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12192000"/>
  <p:notesSz cx="6858000" cy="9144000"/>
  <p:embeddedFontLst>
    <p:embeddedFont>
      <p:font typeface="Franklin Gothic"/>
      <p:bold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6" roundtripDataSignature="AMtx7mi7z1rLFoUm9i8J0OLEhiT/wv9J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FranklinGothic-bold.fntdata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87cd8ba258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87cd8ba25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287cd8ba258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87cd8ba258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87cd8ba25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287cd8ba258_0_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87cd8ba258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87cd8ba25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287cd8ba258_0_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87cd8ba258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87cd8ba258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287cd8ba258_0_1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87cd8ba258_0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87cd8ba25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287cd8ba258_0_2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87cd8ba258_0_3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87cd8ba258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287cd8ba258_0_3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87cd8ba258_0_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87cd8ba25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287cd8ba258_0_4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87cd8ba258_0_6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87cd8ba258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287cd8ba258_0_6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ransition">
  <p:cSld name="Section Transi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idx="1" type="subTitle"/>
          </p:nvPr>
        </p:nvSpPr>
        <p:spPr>
          <a:xfrm>
            <a:off x="914400" y="3778606"/>
            <a:ext cx="10363200" cy="502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7"/>
          <p:cNvSpPr txBox="1"/>
          <p:nvPr>
            <p:ph idx="2" type="body"/>
          </p:nvPr>
        </p:nvSpPr>
        <p:spPr>
          <a:xfrm>
            <a:off x="914400" y="2931549"/>
            <a:ext cx="10363200" cy="8470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228600" lvl="0" marL="4572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None/>
              <a:defRPr b="0" sz="44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b="0" sz="3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Logo&#10;&#10;Description automatically generated" id="23" name="Google Shape;23;p7"/>
          <p:cNvPicPr preferRelativeResize="0"/>
          <p:nvPr/>
        </p:nvPicPr>
        <p:blipFill rotWithShape="1">
          <a:blip r:embed="rId2">
            <a:alphaModFix/>
          </a:blip>
          <a:srcRect b="0" l="4587" r="62023" t="0"/>
          <a:stretch/>
        </p:blipFill>
        <p:spPr>
          <a:xfrm>
            <a:off x="5035550" y="267133"/>
            <a:ext cx="2120902" cy="2309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 Image &amp; Callout">
  <p:cSld name="With Image &amp; Callou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/>
          <p:nvPr>
            <p:ph idx="2" type="pic"/>
          </p:nvPr>
        </p:nvSpPr>
        <p:spPr>
          <a:xfrm>
            <a:off x="6911441" y="130631"/>
            <a:ext cx="5166301" cy="603531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838201" y="146765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838201" y="1148080"/>
            <a:ext cx="4778828" cy="50178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3" type="body"/>
          </p:nvPr>
        </p:nvSpPr>
        <p:spPr>
          <a:xfrm>
            <a:off x="6340971" y="1838919"/>
            <a:ext cx="3361171" cy="3764167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90500" sx="102000" rotWithShape="0" algn="ctr" sy="102000">
              <a:srgbClr val="000000">
                <a:alpha val="9803"/>
              </a:srgbClr>
            </a:outerShdw>
          </a:effectLst>
        </p:spPr>
        <p:txBody>
          <a:bodyPr anchorCtr="0" anchor="t" bIns="182825" lIns="182825" spcFirstLastPara="1" rIns="182825" wrap="square" tIns="182825">
            <a:noAutofit/>
          </a:bodyPr>
          <a:lstStyle>
            <a:lvl1pPr indent="-2286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With Image &amp; Callout 2">
  <p:cSld name="With Image &amp; Callout 2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>
            <p:ph idx="2" type="pic"/>
          </p:nvPr>
        </p:nvSpPr>
        <p:spPr>
          <a:xfrm>
            <a:off x="104173" y="3171464"/>
            <a:ext cx="11973568" cy="2994483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71" name="Google Shape;71;p17"/>
          <p:cNvSpPr txBox="1"/>
          <p:nvPr>
            <p:ph type="title"/>
          </p:nvPr>
        </p:nvSpPr>
        <p:spPr>
          <a:xfrm>
            <a:off x="838200" y="135964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" type="body"/>
          </p:nvPr>
        </p:nvSpPr>
        <p:spPr>
          <a:xfrm>
            <a:off x="838202" y="1148082"/>
            <a:ext cx="7201457" cy="1849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3" type="body"/>
          </p:nvPr>
        </p:nvSpPr>
        <p:spPr>
          <a:xfrm>
            <a:off x="8378116" y="1977815"/>
            <a:ext cx="3361171" cy="3764167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190500" sx="102000" rotWithShape="0" algn="ctr" sy="102000">
              <a:srgbClr val="000000">
                <a:alpha val="9803"/>
              </a:srgbClr>
            </a:outerShdw>
          </a:effectLst>
        </p:spPr>
        <p:txBody>
          <a:bodyPr anchorCtr="0" anchor="t" bIns="182825" lIns="182825" spcFirstLastPara="1" rIns="182825" wrap="square" tIns="182825">
            <a:noAutofit/>
          </a:bodyPr>
          <a:lstStyle>
            <a:lvl1pPr indent="-2286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(2-up)">
  <p:cSld name="Charts (2-up)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>
            <a:off x="838200" y="135964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/>
          <p:nvPr>
            <p:ph idx="2" type="chart"/>
          </p:nvPr>
        </p:nvSpPr>
        <p:spPr>
          <a:xfrm>
            <a:off x="838200" y="1477927"/>
            <a:ext cx="5257800" cy="4379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8"/>
          <p:cNvSpPr/>
          <p:nvPr>
            <p:ph idx="3" type="chart"/>
          </p:nvPr>
        </p:nvSpPr>
        <p:spPr>
          <a:xfrm>
            <a:off x="6096000" y="1477927"/>
            <a:ext cx="5257800" cy="43799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">
  <p:cSld name="Table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/>
          <p:nvPr>
            <p:ph type="title"/>
          </p:nvPr>
        </p:nvSpPr>
        <p:spPr>
          <a:xfrm>
            <a:off x="838200" y="135964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コンテンツ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8"/>
          <p:cNvSpPr txBox="1"/>
          <p:nvPr>
            <p:ph type="title"/>
          </p:nvPr>
        </p:nvSpPr>
        <p:spPr>
          <a:xfrm>
            <a:off x="281528" y="303214"/>
            <a:ext cx="11628800" cy="5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3150" lIns="0" spcFirstLastPara="1" rIns="0" wrap="square" tIns="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" type="body"/>
          </p:nvPr>
        </p:nvSpPr>
        <p:spPr>
          <a:xfrm>
            <a:off x="281528" y="1000125"/>
            <a:ext cx="11628800" cy="54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3150" lIns="88375" spcFirstLastPara="1" rIns="88375" wrap="square" tIns="4315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667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indent="-323850" lvl="1" marL="914400" algn="l">
              <a:lnSpc>
                <a:spcPct val="110000"/>
              </a:lnSpc>
              <a:spcBef>
                <a:spcPts val="667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>
                <a:latin typeface="Franklin Gothic"/>
                <a:ea typeface="Franklin Gothic"/>
                <a:cs typeface="Franklin Gothic"/>
                <a:sym typeface="Franklin Gothic"/>
              </a:defRPr>
            </a:lvl2pPr>
            <a:lvl3pPr indent="-317500" lvl="2" marL="137160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ranklin Gothic"/>
              <a:buChar char="▪"/>
              <a:defRPr>
                <a:latin typeface="Franklin Gothic"/>
                <a:ea typeface="Franklin Gothic"/>
                <a:cs typeface="Franklin Gothic"/>
                <a:sym typeface="Franklin Gothic"/>
              </a:defRPr>
            </a:lvl3pPr>
            <a:lvl4pPr indent="-304800" lvl="3" marL="1828800" algn="l">
              <a:lnSpc>
                <a:spcPct val="110000"/>
              </a:lnSpc>
              <a:spcBef>
                <a:spcPts val="267"/>
              </a:spcBef>
              <a:spcAft>
                <a:spcPts val="0"/>
              </a:spcAft>
              <a:buClr>
                <a:schemeClr val="dk2"/>
              </a:buClr>
              <a:buSzPts val="1200"/>
              <a:buFont typeface="Franklin Gothic"/>
              <a:buChar char="▪"/>
              <a:defRPr>
                <a:latin typeface="Franklin Gothic"/>
                <a:ea typeface="Franklin Gothic"/>
                <a:cs typeface="Franklin Gothic"/>
                <a:sym typeface="Franklin Gothic"/>
              </a:defRPr>
            </a:lvl4pPr>
            <a:lvl5pPr indent="-298450" lvl="4" marL="2286000" algn="l">
              <a:lnSpc>
                <a:spcPct val="110000"/>
              </a:lnSpc>
              <a:spcBef>
                <a:spcPts val="133"/>
              </a:spcBef>
              <a:spcAft>
                <a:spcPts val="0"/>
              </a:spcAft>
              <a:buClr>
                <a:schemeClr val="dk2"/>
              </a:buClr>
              <a:buSzPts val="1100"/>
              <a:buFont typeface="Franklin Gothic"/>
              <a:buChar char="▪"/>
              <a:defRPr>
                <a:latin typeface="Franklin Gothic"/>
                <a:ea typeface="Franklin Gothic"/>
                <a:cs typeface="Franklin Gothic"/>
                <a:sym typeface="Franklin Gothic"/>
              </a:defRPr>
            </a:lvl5pPr>
            <a:lvl6pPr indent="-317500" lvl="5" marL="2743200" algn="l">
              <a:lnSpc>
                <a:spcPct val="90000"/>
              </a:lnSpc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6pPr>
            <a:lvl7pPr indent="-317500" lvl="6" marL="3200400" algn="l">
              <a:lnSpc>
                <a:spcPct val="90000"/>
              </a:lnSpc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7pPr>
            <a:lvl8pPr indent="-317500" lvl="7" marL="3657600" algn="l">
              <a:lnSpc>
                <a:spcPct val="90000"/>
              </a:lnSpc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8pPr>
            <a:lvl9pPr indent="-317500" lvl="8" marL="4114800" algn="l">
              <a:lnSpc>
                <a:spcPct val="90000"/>
              </a:lnSpc>
              <a:spcBef>
                <a:spcPts val="133"/>
              </a:spcBef>
              <a:spcAft>
                <a:spcPts val="0"/>
              </a:spcAft>
              <a:buClr>
                <a:schemeClr val="dk1"/>
              </a:buClr>
              <a:buSzPts val="14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(orange)" type="title">
  <p:cSld name="TITL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536028" y="942970"/>
            <a:ext cx="11119944" cy="405961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211568" sx="102000" rotWithShape="0" algn="ctr" sy="102000">
              <a:srgbClr val="000000">
                <a:alpha val="9803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9"/>
          <p:cNvSpPr txBox="1"/>
          <p:nvPr>
            <p:ph type="ctrTitle"/>
          </p:nvPr>
        </p:nvSpPr>
        <p:spPr>
          <a:xfrm>
            <a:off x="914400" y="867155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>
            <a:lvl1pPr lv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subTitle"/>
          </p:nvPr>
        </p:nvSpPr>
        <p:spPr>
          <a:xfrm>
            <a:off x="1524000" y="3346829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1" name="Google Shape;31;p9"/>
          <p:cNvSpPr txBox="1"/>
          <p:nvPr/>
        </p:nvSpPr>
        <p:spPr>
          <a:xfrm>
            <a:off x="265545" y="6576535"/>
            <a:ext cx="177512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|   openid.net</a:t>
            </a:r>
            <a:endParaRPr sz="1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9"/>
          <p:cNvSpPr txBox="1"/>
          <p:nvPr/>
        </p:nvSpPr>
        <p:spPr>
          <a:xfrm>
            <a:off x="-33453" y="6576535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" name="Google Shape;33;p9"/>
          <p:cNvCxnSpPr/>
          <p:nvPr/>
        </p:nvCxnSpPr>
        <p:spPr>
          <a:xfrm>
            <a:off x="1288799" y="6701882"/>
            <a:ext cx="9614405" cy="0"/>
          </a:xfrm>
          <a:prstGeom prst="straightConnector1">
            <a:avLst/>
          </a:prstGeom>
          <a:noFill/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A picture containing text, clipart&#10;&#10;Description automatically generated" id="34" name="Google Shape;3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67046" y="6438521"/>
            <a:ext cx="1056640" cy="384233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9"/>
          <p:cNvSpPr/>
          <p:nvPr/>
        </p:nvSpPr>
        <p:spPr>
          <a:xfrm>
            <a:off x="0" y="5691351"/>
            <a:ext cx="12192000" cy="11745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&#10;&#10;Description automatically generated" id="36" name="Google Shape;3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84232" y="5414078"/>
            <a:ext cx="3223536" cy="11721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ullets">
  <p:cSld name="Title and Bulle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838200" y="146124"/>
            <a:ext cx="10515600" cy="6544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1" type="body"/>
          </p:nvPr>
        </p:nvSpPr>
        <p:spPr>
          <a:xfrm>
            <a:off x="838200" y="1148082"/>
            <a:ext cx="10515600" cy="4855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ullets (subhead)">
  <p:cSld name="Title and Bullets (subhead)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838200" y="118976"/>
            <a:ext cx="10515600" cy="7087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838200" y="1832356"/>
            <a:ext cx="10515600" cy="41509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2" type="body"/>
          </p:nvPr>
        </p:nvSpPr>
        <p:spPr>
          <a:xfrm>
            <a:off x="838200" y="1182059"/>
            <a:ext cx="10515600" cy="629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0"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oxes">
  <p:cSld name="Two Boxe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>
            <a:off x="838200" y="135964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>
            <a:off x="838200" y="1168400"/>
            <a:ext cx="5181600" cy="49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2" type="body"/>
          </p:nvPr>
        </p:nvSpPr>
        <p:spPr>
          <a:xfrm>
            <a:off x="6172200" y="1168400"/>
            <a:ext cx="5181600" cy="49975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oxes (subhead)">
  <p:cSld name="Two Boxes (subhead)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838200" y="135964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838200" y="1856275"/>
            <a:ext cx="5181600" cy="4298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6172200" y="1856275"/>
            <a:ext cx="5181600" cy="4298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−"/>
              <a:defRPr/>
            </a:lvl2pPr>
            <a:lvl3pPr indent="-3429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838200" y="1168402"/>
            <a:ext cx="10515600" cy="667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b="0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oxes">
  <p:cSld name="Three Boxes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838201" y="135964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838202" y="1148080"/>
            <a:ext cx="3438938" cy="50178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2" type="body"/>
          </p:nvPr>
        </p:nvSpPr>
        <p:spPr>
          <a:xfrm>
            <a:off x="4376532" y="1148080"/>
            <a:ext cx="3438938" cy="50178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3" type="body"/>
          </p:nvPr>
        </p:nvSpPr>
        <p:spPr>
          <a:xfrm>
            <a:off x="7914862" y="1148080"/>
            <a:ext cx="3438938" cy="50178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oxes (subhead)">
  <p:cSld name="Three Boxes (subhead)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838201" y="135964"/>
            <a:ext cx="10515600" cy="6747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" type="body"/>
          </p:nvPr>
        </p:nvSpPr>
        <p:spPr>
          <a:xfrm>
            <a:off x="838202" y="1835956"/>
            <a:ext cx="3438938" cy="4329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15"/>
          <p:cNvSpPr txBox="1"/>
          <p:nvPr>
            <p:ph idx="2" type="body"/>
          </p:nvPr>
        </p:nvSpPr>
        <p:spPr>
          <a:xfrm>
            <a:off x="4376532" y="1835956"/>
            <a:ext cx="3438938" cy="4329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3" type="body"/>
          </p:nvPr>
        </p:nvSpPr>
        <p:spPr>
          <a:xfrm>
            <a:off x="7914862" y="1835956"/>
            <a:ext cx="3438938" cy="4329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342900" lvl="0" marL="4572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 sz="1800"/>
            </a:lvl1pPr>
            <a:lvl2pPr indent="-330200" lvl="1" marL="9144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Char char="−"/>
              <a:defRPr sz="1600"/>
            </a:lvl2pPr>
            <a:lvl3pPr indent="-317500" lvl="2" marL="13716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sz="1400"/>
            </a:lvl3pPr>
            <a:lvl4pPr indent="-304800" lvl="3" marL="18288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4pPr>
            <a:lvl5pPr indent="-304800" lvl="4" marL="228600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sz="12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4" type="body"/>
          </p:nvPr>
        </p:nvSpPr>
        <p:spPr>
          <a:xfrm>
            <a:off x="838200" y="1168402"/>
            <a:ext cx="10515600" cy="667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228600" lvl="0" marL="4572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b="0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b="0" sz="2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/>
          <p:nvPr/>
        </p:nvSpPr>
        <p:spPr>
          <a:xfrm>
            <a:off x="0" y="6272006"/>
            <a:ext cx="12192000" cy="58599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sx="102000" rotWithShape="0" algn="ctr" sy="102000">
              <a:srgbClr val="000000">
                <a:alpha val="9803"/>
              </a:srgbClr>
            </a:outerShdw>
          </a:effectLst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6"/>
          <p:cNvSpPr/>
          <p:nvPr/>
        </p:nvSpPr>
        <p:spPr>
          <a:xfrm>
            <a:off x="2" y="6295754"/>
            <a:ext cx="5608753" cy="562246"/>
          </a:xfrm>
          <a:custGeom>
            <a:rect b="b" l="l" r="r" t="t"/>
            <a:pathLst>
              <a:path extrusionOk="0" h="562246" w="5433545">
                <a:moveTo>
                  <a:pt x="0" y="0"/>
                </a:moveTo>
                <a:lnTo>
                  <a:pt x="5433545" y="0"/>
                </a:lnTo>
                <a:lnTo>
                  <a:pt x="5337519" y="59312"/>
                </a:lnTo>
                <a:cubicBezTo>
                  <a:pt x="5234543" y="136992"/>
                  <a:pt x="5174413" y="230637"/>
                  <a:pt x="5174413" y="331438"/>
                </a:cubicBezTo>
                <a:cubicBezTo>
                  <a:pt x="5174413" y="398639"/>
                  <a:pt x="5201137" y="462659"/>
                  <a:pt x="5249465" y="520889"/>
                </a:cubicBezTo>
                <a:lnTo>
                  <a:pt x="5288558" y="562246"/>
                </a:lnTo>
                <a:lnTo>
                  <a:pt x="0" y="56224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rgbClr val="F67600"/>
              </a:gs>
            </a:gsLst>
            <a:lin ang="0" scaled="0"/>
          </a:gradFill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6"/>
          <p:cNvSpPr/>
          <p:nvPr/>
        </p:nvSpPr>
        <p:spPr>
          <a:xfrm>
            <a:off x="6670677" y="6295754"/>
            <a:ext cx="5521325" cy="562246"/>
          </a:xfrm>
          <a:custGeom>
            <a:rect b="b" l="l" r="r" t="t"/>
            <a:pathLst>
              <a:path extrusionOk="0" h="562246" w="5400091">
                <a:moveTo>
                  <a:pt x="0" y="0"/>
                </a:moveTo>
                <a:lnTo>
                  <a:pt x="5400091" y="0"/>
                </a:lnTo>
                <a:lnTo>
                  <a:pt x="5400091" y="562246"/>
                </a:lnTo>
                <a:lnTo>
                  <a:pt x="144986" y="562246"/>
                </a:lnTo>
                <a:lnTo>
                  <a:pt x="184079" y="520889"/>
                </a:lnTo>
                <a:cubicBezTo>
                  <a:pt x="232407" y="462659"/>
                  <a:pt x="259131" y="398639"/>
                  <a:pt x="259131" y="331438"/>
                </a:cubicBezTo>
                <a:cubicBezTo>
                  <a:pt x="259131" y="230637"/>
                  <a:pt x="199002" y="136992"/>
                  <a:pt x="96025" y="5931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rgbClr val="F67600"/>
              </a:gs>
            </a:gsLst>
            <a:lin ang="10800000" scaled="0"/>
          </a:gradFill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6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6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>
            <a:lvl1pPr indent="-406400" lvl="0" marL="4572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6"/>
          <p:cNvSpPr txBox="1"/>
          <p:nvPr/>
        </p:nvSpPr>
        <p:spPr>
          <a:xfrm>
            <a:off x="46230" y="6576535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00" spcFirstLastPara="1" rIns="91400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" name="Google Shape;16;p6"/>
          <p:cNvGrpSpPr/>
          <p:nvPr/>
        </p:nvGrpSpPr>
        <p:grpSpPr>
          <a:xfrm>
            <a:off x="5128438" y="6295067"/>
            <a:ext cx="1935126" cy="562246"/>
            <a:chOff x="5128437" y="6295066"/>
            <a:chExt cx="1935126" cy="562246"/>
          </a:xfrm>
        </p:grpSpPr>
        <p:sp>
          <p:nvSpPr>
            <p:cNvPr id="17" name="Google Shape;17;p6"/>
            <p:cNvSpPr/>
            <p:nvPr/>
          </p:nvSpPr>
          <p:spPr>
            <a:xfrm>
              <a:off x="6241238" y="6295066"/>
              <a:ext cx="822325" cy="562246"/>
            </a:xfrm>
            <a:custGeom>
              <a:rect b="b" l="l" r="r" t="t"/>
              <a:pathLst>
                <a:path extrusionOk="0" h="562246" w="822325">
                  <a:moveTo>
                    <a:pt x="0" y="0"/>
                  </a:moveTo>
                  <a:lnTo>
                    <a:pt x="683986" y="0"/>
                  </a:lnTo>
                  <a:lnTo>
                    <a:pt x="686289" y="1617"/>
                  </a:lnTo>
                  <a:cubicBezTo>
                    <a:pt x="770340" y="73149"/>
                    <a:pt x="822325" y="171970"/>
                    <a:pt x="822325" y="281124"/>
                  </a:cubicBezTo>
                  <a:lnTo>
                    <a:pt x="822324" y="281124"/>
                  </a:lnTo>
                  <a:cubicBezTo>
                    <a:pt x="822324" y="390279"/>
                    <a:pt x="770339" y="489099"/>
                    <a:pt x="686288" y="560631"/>
                  </a:cubicBezTo>
                  <a:lnTo>
                    <a:pt x="683989" y="562246"/>
                  </a:lnTo>
                  <a:lnTo>
                    <a:pt x="0" y="562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6"/>
            <p:cNvSpPr/>
            <p:nvPr/>
          </p:nvSpPr>
          <p:spPr>
            <a:xfrm rot="10800000">
              <a:off x="5128437" y="6295066"/>
              <a:ext cx="822325" cy="562246"/>
            </a:xfrm>
            <a:custGeom>
              <a:rect b="b" l="l" r="r" t="t"/>
              <a:pathLst>
                <a:path extrusionOk="0" h="562246" w="822325">
                  <a:moveTo>
                    <a:pt x="0" y="0"/>
                  </a:moveTo>
                  <a:lnTo>
                    <a:pt x="683986" y="0"/>
                  </a:lnTo>
                  <a:lnTo>
                    <a:pt x="686289" y="1617"/>
                  </a:lnTo>
                  <a:cubicBezTo>
                    <a:pt x="770340" y="73149"/>
                    <a:pt x="822325" y="171970"/>
                    <a:pt x="822325" y="281124"/>
                  </a:cubicBezTo>
                  <a:lnTo>
                    <a:pt x="822324" y="281124"/>
                  </a:lnTo>
                  <a:cubicBezTo>
                    <a:pt x="822324" y="390279"/>
                    <a:pt x="770339" y="489099"/>
                    <a:pt x="686288" y="560631"/>
                  </a:cubicBezTo>
                  <a:lnTo>
                    <a:pt x="683989" y="562246"/>
                  </a:lnTo>
                  <a:lnTo>
                    <a:pt x="0" y="5622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Logo&#10;&#10;Description automatically generated" id="19" name="Google Shape;19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323858" y="6295754"/>
            <a:ext cx="1544286" cy="56155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914400" y="3778606"/>
            <a:ext cx="10363200" cy="502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>
                <a:solidFill>
                  <a:schemeClr val="dk1"/>
                </a:solidFill>
              </a:rPr>
              <a:t>Atul Tulshibagwale, CTO, SGNL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>
                <a:solidFill>
                  <a:schemeClr val="dk1"/>
                </a:solidFill>
              </a:rPr>
              <a:t>Co-presenter: Omri Gazitt, Co-founder and CEO, Aserto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6" name="Google Shape;86;p1"/>
          <p:cNvSpPr txBox="1"/>
          <p:nvPr>
            <p:ph idx="2" type="body"/>
          </p:nvPr>
        </p:nvSpPr>
        <p:spPr>
          <a:xfrm>
            <a:off x="313070" y="2931549"/>
            <a:ext cx="11577674" cy="8470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00" spcFirstLastPara="1" rIns="91400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None/>
            </a:pPr>
            <a:r>
              <a:rPr lang="en-US"/>
              <a:t>AuthZEN Proposed Working Group Update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87cd8ba258_0_0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Do We Need an Authorization Working Group</a:t>
            </a:r>
            <a:endParaRPr/>
          </a:p>
        </p:txBody>
      </p:sp>
      <p:sp>
        <p:nvSpPr>
          <p:cNvPr id="93" name="Google Shape;93;g287cd8ba258_0_0"/>
          <p:cNvSpPr txBox="1"/>
          <p:nvPr>
            <p:ph idx="1" type="body"/>
          </p:nvPr>
        </p:nvSpPr>
        <p:spPr>
          <a:xfrm>
            <a:off x="281528" y="1000125"/>
            <a:ext cx="11628900" cy="5457900"/>
          </a:xfrm>
          <a:prstGeom prst="rect">
            <a:avLst/>
          </a:prstGeom>
        </p:spPr>
        <p:txBody>
          <a:bodyPr anchorCtr="0" anchor="t" bIns="43150" lIns="88375" spcFirstLastPara="1" rIns="88375" wrap="square" tIns="43150">
            <a:noAutofit/>
          </a:bodyPr>
          <a:lstStyle/>
          <a:p>
            <a:pPr indent="-368300" lvl="0" marL="44447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Majority of cyber attacks exploit identities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Most attacks are successful because of over-permissioned users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Turns even a single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identity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compromise into a potential catastrophe  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87cd8ba258_0_6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Do We Need an Authorization Working Group (Contd.)</a:t>
            </a:r>
            <a:endParaRPr/>
          </a:p>
        </p:txBody>
      </p:sp>
      <p:sp>
        <p:nvSpPr>
          <p:cNvPr id="100" name="Google Shape;100;g287cd8ba258_0_6"/>
          <p:cNvSpPr txBox="1"/>
          <p:nvPr>
            <p:ph idx="1" type="body"/>
          </p:nvPr>
        </p:nvSpPr>
        <p:spPr>
          <a:xfrm>
            <a:off x="281528" y="1000125"/>
            <a:ext cx="11628900" cy="5457900"/>
          </a:xfrm>
          <a:prstGeom prst="rect">
            <a:avLst/>
          </a:prstGeom>
        </p:spPr>
        <p:txBody>
          <a:bodyPr anchorCtr="0" anchor="t" bIns="43150" lIns="88375" spcFirstLastPara="1" rIns="88375" wrap="square" tIns="43150">
            <a:noAutofit/>
          </a:bodyPr>
          <a:lstStyle/>
          <a:p>
            <a:pPr indent="-368300" lvl="0" marL="44447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Authorization is hard to manage in today’s organizations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8852" lvl="1" marL="121892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Too many places to manage authorization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8852" lvl="1" marL="121892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Each application “does its own thing”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8852" lvl="1" marL="121892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SaaS and cloud complicate matters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87cd8ba258_0_12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Do We Need an Authorization Working Group (Contd.)</a:t>
            </a:r>
            <a:endParaRPr/>
          </a:p>
        </p:txBody>
      </p:sp>
      <p:sp>
        <p:nvSpPr>
          <p:cNvPr id="107" name="Google Shape;107;g287cd8ba258_0_12"/>
          <p:cNvSpPr txBox="1"/>
          <p:nvPr>
            <p:ph idx="1" type="body"/>
          </p:nvPr>
        </p:nvSpPr>
        <p:spPr>
          <a:xfrm>
            <a:off x="281528" y="1000125"/>
            <a:ext cx="11628900" cy="5457900"/>
          </a:xfrm>
          <a:prstGeom prst="rect">
            <a:avLst/>
          </a:prstGeom>
        </p:spPr>
        <p:txBody>
          <a:bodyPr anchorCtr="0" anchor="t" bIns="43150" lIns="88375" spcFirstLastPara="1" rIns="88375" wrap="square" tIns="43150">
            <a:noAutofit/>
          </a:bodyPr>
          <a:lstStyle/>
          <a:p>
            <a:pPr indent="-495198" lvl="0" marL="609462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standardized way for authorization components to communicate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8852" lvl="1" marL="121892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Leads to each application defining their own way of managing authorization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8852" lvl="1" marL="121892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SaaS or other cloud services cannot talk to external authorization systems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8852" lvl="1" marL="1218925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Same with COTS applications  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87cd8ba258_0_18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Proposed Working Group Purpose</a:t>
            </a:r>
            <a:endParaRPr/>
          </a:p>
        </p:txBody>
      </p:sp>
      <p:sp>
        <p:nvSpPr>
          <p:cNvPr id="114" name="Google Shape;114;g287cd8ba258_0_18"/>
          <p:cNvSpPr/>
          <p:nvPr/>
        </p:nvSpPr>
        <p:spPr>
          <a:xfrm>
            <a:off x="4832817" y="2811148"/>
            <a:ext cx="2526600" cy="12357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Authorization Protocols and Formats</a:t>
            </a:r>
            <a:endParaRPr sz="1800"/>
          </a:p>
        </p:txBody>
      </p:sp>
      <p:sp>
        <p:nvSpPr>
          <p:cNvPr id="115" name="Google Shape;115;g287cd8ba258_0_18"/>
          <p:cNvSpPr/>
          <p:nvPr/>
        </p:nvSpPr>
        <p:spPr>
          <a:xfrm>
            <a:off x="1773600" y="2820173"/>
            <a:ext cx="2279400" cy="12177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Intra-org</a:t>
            </a:r>
            <a:endParaRPr sz="1800"/>
          </a:p>
        </p:txBody>
      </p:sp>
      <p:sp>
        <p:nvSpPr>
          <p:cNvPr id="116" name="Google Shape;116;g287cd8ba258_0_18"/>
          <p:cNvSpPr/>
          <p:nvPr/>
        </p:nvSpPr>
        <p:spPr>
          <a:xfrm>
            <a:off x="8138889" y="2820173"/>
            <a:ext cx="2279400" cy="12177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Inter-org</a:t>
            </a:r>
            <a:endParaRPr sz="1800"/>
          </a:p>
        </p:txBody>
      </p:sp>
      <p:sp>
        <p:nvSpPr>
          <p:cNvPr id="117" name="Google Shape;117;g287cd8ba258_0_18"/>
          <p:cNvSpPr/>
          <p:nvPr/>
        </p:nvSpPr>
        <p:spPr>
          <a:xfrm>
            <a:off x="4956245" y="1396275"/>
            <a:ext cx="2279400" cy="12177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Between components</a:t>
            </a:r>
            <a:endParaRPr sz="1800"/>
          </a:p>
        </p:txBody>
      </p:sp>
      <p:sp>
        <p:nvSpPr>
          <p:cNvPr id="118" name="Google Shape;118;g287cd8ba258_0_18"/>
          <p:cNvSpPr/>
          <p:nvPr/>
        </p:nvSpPr>
        <p:spPr>
          <a:xfrm>
            <a:off x="4956245" y="4244072"/>
            <a:ext cx="2279400" cy="1217700"/>
          </a:xfrm>
          <a:prstGeom prst="ellipse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Between systems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87cd8ba258_0_29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Scope and Objectives</a:t>
            </a:r>
            <a:endParaRPr/>
          </a:p>
        </p:txBody>
      </p:sp>
      <p:sp>
        <p:nvSpPr>
          <p:cNvPr id="125" name="Google Shape;125;g287cd8ba258_0_29"/>
          <p:cNvSpPr txBox="1"/>
          <p:nvPr>
            <p:ph idx="1" type="body"/>
          </p:nvPr>
        </p:nvSpPr>
        <p:spPr>
          <a:xfrm>
            <a:off x="281528" y="1000125"/>
            <a:ext cx="11628900" cy="5457900"/>
          </a:xfrm>
          <a:prstGeom prst="rect">
            <a:avLst/>
          </a:prstGeom>
        </p:spPr>
        <p:txBody>
          <a:bodyPr anchorCtr="0" anchor="t" bIns="43150" lIns="88375" spcFirstLastPara="1" rIns="88375" wrap="square" tIns="43150">
            <a:noAutofit/>
          </a:bodyPr>
          <a:lstStyle/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Increase interoperability between existing standards and approaches to authorization - examples include ALFA, Cedar, OPA, IDQL, Graph-based and Zanzibar-inspired systems such as OpenFGA, Topaz and SpiceDB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Define and formalize interoperable communication patterns between major authZ components, for example PAP, PDP, PEP, and PIP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Establish and promote the use of externalized authZ as the preferred pattern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67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87cd8ba258_0_38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Proposed Specifications</a:t>
            </a:r>
            <a:endParaRPr/>
          </a:p>
        </p:txBody>
      </p:sp>
      <p:sp>
        <p:nvSpPr>
          <p:cNvPr id="132" name="Google Shape;132;g287cd8ba258_0_38"/>
          <p:cNvSpPr txBox="1"/>
          <p:nvPr>
            <p:ph idx="1" type="body"/>
          </p:nvPr>
        </p:nvSpPr>
        <p:spPr>
          <a:xfrm>
            <a:off x="281528" y="1000125"/>
            <a:ext cx="11628900" cy="5457900"/>
          </a:xfrm>
          <a:prstGeom prst="rect">
            <a:avLst/>
          </a:prstGeom>
        </p:spPr>
        <p:txBody>
          <a:bodyPr anchorCtr="0" anchor="t" bIns="43150" lIns="88375" spcFirstLastPara="1" rIns="88375" wrap="square" tIns="43150">
            <a:noAutofit/>
          </a:bodyPr>
          <a:lstStyle/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Description of standard authorization patterns, use cases, communications patterns, and integration patterns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API to communicate authorization requests and decisions between Policy Decision Points (PDPs) and Policy Enforcement Points (PEPs) (which may be implemented by different parties)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API to communicate authorization policy and data from PAP to PDPs (which are implemented by different parties)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87cd8ba258_0_49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Anticipated Audience or Users</a:t>
            </a:r>
            <a:endParaRPr/>
          </a:p>
        </p:txBody>
      </p:sp>
      <p:sp>
        <p:nvSpPr>
          <p:cNvPr id="139" name="Google Shape;139;g287cd8ba258_0_49"/>
          <p:cNvSpPr txBox="1"/>
          <p:nvPr>
            <p:ph idx="1" type="body"/>
          </p:nvPr>
        </p:nvSpPr>
        <p:spPr>
          <a:xfrm>
            <a:off x="281528" y="1000125"/>
            <a:ext cx="11628900" cy="5457900"/>
          </a:xfrm>
          <a:prstGeom prst="rect">
            <a:avLst/>
          </a:prstGeom>
        </p:spPr>
        <p:txBody>
          <a:bodyPr anchorCtr="0" anchor="t" bIns="43150" lIns="88375" spcFirstLastPara="1" rIns="88375" wrap="square" tIns="43150">
            <a:noAutofit/>
          </a:bodyPr>
          <a:lstStyle/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Authorization developers and architects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SaaS vendors (Multi client hosting)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Cloud platforms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Application vendors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44475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▪"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Enterprise implementers/practitioners who integrate authorization products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87cd8ba258_0_60"/>
          <p:cNvSpPr txBox="1"/>
          <p:nvPr>
            <p:ph type="title"/>
          </p:nvPr>
        </p:nvSpPr>
        <p:spPr>
          <a:xfrm>
            <a:off x="281528" y="303214"/>
            <a:ext cx="11628900" cy="557100"/>
          </a:xfrm>
          <a:prstGeom prst="rect">
            <a:avLst/>
          </a:prstGeom>
        </p:spPr>
        <p:txBody>
          <a:bodyPr anchorCtr="0" anchor="b" bIns="4315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Proposers</a:t>
            </a:r>
            <a:endParaRPr/>
          </a:p>
        </p:txBody>
      </p:sp>
      <p:sp>
        <p:nvSpPr>
          <p:cNvPr id="146" name="Google Shape;146;g287cd8ba258_0_60"/>
          <p:cNvSpPr txBox="1"/>
          <p:nvPr>
            <p:ph idx="1" type="body"/>
          </p:nvPr>
        </p:nvSpPr>
        <p:spPr>
          <a:xfrm>
            <a:off x="281528" y="1000125"/>
            <a:ext cx="11628900" cy="5457900"/>
          </a:xfrm>
          <a:prstGeom prst="rect">
            <a:avLst/>
          </a:prstGeom>
        </p:spPr>
        <p:txBody>
          <a:bodyPr anchorCtr="0" anchor="t" bIns="43150" lIns="88375" spcFirstLastPara="1" rIns="88375" wrap="square" tIns="43150">
            <a:noAutofit/>
          </a:bodyPr>
          <a:lstStyle/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Atul Tulshibagwale, SGNL, atul@sgnl.ai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Gerry Gebel, Strata Identity, gerry@strata.io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Steve Venema, ForgeRock, steve.venema@forgerock.com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Omri Gazitt, Aserto, omri@aserto.com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Pieter Kasselman, Microsoft, pieter.kasselman@microsoft.com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Alex Babeneau, 3Edges, alex@3edges.com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David Brossard, Axiomatics, david.brossard@axiomatics.com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Allan Foster, allan@macguru.com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Andrew Hughes, Ping Identity, andrewhughes@pingidentity.com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444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Mike Kiser, SailPoint, mike.kiser@sailpoint.com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667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BSCO">
  <a:themeElements>
    <a:clrScheme name="OpenID">
      <a:dk1>
        <a:srgbClr val="222020"/>
      </a:dk1>
      <a:lt1>
        <a:srgbClr val="FFFFFF"/>
      </a:lt1>
      <a:dk2>
        <a:srgbClr val="5E5E5E"/>
      </a:dk2>
      <a:lt2>
        <a:srgbClr val="DDDDDD"/>
      </a:lt2>
      <a:accent1>
        <a:srgbClr val="F69100"/>
      </a:accent1>
      <a:accent2>
        <a:srgbClr val="BCBCBE"/>
      </a:accent2>
      <a:accent3>
        <a:srgbClr val="DE5116"/>
      </a:accent3>
      <a:accent4>
        <a:srgbClr val="08104D"/>
      </a:accent4>
      <a:accent5>
        <a:srgbClr val="FEC306"/>
      </a:accent5>
      <a:accent6>
        <a:srgbClr val="DF5327"/>
      </a:accent6>
      <a:hlink>
        <a:srgbClr val="FF8327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2021-12-17T19:53:18Z</dcterms:created>
</cp:coreProperties>
</file>