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75" r:id="rId4"/>
    <p:sldId id="257" r:id="rId5"/>
    <p:sldId id="264" r:id="rId6"/>
    <p:sldId id="265" r:id="rId7"/>
    <p:sldId id="267" r:id="rId8"/>
    <p:sldId id="270" r:id="rId9"/>
    <p:sldId id="274" r:id="rId10"/>
    <p:sldId id="269" r:id="rId11"/>
    <p:sldId id="268" r:id="rId12"/>
    <p:sldId id="271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985446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57312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08400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37691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473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04272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082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8849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91506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50340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4068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5AAAB-9BC2-6747-AE27-139071450402}" type="datetimeFigureOut">
              <a:rPr lang="en-US" smtClean="0"/>
              <a:t>16-04-27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581774-F3AD-6848-B15C-F0C6842F036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37634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Identity Events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IIW</a:t>
            </a:r>
            <a:endParaRPr lang="en-CA" dirty="0" smtClean="0"/>
          </a:p>
          <a:p>
            <a:r>
              <a:rPr lang="en-CA" dirty="0" smtClean="0"/>
              <a:t>April 2016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6617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 SCIM Create Event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57200" y="1229969"/>
            <a:ext cx="8229600" cy="5693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/>
                <a:cs typeface="Courier New"/>
              </a:rPr>
              <a:t>{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chemeClr val="accent1"/>
                </a:solidFill>
                <a:latin typeface="Courier New"/>
                <a:cs typeface="Courier New"/>
              </a:rPr>
              <a:t>jti</a:t>
            </a:r>
            <a:r>
              <a:rPr lang="en-US" sz="1400" dirty="0" smtClean="0">
                <a:latin typeface="Courier New"/>
                <a:cs typeface="Courier New"/>
              </a:rPr>
              <a:t>": "4d3559ec67504aaba65d40b0363faad8",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C0504D"/>
                </a:solidFill>
                <a:latin typeface="Courier New"/>
                <a:cs typeface="Courier New"/>
              </a:rPr>
              <a:t>eventUris</a:t>
            </a:r>
            <a:r>
              <a:rPr lang="en-US" sz="1400" dirty="0" smtClean="0">
                <a:latin typeface="Courier New"/>
                <a:cs typeface="Courier New"/>
              </a:rPr>
              <a:t>":[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"</a:t>
            </a:r>
            <a:r>
              <a:rPr lang="en-US" sz="1400" dirty="0" err="1" smtClean="0">
                <a:latin typeface="Courier New"/>
                <a:cs typeface="Courier New"/>
              </a:rPr>
              <a:t>urn:ietf:params:event:SCIM:create</a:t>
            </a:r>
            <a:r>
              <a:rPr lang="en-US" sz="1400" dirty="0" smtClean="0">
                <a:latin typeface="Courier New"/>
                <a:cs typeface="Courier New"/>
              </a:rPr>
              <a:t>"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],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iat</a:t>
            </a:r>
            <a:r>
              <a:rPr lang="en-US" sz="1400" dirty="0" smtClean="0">
                <a:latin typeface="Courier New"/>
                <a:cs typeface="Courier New"/>
              </a:rPr>
              <a:t>": 1458496404,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iss</a:t>
            </a:r>
            <a:r>
              <a:rPr lang="en-US" sz="1400" dirty="0" smtClean="0">
                <a:latin typeface="Courier New"/>
                <a:cs typeface="Courier New"/>
              </a:rPr>
              <a:t>": "https://</a:t>
            </a:r>
            <a:r>
              <a:rPr lang="en-US" sz="1400" dirty="0" err="1" smtClean="0">
                <a:latin typeface="Courier New"/>
                <a:cs typeface="Courier New"/>
              </a:rPr>
              <a:t>scim.example.com</a:t>
            </a:r>
            <a:r>
              <a:rPr lang="en-US" sz="1400" dirty="0" smtClean="0">
                <a:latin typeface="Courier New"/>
                <a:cs typeface="Courier New"/>
              </a:rPr>
              <a:t>",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aud</a:t>
            </a:r>
            <a:r>
              <a:rPr lang="en-US" sz="1400" dirty="0" smtClean="0">
                <a:latin typeface="Courier New"/>
                <a:cs typeface="Courier New"/>
              </a:rPr>
              <a:t>":[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"https://</a:t>
            </a:r>
            <a:r>
              <a:rPr lang="en-US" sz="1400" dirty="0" err="1" smtClean="0">
                <a:latin typeface="Courier New"/>
                <a:cs typeface="Courier New"/>
              </a:rPr>
              <a:t>scim.example.com</a:t>
            </a:r>
            <a:r>
              <a:rPr lang="en-US" sz="1400" dirty="0" smtClean="0">
                <a:latin typeface="Courier New"/>
                <a:cs typeface="Courier New"/>
              </a:rPr>
              <a:t>/Feeds/98d52461fa5bbc879593b7754",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"https://</a:t>
            </a:r>
            <a:r>
              <a:rPr lang="en-US" sz="1400" dirty="0" err="1" smtClean="0">
                <a:latin typeface="Courier New"/>
                <a:cs typeface="Courier New"/>
              </a:rPr>
              <a:t>scim.example.com</a:t>
            </a:r>
            <a:r>
              <a:rPr lang="en-US" sz="1400" dirty="0" smtClean="0">
                <a:latin typeface="Courier New"/>
                <a:cs typeface="Courier New"/>
              </a:rPr>
              <a:t>/Feeds/5d7604516b1d08641d7676ee7"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],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smtClean="0">
                <a:solidFill>
                  <a:srgbClr val="4F81BD"/>
                </a:solidFill>
                <a:latin typeface="Courier New"/>
                <a:cs typeface="Courier New"/>
              </a:rPr>
              <a:t>sub</a:t>
            </a:r>
            <a:r>
              <a:rPr lang="en-US" sz="1400" dirty="0" smtClean="0">
                <a:latin typeface="Courier New"/>
                <a:cs typeface="Courier New"/>
              </a:rPr>
              <a:t>": "https://</a:t>
            </a:r>
            <a:r>
              <a:rPr lang="en-US" sz="1400" dirty="0" err="1" smtClean="0">
                <a:latin typeface="Courier New"/>
                <a:cs typeface="Courier New"/>
              </a:rPr>
              <a:t>scim.example.com</a:t>
            </a:r>
            <a:r>
              <a:rPr lang="en-US" sz="1400" dirty="0" smtClean="0">
                <a:latin typeface="Courier New"/>
                <a:cs typeface="Courier New"/>
              </a:rPr>
              <a:t>/Users/44f6142df96bd6ab61e7521d9",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C0504D"/>
                </a:solidFill>
                <a:latin typeface="Courier New"/>
                <a:cs typeface="Courier New"/>
              </a:rPr>
              <a:t>urn:ietf:params:event:SCIM:create</a:t>
            </a:r>
            <a:r>
              <a:rPr lang="en-US" sz="1400" dirty="0" smtClean="0">
                <a:latin typeface="Courier New"/>
                <a:cs typeface="Courier New"/>
              </a:rPr>
              <a:t>":{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"attributes":["id","name","</a:t>
            </a:r>
            <a:r>
              <a:rPr lang="en-US" sz="1400" dirty="0" err="1" smtClean="0">
                <a:latin typeface="Courier New"/>
                <a:cs typeface="Courier New"/>
              </a:rPr>
              <a:t>userName</a:t>
            </a:r>
            <a:r>
              <a:rPr lang="en-US" sz="1400" dirty="0">
                <a:latin typeface="Courier New"/>
                <a:cs typeface="Courier New"/>
              </a:rPr>
              <a:t>"</a:t>
            </a:r>
            <a:r>
              <a:rPr lang="en-US" sz="1400" dirty="0" smtClean="0">
                <a:latin typeface="Courier New"/>
                <a:cs typeface="Courier New"/>
              </a:rPr>
              <a:t>,"emails"],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"values":{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"emails":[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 {"type":"work","value":"</a:t>
            </a:r>
            <a:r>
              <a:rPr lang="en-US" sz="1400" dirty="0" err="1" smtClean="0">
                <a:latin typeface="Courier New"/>
                <a:cs typeface="Courier New"/>
              </a:rPr>
              <a:t>jdoe@example.com</a:t>
            </a:r>
            <a:r>
              <a:rPr lang="en-US" sz="1400" dirty="0" smtClean="0">
                <a:latin typeface="Courier New"/>
                <a:cs typeface="Courier New"/>
              </a:rPr>
              <a:t>"}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],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"</a:t>
            </a:r>
            <a:r>
              <a:rPr lang="en-US" sz="1400" dirty="0" err="1" smtClean="0">
                <a:latin typeface="Courier New"/>
                <a:cs typeface="Courier New"/>
              </a:rPr>
              <a:t>userName</a:t>
            </a:r>
            <a:r>
              <a:rPr lang="en-US" sz="1400" dirty="0" smtClean="0">
                <a:latin typeface="Courier New"/>
                <a:cs typeface="Courier New"/>
              </a:rPr>
              <a:t>":"</a:t>
            </a:r>
            <a:r>
              <a:rPr lang="en-US" sz="1400" dirty="0" err="1" smtClean="0">
                <a:latin typeface="Courier New"/>
                <a:cs typeface="Courier New"/>
              </a:rPr>
              <a:t>jdoe</a:t>
            </a:r>
            <a:r>
              <a:rPr lang="en-US" sz="1400" dirty="0" smtClean="0">
                <a:latin typeface="Courier New"/>
                <a:cs typeface="Courier New"/>
              </a:rPr>
              <a:t>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"id":"44f6142df96bd6ab61e7521d9",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"name":{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  "</a:t>
            </a:r>
            <a:r>
              <a:rPr lang="en-US" sz="1400" dirty="0" err="1" smtClean="0">
                <a:latin typeface="Courier New"/>
                <a:cs typeface="Courier New"/>
              </a:rPr>
              <a:t>givenName</a:t>
            </a:r>
            <a:r>
              <a:rPr lang="en-US" sz="1400" dirty="0" smtClean="0">
                <a:latin typeface="Courier New"/>
                <a:cs typeface="Courier New"/>
              </a:rPr>
              <a:t>":"John",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  "</a:t>
            </a:r>
            <a:r>
              <a:rPr lang="en-US" sz="1400" dirty="0" err="1" smtClean="0">
                <a:latin typeface="Courier New"/>
                <a:cs typeface="Courier New"/>
              </a:rPr>
              <a:t>familyName</a:t>
            </a:r>
            <a:r>
              <a:rPr lang="en-US" sz="1400" dirty="0" smtClean="0">
                <a:latin typeface="Courier New"/>
                <a:cs typeface="Courier New"/>
              </a:rPr>
              <a:t>":"Doe"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}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}}}</a:t>
            </a:r>
            <a:endParaRPr lang="en-CA" sz="1400" dirty="0">
              <a:latin typeface="Courier New"/>
              <a:cs typeface="Courier New"/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6409555" y="1543125"/>
            <a:ext cx="1649865" cy="522288"/>
          </a:xfrm>
          <a:prstGeom prst="borderCallout1">
            <a:avLst>
              <a:gd name="adj1" fmla="val 18750"/>
              <a:gd name="adj2" fmla="val -8333"/>
              <a:gd name="adj3" fmla="val 79387"/>
              <a:gd name="adj4" fmla="val -10075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The event type</a:t>
            </a:r>
            <a:endParaRPr lang="en-CA" dirty="0"/>
          </a:p>
        </p:txBody>
      </p:sp>
      <p:sp>
        <p:nvSpPr>
          <p:cNvPr id="7" name="Line Callout 1 6"/>
          <p:cNvSpPr/>
          <p:nvPr/>
        </p:nvSpPr>
        <p:spPr>
          <a:xfrm>
            <a:off x="6941780" y="3499793"/>
            <a:ext cx="1649865" cy="522288"/>
          </a:xfrm>
          <a:prstGeom prst="borderCallout1">
            <a:avLst>
              <a:gd name="adj1" fmla="val 18750"/>
              <a:gd name="adj2" fmla="val -8333"/>
              <a:gd name="adj3" fmla="val 72569"/>
              <a:gd name="adj4" fmla="val -128096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SCIM Event Data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884822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 Extended Event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57200" y="1229969"/>
            <a:ext cx="8229600" cy="5262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600" dirty="0">
                <a:latin typeface="Courier New"/>
                <a:cs typeface="Courier New"/>
              </a:rPr>
              <a:t>{ </a:t>
            </a:r>
          </a:p>
          <a:p>
            <a:r>
              <a:rPr lang="hr-HR" sz="1600" dirty="0">
                <a:latin typeface="Courier New"/>
                <a:cs typeface="Courier New"/>
              </a:rPr>
              <a:t>  "</a:t>
            </a:r>
            <a:r>
              <a:rPr lang="hr-HR" sz="1600" b="1" u="sng" dirty="0">
                <a:solidFill>
                  <a:schemeClr val="tx2"/>
                </a:solidFill>
                <a:latin typeface="Courier New"/>
                <a:cs typeface="Courier New"/>
              </a:rPr>
              <a:t>jti</a:t>
            </a:r>
            <a:r>
              <a:rPr lang="hr-HR" sz="1600" u="sng" dirty="0">
                <a:latin typeface="Courier New"/>
                <a:cs typeface="Courier New"/>
              </a:rPr>
              <a:t>": "3d0c3cf797584bd193bd0fb1bd4e7d30",</a:t>
            </a:r>
          </a:p>
          <a:p>
            <a:r>
              <a:rPr lang="en-US" sz="1600" dirty="0">
                <a:latin typeface="Courier New"/>
                <a:cs typeface="Courier New"/>
              </a:rPr>
              <a:t>  "</a:t>
            </a:r>
            <a:r>
              <a:rPr lang="en-US" sz="1600" b="1" dirty="0" err="1">
                <a:solidFill>
                  <a:schemeClr val="accent2"/>
                </a:solidFill>
                <a:latin typeface="Courier New"/>
                <a:cs typeface="Courier New"/>
              </a:rPr>
              <a:t>eventUris</a:t>
            </a:r>
            <a:r>
              <a:rPr lang="en-US" sz="1600" dirty="0">
                <a:latin typeface="Courier New"/>
                <a:cs typeface="Courier New"/>
              </a:rPr>
              <a:t>":[</a:t>
            </a:r>
          </a:p>
          <a:p>
            <a:r>
              <a:rPr lang="en-US" sz="1600" dirty="0">
                <a:latin typeface="Courier New"/>
                <a:cs typeface="Courier New"/>
              </a:rPr>
              <a:t>    "</a:t>
            </a:r>
            <a:r>
              <a:rPr lang="en-US" sz="1600" dirty="0" err="1">
                <a:latin typeface="Courier New"/>
                <a:cs typeface="Courier New"/>
              </a:rPr>
              <a:t>urn:ietf:params:event:SCIM:password</a:t>
            </a:r>
            <a:r>
              <a:rPr lang="en-US" sz="1600" dirty="0">
                <a:latin typeface="Courier New"/>
                <a:cs typeface="Courier New"/>
              </a:rPr>
              <a:t>",</a:t>
            </a:r>
          </a:p>
          <a:p>
            <a:r>
              <a:rPr lang="en-US" sz="1600" dirty="0">
                <a:latin typeface="Courier New"/>
                <a:cs typeface="Courier New"/>
              </a:rPr>
              <a:t>    "</a:t>
            </a:r>
            <a:r>
              <a:rPr lang="en-US" sz="1600" dirty="0" err="1">
                <a:latin typeface="Courier New"/>
                <a:cs typeface="Courier New"/>
              </a:rPr>
              <a:t>urn:ietf:params:event:extension:example.com:password</a:t>
            </a:r>
            <a:r>
              <a:rPr lang="en-US" sz="1600" dirty="0">
                <a:latin typeface="Courier New"/>
                <a:cs typeface="Courier New"/>
              </a:rPr>
              <a:t>"</a:t>
            </a:r>
          </a:p>
          <a:p>
            <a:r>
              <a:rPr lang="pt-BR" sz="1600" dirty="0">
                <a:latin typeface="Courier New"/>
                <a:cs typeface="Courier New"/>
              </a:rPr>
              <a:t>  ],</a:t>
            </a:r>
          </a:p>
          <a:p>
            <a:r>
              <a:rPr lang="ro-RO" sz="1600" dirty="0">
                <a:latin typeface="Courier New"/>
                <a:cs typeface="Courier New"/>
              </a:rPr>
              <a:t>  "</a:t>
            </a:r>
            <a:r>
              <a:rPr lang="ro-RO" sz="1600" b="1" u="sng" dirty="0">
                <a:solidFill>
                  <a:srgbClr val="1F497D"/>
                </a:solidFill>
                <a:latin typeface="Courier New"/>
                <a:cs typeface="Courier New"/>
              </a:rPr>
              <a:t>iat</a:t>
            </a:r>
            <a:r>
              <a:rPr lang="ro-RO" sz="1600" u="sng" dirty="0">
                <a:latin typeface="Courier New"/>
                <a:cs typeface="Courier New"/>
              </a:rPr>
              <a:t>": 1458496025,</a:t>
            </a:r>
          </a:p>
          <a:p>
            <a:r>
              <a:rPr lang="ro-RO" sz="1600" dirty="0">
                <a:latin typeface="Courier New"/>
                <a:cs typeface="Courier New"/>
              </a:rPr>
              <a:t>  "</a:t>
            </a:r>
            <a:r>
              <a:rPr lang="ro-RO" sz="1600" b="1" u="sng" dirty="0">
                <a:solidFill>
                  <a:srgbClr val="1F497D"/>
                </a:solidFill>
                <a:latin typeface="Courier New"/>
                <a:cs typeface="Courier New"/>
              </a:rPr>
              <a:t>iss</a:t>
            </a:r>
            <a:r>
              <a:rPr lang="ro-RO" sz="1600" u="sng" dirty="0">
                <a:latin typeface="Courier New"/>
                <a:cs typeface="Courier New"/>
              </a:rPr>
              <a:t>": "https://scim.example.com",  </a:t>
            </a:r>
          </a:p>
          <a:p>
            <a:r>
              <a:rPr lang="pt-BR" sz="1600" dirty="0">
                <a:latin typeface="Courier New"/>
                <a:cs typeface="Courier New"/>
              </a:rPr>
              <a:t>  "</a:t>
            </a:r>
            <a:r>
              <a:rPr lang="pt-BR" sz="1600" b="1" u="sng" dirty="0" err="1">
                <a:solidFill>
                  <a:srgbClr val="1F497D"/>
                </a:solidFill>
                <a:latin typeface="Courier New"/>
                <a:cs typeface="Courier New"/>
              </a:rPr>
              <a:t>aud</a:t>
            </a:r>
            <a:r>
              <a:rPr lang="pt-BR" sz="1600" u="sng" dirty="0">
                <a:latin typeface="Courier New"/>
                <a:cs typeface="Courier New"/>
              </a:rPr>
              <a:t>":[</a:t>
            </a:r>
          </a:p>
          <a:p>
            <a:r>
              <a:rPr lang="en-US" sz="1600" dirty="0">
                <a:latin typeface="Courier New"/>
                <a:cs typeface="Courier New"/>
              </a:rPr>
              <a:t>    "https://</a:t>
            </a:r>
            <a:r>
              <a:rPr lang="en-US" sz="1600" dirty="0" err="1">
                <a:latin typeface="Courier New"/>
                <a:cs typeface="Courier New"/>
              </a:rPr>
              <a:t>jhub.example.com</a:t>
            </a:r>
            <a:r>
              <a:rPr lang="en-US" sz="1600" dirty="0">
                <a:latin typeface="Courier New"/>
                <a:cs typeface="Courier New"/>
              </a:rPr>
              <a:t>/Feeds/98d52461fa5bbc879593b7754",</a:t>
            </a:r>
          </a:p>
          <a:p>
            <a:r>
              <a:rPr lang="en-US" sz="1600" dirty="0">
                <a:latin typeface="Courier New"/>
                <a:cs typeface="Courier New"/>
              </a:rPr>
              <a:t>    "https://</a:t>
            </a:r>
            <a:r>
              <a:rPr lang="en-US" sz="1600" dirty="0" err="1">
                <a:latin typeface="Courier New"/>
                <a:cs typeface="Courier New"/>
              </a:rPr>
              <a:t>jhub.example.com</a:t>
            </a:r>
            <a:r>
              <a:rPr lang="en-US" sz="1600" dirty="0">
                <a:latin typeface="Courier New"/>
                <a:cs typeface="Courier New"/>
              </a:rPr>
              <a:t>/Feeds/5d7604516b1d08641d7676ee7"</a:t>
            </a:r>
          </a:p>
          <a:p>
            <a:r>
              <a:rPr lang="en-US" sz="1600" dirty="0">
                <a:latin typeface="Courier New"/>
                <a:cs typeface="Courier New"/>
              </a:rPr>
              <a:t>  ],  </a:t>
            </a:r>
          </a:p>
          <a:p>
            <a:r>
              <a:rPr lang="pl-PL" sz="1600" dirty="0">
                <a:latin typeface="Courier New"/>
                <a:cs typeface="Courier New"/>
              </a:rPr>
              <a:t>  "</a:t>
            </a:r>
            <a:r>
              <a:rPr lang="pl-PL" sz="1600" b="1" dirty="0" err="1">
                <a:solidFill>
                  <a:srgbClr val="1F497D"/>
                </a:solidFill>
                <a:latin typeface="Courier New"/>
                <a:cs typeface="Courier New"/>
              </a:rPr>
              <a:t>sub</a:t>
            </a:r>
            <a:r>
              <a:rPr lang="pl-PL" sz="1600" dirty="0">
                <a:latin typeface="Courier New"/>
                <a:cs typeface="Courier New"/>
              </a:rPr>
              <a:t>": </a:t>
            </a:r>
          </a:p>
          <a:p>
            <a:r>
              <a:rPr lang="pl-PL" sz="1600" dirty="0">
                <a:latin typeface="Courier New"/>
                <a:cs typeface="Courier New"/>
              </a:rPr>
              <a:t>    "</a:t>
            </a:r>
            <a:r>
              <a:rPr lang="pl-PL" sz="1600" dirty="0" err="1">
                <a:latin typeface="Courier New"/>
                <a:cs typeface="Courier New"/>
              </a:rPr>
              <a:t>https</a:t>
            </a:r>
            <a:r>
              <a:rPr lang="pl-PL" sz="1600" dirty="0">
                <a:latin typeface="Courier New"/>
                <a:cs typeface="Courier New"/>
              </a:rPr>
              <a:t>://</a:t>
            </a:r>
            <a:r>
              <a:rPr lang="pl-PL" sz="1600" dirty="0" err="1">
                <a:latin typeface="Courier New"/>
                <a:cs typeface="Courier New"/>
              </a:rPr>
              <a:t>scim.example.com</a:t>
            </a:r>
            <a:r>
              <a:rPr lang="pl-PL" sz="1600" dirty="0">
                <a:latin typeface="Courier New"/>
                <a:cs typeface="Courier New"/>
              </a:rPr>
              <a:t>/</a:t>
            </a:r>
            <a:r>
              <a:rPr lang="pl-PL" sz="1600" dirty="0" err="1">
                <a:latin typeface="Courier New"/>
                <a:cs typeface="Courier New"/>
              </a:rPr>
              <a:t>Users</a:t>
            </a:r>
            <a:r>
              <a:rPr lang="pl-PL" sz="1600" dirty="0">
                <a:latin typeface="Courier New"/>
                <a:cs typeface="Courier New"/>
              </a:rPr>
              <a:t>/44f6142df96bd6ab61e7521d9",</a:t>
            </a:r>
          </a:p>
          <a:p>
            <a:r>
              <a:rPr lang="pl-PL" sz="1600" dirty="0">
                <a:latin typeface="Courier New"/>
                <a:cs typeface="Courier New"/>
              </a:rPr>
              <a:t>  "</a:t>
            </a:r>
            <a:r>
              <a:rPr lang="pl-PL" sz="1600" b="1" dirty="0" err="1">
                <a:solidFill>
                  <a:srgbClr val="C0504D"/>
                </a:solidFill>
                <a:latin typeface="Courier New"/>
                <a:cs typeface="Courier New"/>
              </a:rPr>
              <a:t>urn:ietf:params:event:SCIM:password</a:t>
            </a:r>
            <a:r>
              <a:rPr lang="pl-PL" sz="1600" dirty="0">
                <a:latin typeface="Courier New"/>
                <a:cs typeface="Courier New"/>
              </a:rPr>
              <a:t>":{</a:t>
            </a:r>
          </a:p>
          <a:p>
            <a:r>
              <a:rPr lang="de-DE" sz="1600" dirty="0">
                <a:latin typeface="Courier New"/>
                <a:cs typeface="Courier New"/>
              </a:rPr>
              <a:t>    "id":"44f6142df96bd6ab61e7521d9",</a:t>
            </a:r>
          </a:p>
          <a:p>
            <a:r>
              <a:rPr lang="de-DE" sz="1600" dirty="0">
                <a:latin typeface="Courier New"/>
                <a:cs typeface="Courier New"/>
              </a:rPr>
              <a:t>  },</a:t>
            </a:r>
          </a:p>
          <a:p>
            <a:r>
              <a:rPr lang="de-DE" sz="1600" dirty="0">
                <a:latin typeface="Courier New"/>
                <a:cs typeface="Courier New"/>
              </a:rPr>
              <a:t>  "</a:t>
            </a:r>
            <a:r>
              <a:rPr lang="de-DE" sz="1600" dirty="0" err="1">
                <a:latin typeface="Courier New"/>
                <a:cs typeface="Courier New"/>
              </a:rPr>
              <a:t>urn:ietf:params:event:extension:example.com:password</a:t>
            </a:r>
            <a:r>
              <a:rPr lang="de-DE" sz="1600" dirty="0">
                <a:latin typeface="Courier New"/>
                <a:cs typeface="Courier New"/>
              </a:rPr>
              <a:t>":{</a:t>
            </a:r>
          </a:p>
          <a:p>
            <a:r>
              <a:rPr lang="de-DE" sz="1600" dirty="0">
                <a:latin typeface="Courier New"/>
                <a:cs typeface="Courier New"/>
              </a:rPr>
              <a:t>     "resetAttempts":5</a:t>
            </a:r>
          </a:p>
          <a:p>
            <a:r>
              <a:rPr lang="de-DE" sz="1600" dirty="0">
                <a:latin typeface="Courier New"/>
                <a:cs typeface="Courier New"/>
              </a:rPr>
              <a:t>  }</a:t>
            </a:r>
          </a:p>
          <a:p>
            <a:r>
              <a:rPr lang="de-DE" sz="1600" dirty="0">
                <a:latin typeface="Courier New"/>
                <a:cs typeface="Courier New"/>
              </a:rPr>
              <a:t>}</a:t>
            </a:r>
            <a:endParaRPr lang="en-CA" sz="1600" dirty="0">
              <a:latin typeface="Courier New"/>
              <a:cs typeface="Courier New"/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6409555" y="1417638"/>
            <a:ext cx="1910995" cy="647775"/>
          </a:xfrm>
          <a:prstGeom prst="borderCallout1">
            <a:avLst>
              <a:gd name="adj1" fmla="val 18750"/>
              <a:gd name="adj2" fmla="val -8333"/>
              <a:gd name="adj3" fmla="val 99842"/>
              <a:gd name="adj4" fmla="val -39607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SCIM Password Reset Event</a:t>
            </a:r>
            <a:endParaRPr lang="en-CA" dirty="0"/>
          </a:p>
        </p:txBody>
      </p:sp>
      <p:sp>
        <p:nvSpPr>
          <p:cNvPr id="6" name="Line Callout 1 5"/>
          <p:cNvSpPr/>
          <p:nvPr/>
        </p:nvSpPr>
        <p:spPr>
          <a:xfrm>
            <a:off x="6409555" y="2633270"/>
            <a:ext cx="1649865" cy="522288"/>
          </a:xfrm>
          <a:prstGeom prst="borderCallout1">
            <a:avLst>
              <a:gd name="adj1" fmla="val 18750"/>
              <a:gd name="adj2" fmla="val -8333"/>
              <a:gd name="adj3" fmla="val -25158"/>
              <a:gd name="adj4" fmla="val -7989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An extension</a:t>
            </a:r>
            <a:endParaRPr lang="en-CA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5032687" y="3155558"/>
            <a:ext cx="1246303" cy="2257247"/>
          </a:xfrm>
          <a:prstGeom prst="line">
            <a:avLst/>
          </a:prstGeom>
          <a:ln w="6350" cmpd="sng">
            <a:solidFill>
              <a:srgbClr val="4F81B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500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Event Delivery Message</a:t>
            </a:r>
            <a:endParaRPr lang="en-CA" dirty="0"/>
          </a:p>
        </p:txBody>
      </p:sp>
      <p:sp>
        <p:nvSpPr>
          <p:cNvPr id="3" name="Rectangle 2"/>
          <p:cNvSpPr/>
          <p:nvPr/>
        </p:nvSpPr>
        <p:spPr>
          <a:xfrm>
            <a:off x="807129" y="1574710"/>
            <a:ext cx="7418465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400" dirty="0">
                <a:latin typeface="Courier New"/>
                <a:cs typeface="Courier New"/>
              </a:rPr>
              <a:t>{</a:t>
            </a:r>
          </a:p>
          <a:p>
            <a:r>
              <a:rPr lang="en-CA" sz="1400" dirty="0">
                <a:latin typeface="Courier New"/>
                <a:cs typeface="Courier New"/>
              </a:rPr>
              <a:t>"</a:t>
            </a:r>
            <a:r>
              <a:rPr lang="en-CA" sz="1400" dirty="0" err="1">
                <a:latin typeface="Courier New"/>
                <a:cs typeface="Courier New"/>
              </a:rPr>
              <a:t>eventTkns</a:t>
            </a:r>
            <a:r>
              <a:rPr lang="en-CA" sz="1400" dirty="0">
                <a:latin typeface="Courier New"/>
                <a:cs typeface="Courier New"/>
              </a:rPr>
              <a:t>":[</a:t>
            </a:r>
          </a:p>
          <a:p>
            <a:r>
              <a:rPr lang="en-CA" sz="1400" dirty="0">
                <a:latin typeface="Courier New"/>
                <a:cs typeface="Courier New"/>
              </a:rPr>
              <a:t>  "eyJhbGciOiJub25lIn0</a:t>
            </a:r>
          </a:p>
          <a:p>
            <a:r>
              <a:rPr lang="de-DE" sz="1400" dirty="0">
                <a:latin typeface="Courier New"/>
                <a:cs typeface="Courier New"/>
              </a:rPr>
              <a:t>  .</a:t>
            </a:r>
          </a:p>
          <a:p>
            <a:r>
              <a:rPr lang="de-DE" sz="1400" dirty="0">
                <a:latin typeface="Courier New"/>
                <a:cs typeface="Courier New"/>
              </a:rPr>
              <a:t>  eyJwdWJsaXNoZXJVcmkiOiJodHRwczovL3NjaW0uZXhhbXBsZS5jb20iLCJmZWV</a:t>
            </a:r>
          </a:p>
          <a:p>
            <a:r>
              <a:rPr lang="de-DE" sz="1400" dirty="0">
                <a:latin typeface="Courier New"/>
                <a:cs typeface="Courier New"/>
              </a:rPr>
              <a:t>  kVXJpcyI6WyJodHRwczovL2podWIuZXhhbXBsZS5jb20vRmVlZHMvOThkNTI0Nj</a:t>
            </a:r>
          </a:p>
          <a:p>
            <a:r>
              <a:rPr lang="de-DE" sz="1400" dirty="0">
                <a:latin typeface="Courier New"/>
                <a:cs typeface="Courier New"/>
              </a:rPr>
              <a:t>  FmYTViYmM4Nzk1OTNiNzc1NCIsImh0dHBzOi8vamh1Yi5leGFtcGxlLmNvbS9GZ</a:t>
            </a:r>
          </a:p>
          <a:p>
            <a:r>
              <a:rPr lang="de-DE" sz="1400" dirty="0">
                <a:latin typeface="Courier New"/>
                <a:cs typeface="Courier New"/>
              </a:rPr>
              <a:t>  WVkcy81ZDc2MDQ1MTZiMWQwODY0MWQ3Njc2ZWU3Il0sInJlc291cmNlVXJpcyI6</a:t>
            </a:r>
          </a:p>
          <a:p>
            <a:r>
              <a:rPr lang="de-DE" sz="1400" dirty="0">
                <a:latin typeface="Courier New"/>
                <a:cs typeface="Courier New"/>
              </a:rPr>
              <a:t>  WyJodHRwczovL3NjaW0uZXhhbXBsZS5jb20vVXNlcnMvNDRmNjE0MmRmOTZiZDZ</a:t>
            </a:r>
          </a:p>
          <a:p>
            <a:r>
              <a:rPr lang="de-DE" sz="1400" dirty="0">
                <a:latin typeface="Courier New"/>
                <a:cs typeface="Courier New"/>
              </a:rPr>
              <a:t>  hYjYxZTc1MjFkOSJdLCJldmVudFR5cGVzIjpbIkNSRUFURSJdLCJhdHRyaWJ1dG</a:t>
            </a:r>
          </a:p>
          <a:p>
            <a:r>
              <a:rPr lang="de-DE" sz="1400" dirty="0">
                <a:latin typeface="Courier New"/>
                <a:cs typeface="Courier New"/>
              </a:rPr>
              <a:t>  VzIjpbImlkIiwibmFtZSIsInVzZXJOYW1lIiwicGFzc3dvcmQiLCJlbWFpbHMiX</a:t>
            </a:r>
          </a:p>
          <a:p>
            <a:r>
              <a:rPr lang="de-DE" sz="1400" dirty="0">
                <a:latin typeface="Courier New"/>
                <a:cs typeface="Courier New"/>
              </a:rPr>
              <a:t>  SwidmFsdWVzIjp7ImVtYWlscyI6W3sidHlwZSI6IndvcmsiLCJ2YWx1ZSI6Impk</a:t>
            </a:r>
          </a:p>
          <a:p>
            <a:r>
              <a:rPr lang="de-DE" sz="1400" dirty="0">
                <a:latin typeface="Courier New"/>
                <a:cs typeface="Courier New"/>
              </a:rPr>
              <a:t>  b2VAZXhhbXBsZS5jb20ifV0sInBhc3N3b3JkIjoibm90NHUybm8iLCJ1c2VyTmF</a:t>
            </a:r>
          </a:p>
          <a:p>
            <a:r>
              <a:rPr lang="de-DE" sz="1400" dirty="0">
                <a:latin typeface="Courier New"/>
                <a:cs typeface="Courier New"/>
              </a:rPr>
              <a:t>  tZSI6Impkb2UiLCJpZCI6IjQ0ZjYxNDJkZjk2YmQ2YWI2MWU3NTIxZDkiLCJuYW</a:t>
            </a:r>
          </a:p>
          <a:p>
            <a:r>
              <a:rPr lang="de-DE" sz="1400" dirty="0">
                <a:latin typeface="Courier New"/>
                <a:cs typeface="Courier New"/>
              </a:rPr>
              <a:t>  1lIjp7ImdpdmVuTmFtZSI6IkpvaG4iLCJmYW1pbHlOYW1lIjoiRG9lIn19fQ</a:t>
            </a:r>
          </a:p>
          <a:p>
            <a:r>
              <a:rPr lang="pt-BR" sz="1400" dirty="0">
                <a:latin typeface="Courier New"/>
                <a:cs typeface="Courier New"/>
              </a:rPr>
              <a:t>  ."],</a:t>
            </a:r>
          </a:p>
          <a:p>
            <a:r>
              <a:rPr lang="pt-BR" sz="1400" dirty="0">
                <a:latin typeface="Courier New"/>
                <a:cs typeface="Courier New"/>
              </a:rPr>
              <a:t>"eventCnt":1,</a:t>
            </a:r>
          </a:p>
          <a:p>
            <a:r>
              <a:rPr lang="pt-BR" sz="1400" dirty="0">
                <a:latin typeface="Courier New"/>
                <a:cs typeface="Courier New"/>
              </a:rPr>
              <a:t>"</a:t>
            </a:r>
            <a:r>
              <a:rPr lang="pt-BR" sz="1400" dirty="0" err="1">
                <a:latin typeface="Courier New"/>
                <a:cs typeface="Courier New"/>
              </a:rPr>
              <a:t>eventPend</a:t>
            </a:r>
            <a:r>
              <a:rPr lang="pt-BR" sz="1400" dirty="0">
                <a:latin typeface="Courier New"/>
                <a:cs typeface="Courier New"/>
              </a:rPr>
              <a:t>":false</a:t>
            </a:r>
          </a:p>
          <a:p>
            <a:r>
              <a:rPr lang="pt-BR" sz="1400" dirty="0">
                <a:latin typeface="Courier New"/>
                <a:cs typeface="Courier New"/>
              </a:rPr>
              <a:t>}</a:t>
            </a:r>
            <a:endParaRPr lang="en-CA" sz="14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62915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Discussion Items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CA" dirty="0" smtClean="0"/>
              <a:t>Distribution Schemes?</a:t>
            </a:r>
          </a:p>
          <a:p>
            <a:pPr lvl="1"/>
            <a:r>
              <a:rPr lang="en-CA" dirty="0" smtClean="0"/>
              <a:t>One-to-one, One-to-many, Many-to-Many*, P-2-P*</a:t>
            </a:r>
          </a:p>
          <a:p>
            <a:r>
              <a:rPr lang="en-CA" dirty="0" smtClean="0"/>
              <a:t>Ability to lookup events by date or by </a:t>
            </a:r>
            <a:r>
              <a:rPr lang="en-CA" dirty="0" err="1" smtClean="0"/>
              <a:t>etag</a:t>
            </a:r>
            <a:endParaRPr lang="en-CA" dirty="0" smtClean="0"/>
          </a:p>
          <a:p>
            <a:pPr lvl="1"/>
            <a:r>
              <a:rPr lang="en-CA" dirty="0" smtClean="0"/>
              <a:t>Issue: Impact on scale and ability to story history vs. audit</a:t>
            </a:r>
          </a:p>
          <a:p>
            <a:r>
              <a:rPr lang="en-CA" dirty="0" smtClean="0"/>
              <a:t>Ability to detect missing events</a:t>
            </a:r>
          </a:p>
          <a:p>
            <a:pPr lvl="1"/>
            <a:r>
              <a:rPr lang="en-CA" dirty="0" smtClean="0"/>
              <a:t>E.g. each message gives the JTI of the last event delivered – issue: requires state</a:t>
            </a:r>
          </a:p>
          <a:p>
            <a:r>
              <a:rPr lang="en-CA" dirty="0" smtClean="0"/>
              <a:t>Issued at</a:t>
            </a:r>
          </a:p>
          <a:p>
            <a:pPr lvl="1"/>
            <a:r>
              <a:rPr lang="en-CA" dirty="0" smtClean="0"/>
              <a:t>Time the event happened or JWT issued? Need to distinguish?</a:t>
            </a:r>
          </a:p>
          <a:p>
            <a:r>
              <a:rPr lang="en-CA" dirty="0" smtClean="0"/>
              <a:t>Privacy Considerations</a:t>
            </a:r>
          </a:p>
          <a:p>
            <a:pPr lvl="1"/>
            <a:r>
              <a:rPr lang="en-CA" dirty="0" smtClean="0"/>
              <a:t>Even the resource identifier may be considered PII</a:t>
            </a:r>
          </a:p>
          <a:p>
            <a:pPr lvl="1"/>
            <a:r>
              <a:rPr lang="en-CA" dirty="0" smtClean="0"/>
              <a:t>Is this a privacy by design, privacy enhancing approach?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7520546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Background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 smtClean="0"/>
              <a:t>IETF94 – Tokyo</a:t>
            </a:r>
          </a:p>
          <a:p>
            <a:pPr lvl="1"/>
            <a:r>
              <a:rPr lang="en-CA" dirty="0" smtClean="0"/>
              <a:t>Informal get together to discuss common standard for</a:t>
            </a:r>
          </a:p>
          <a:p>
            <a:pPr lvl="2"/>
            <a:r>
              <a:rPr lang="en-CA" dirty="0" smtClean="0"/>
              <a:t>OIDC Logout</a:t>
            </a:r>
          </a:p>
          <a:p>
            <a:pPr lvl="2"/>
            <a:r>
              <a:rPr lang="en-CA" dirty="0" smtClean="0"/>
              <a:t>OAuth Revocation</a:t>
            </a:r>
          </a:p>
          <a:p>
            <a:pPr lvl="2"/>
            <a:r>
              <a:rPr lang="en-CA" dirty="0" smtClean="0"/>
              <a:t>OIDF RISC Events</a:t>
            </a:r>
          </a:p>
          <a:p>
            <a:pPr lvl="2"/>
            <a:r>
              <a:rPr lang="en-CA" dirty="0" smtClean="0"/>
              <a:t>SCIM Provisioning Events</a:t>
            </a:r>
          </a:p>
          <a:p>
            <a:pPr lvl="2"/>
            <a:r>
              <a:rPr lang="en-CA" dirty="0" smtClean="0"/>
              <a:t>OIDF HEART</a:t>
            </a:r>
          </a:p>
          <a:p>
            <a:pPr lvl="1"/>
            <a:r>
              <a:rPr lang="en-CA" dirty="0" smtClean="0"/>
              <a:t>Could we use JWT/JOSE to express and transport events?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30082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What's Happening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There is an IETF Mailing list called id-event</a:t>
            </a:r>
          </a:p>
          <a:p>
            <a:pPr lvl="1"/>
            <a:r>
              <a:rPr lang="en-CA" dirty="0"/>
              <a:t>See: https://</a:t>
            </a:r>
            <a:r>
              <a:rPr lang="en-CA" dirty="0" err="1"/>
              <a:t>www.ietf.org</a:t>
            </a:r>
            <a:r>
              <a:rPr lang="en-CA" dirty="0"/>
              <a:t>/mailman/</a:t>
            </a:r>
            <a:r>
              <a:rPr lang="en-CA" dirty="0" err="1"/>
              <a:t>listinfo</a:t>
            </a:r>
            <a:r>
              <a:rPr lang="en-CA" dirty="0"/>
              <a:t>/id-</a:t>
            </a:r>
            <a:r>
              <a:rPr lang="en-CA" dirty="0" smtClean="0"/>
              <a:t>event</a:t>
            </a:r>
          </a:p>
          <a:p>
            <a:r>
              <a:rPr lang="en-CA" dirty="0" err="1" smtClean="0"/>
              <a:t>Morteza</a:t>
            </a:r>
            <a:r>
              <a:rPr lang="en-CA" dirty="0" smtClean="0"/>
              <a:t>, William, and Phil presented a new proposal at IETF95 in Buenos Aires (last month)</a:t>
            </a:r>
          </a:p>
          <a:p>
            <a:pPr lvl="1"/>
            <a:r>
              <a:rPr lang="en-CA" dirty="0" smtClean="0"/>
              <a:t>3 individual draft documents submitted</a:t>
            </a:r>
          </a:p>
          <a:p>
            <a:r>
              <a:rPr lang="en-CA" dirty="0" smtClean="0"/>
              <a:t>We received informal meeting consensus to form a working group</a:t>
            </a:r>
          </a:p>
          <a:p>
            <a:pPr lvl="1"/>
            <a:r>
              <a:rPr lang="en-CA" dirty="0" smtClean="0"/>
              <a:t>Next step is to agree on a charter (to be posted to id-event list)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36804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Events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 proposal to define a common format for expressing events between publishers and subscribers</a:t>
            </a:r>
          </a:p>
          <a:p>
            <a:r>
              <a:rPr lang="en-CA" dirty="0" smtClean="0"/>
              <a:t>Events describe something that has occurred</a:t>
            </a:r>
          </a:p>
          <a:p>
            <a:pPr lvl="1"/>
            <a:r>
              <a:rPr lang="en-CA" dirty="0" smtClean="0"/>
              <a:t>E.g.</a:t>
            </a:r>
          </a:p>
          <a:p>
            <a:pPr lvl="2"/>
            <a:r>
              <a:rPr lang="en-CA" dirty="0" smtClean="0"/>
              <a:t>Session Logout</a:t>
            </a:r>
          </a:p>
          <a:p>
            <a:pPr lvl="2"/>
            <a:r>
              <a:rPr lang="en-CA" dirty="0" smtClean="0"/>
              <a:t>Token Revocation</a:t>
            </a:r>
          </a:p>
          <a:p>
            <a:pPr lvl="2"/>
            <a:r>
              <a:rPr lang="en-CA" dirty="0" smtClean="0"/>
              <a:t>Account Take-over</a:t>
            </a:r>
          </a:p>
          <a:p>
            <a:pPr lvl="2"/>
            <a:r>
              <a:rPr lang="en-CA" dirty="0" smtClean="0"/>
              <a:t>Provisioning Events (SCIM)</a:t>
            </a:r>
          </a:p>
        </p:txBody>
      </p:sp>
    </p:spTree>
    <p:extLst>
      <p:ext uri="{BB962C8B-B14F-4D97-AF65-F5344CB8AC3E}">
        <p14:creationId xmlns:p14="http://schemas.microsoft.com/office/powerpoint/2010/main" val="2901256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Event </a:t>
            </a:r>
            <a:r>
              <a:rPr lang="en-CA" dirty="0" smtClean="0"/>
              <a:t>Features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Minimal data exchange</a:t>
            </a:r>
          </a:p>
          <a:p>
            <a:pPr lvl="1"/>
            <a:r>
              <a:rPr lang="en-CA" dirty="0" smtClean="0"/>
              <a:t>Privacy by design</a:t>
            </a:r>
          </a:p>
          <a:p>
            <a:r>
              <a:rPr lang="en-CA" dirty="0" smtClean="0"/>
              <a:t>Subscriber independent action</a:t>
            </a:r>
          </a:p>
          <a:p>
            <a:pPr lvl="1"/>
            <a:r>
              <a:rPr lang="en-CA" dirty="0" smtClean="0"/>
              <a:t>subscriber decides action if any</a:t>
            </a:r>
          </a:p>
          <a:p>
            <a:pPr lvl="1"/>
            <a:r>
              <a:rPr lang="en-CA" dirty="0" smtClean="0"/>
              <a:t>no state error signalling</a:t>
            </a:r>
          </a:p>
          <a:p>
            <a:pPr lvl="1"/>
            <a:r>
              <a:rPr lang="en-CA" dirty="0" smtClean="0"/>
              <a:t>reverts to normal REST for secondary calls</a:t>
            </a:r>
          </a:p>
          <a:p>
            <a:r>
              <a:rPr lang="en-CA" dirty="0" smtClean="0"/>
              <a:t>State remain independent and distinct</a:t>
            </a:r>
          </a:p>
          <a:p>
            <a:pPr lvl="1"/>
            <a:r>
              <a:rPr lang="en-CA" dirty="0" smtClean="0"/>
              <a:t>Security and accuracy is improved</a:t>
            </a:r>
          </a:p>
        </p:txBody>
      </p:sp>
    </p:spTree>
    <p:extLst>
      <p:ext uri="{BB962C8B-B14F-4D97-AF65-F5344CB8AC3E}">
        <p14:creationId xmlns:p14="http://schemas.microsoft.com/office/powerpoint/2010/main" val="19538151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Current Drafts</a:t>
            </a:r>
            <a:endParaRPr lang="en-C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50785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ID Event Drafts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 smtClean="0"/>
              <a:t>draft-hunt-</a:t>
            </a:r>
            <a:r>
              <a:rPr lang="en-CA" dirty="0" err="1" smtClean="0"/>
              <a:t>idevent</a:t>
            </a:r>
            <a:r>
              <a:rPr lang="en-CA" dirty="0" smtClean="0"/>
              <a:t>-token</a:t>
            </a:r>
          </a:p>
          <a:p>
            <a:pPr lvl="1"/>
            <a:r>
              <a:rPr lang="en-CA" dirty="0" smtClean="0"/>
              <a:t>Identity Event Tokens based on JWT</a:t>
            </a:r>
          </a:p>
          <a:p>
            <a:r>
              <a:rPr lang="en-CA" dirty="0" smtClean="0"/>
              <a:t>draft-hunt-</a:t>
            </a:r>
            <a:r>
              <a:rPr lang="en-CA" dirty="0" err="1" smtClean="0"/>
              <a:t>idevent</a:t>
            </a:r>
            <a:r>
              <a:rPr lang="en-CA" dirty="0" smtClean="0"/>
              <a:t>-distribution</a:t>
            </a:r>
          </a:p>
          <a:p>
            <a:pPr lvl="1"/>
            <a:r>
              <a:rPr lang="en-CA" dirty="0" smtClean="0"/>
              <a:t>Message format (how to convey one or more)</a:t>
            </a:r>
          </a:p>
          <a:p>
            <a:pPr lvl="1"/>
            <a:r>
              <a:rPr lang="en-CA" dirty="0" smtClean="0"/>
              <a:t>Subscription Metadata</a:t>
            </a:r>
          </a:p>
          <a:p>
            <a:pPr lvl="2"/>
            <a:r>
              <a:rPr lang="en-CA" dirty="0" smtClean="0"/>
              <a:t>E.g. watermarking, detecting and reconciling</a:t>
            </a:r>
            <a:endParaRPr lang="en-CA" dirty="0" smtClean="0"/>
          </a:p>
          <a:p>
            <a:pPr lvl="1"/>
            <a:r>
              <a:rPr lang="en-CA" dirty="0" smtClean="0"/>
              <a:t>Delivery Method Registry</a:t>
            </a:r>
          </a:p>
          <a:p>
            <a:pPr lvl="2"/>
            <a:r>
              <a:rPr lang="en-CA" dirty="0" smtClean="0"/>
              <a:t>HTTP POST (Web </a:t>
            </a:r>
            <a:r>
              <a:rPr lang="en-CA" dirty="0" err="1" smtClean="0"/>
              <a:t>Callback</a:t>
            </a:r>
            <a:r>
              <a:rPr lang="en-CA" dirty="0" smtClean="0"/>
              <a:t>)</a:t>
            </a:r>
          </a:p>
          <a:p>
            <a:pPr lvl="2"/>
            <a:r>
              <a:rPr lang="en-CA" dirty="0" smtClean="0"/>
              <a:t>HTTP GET (Polling</a:t>
            </a:r>
            <a:r>
              <a:rPr lang="en-CA" dirty="0" smtClean="0"/>
              <a:t>)</a:t>
            </a:r>
            <a:endParaRPr lang="en-CA" dirty="0" smtClean="0"/>
          </a:p>
          <a:p>
            <a:r>
              <a:rPr lang="en-CA" dirty="0" smtClean="0"/>
              <a:t>draft</a:t>
            </a:r>
            <a:r>
              <a:rPr lang="en-CA" dirty="0" smtClean="0"/>
              <a:t>-hunt-</a:t>
            </a:r>
            <a:r>
              <a:rPr lang="en-CA" dirty="0" err="1" smtClean="0"/>
              <a:t>idevent</a:t>
            </a:r>
            <a:r>
              <a:rPr lang="en-CA" dirty="0" smtClean="0"/>
              <a:t>-</a:t>
            </a:r>
            <a:r>
              <a:rPr lang="en-CA" dirty="0" err="1" smtClean="0"/>
              <a:t>scim</a:t>
            </a:r>
            <a:endParaRPr lang="en-CA" dirty="0" smtClean="0"/>
          </a:p>
          <a:p>
            <a:pPr lvl="1"/>
            <a:r>
              <a:rPr lang="en-CA" dirty="0" smtClean="0"/>
              <a:t>Id Event token profile for SCIM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178337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The Identity Event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dirty="0" smtClean="0"/>
              <a:t>Is just a</a:t>
            </a:r>
            <a:r>
              <a:rPr lang="en-CA" dirty="0" smtClean="0"/>
              <a:t> </a:t>
            </a:r>
            <a:r>
              <a:rPr lang="en-CA" dirty="0" smtClean="0"/>
              <a:t>JWT </a:t>
            </a:r>
            <a:r>
              <a:rPr lang="en-CA" dirty="0" smtClean="0"/>
              <a:t>token</a:t>
            </a:r>
          </a:p>
          <a:p>
            <a:pPr lvl="1"/>
            <a:r>
              <a:rPr lang="en-CA" dirty="0" smtClean="0"/>
              <a:t>An EWT or </a:t>
            </a:r>
            <a:r>
              <a:rPr lang="en-CA" dirty="0" err="1" smtClean="0"/>
              <a:t>Eee-aughT</a:t>
            </a:r>
            <a:r>
              <a:rPr lang="en-CA" dirty="0" smtClean="0"/>
              <a:t>?</a:t>
            </a:r>
            <a:endParaRPr lang="en-CA" dirty="0" smtClean="0"/>
          </a:p>
          <a:p>
            <a:endParaRPr lang="en-CA" dirty="0" smtClean="0"/>
          </a:p>
          <a:p>
            <a:r>
              <a:rPr lang="en-CA" dirty="0" smtClean="0"/>
              <a:t>JWT attributes</a:t>
            </a:r>
          </a:p>
          <a:p>
            <a:pPr lvl="1"/>
            <a:r>
              <a:rPr lang="en-CA" dirty="0" err="1" smtClean="0"/>
              <a:t>jti</a:t>
            </a:r>
            <a:r>
              <a:rPr lang="en-CA" dirty="0" smtClean="0"/>
              <a:t>, </a:t>
            </a:r>
            <a:r>
              <a:rPr lang="en-CA" dirty="0" err="1" smtClean="0"/>
              <a:t>iat</a:t>
            </a:r>
            <a:r>
              <a:rPr lang="en-CA" dirty="0" smtClean="0"/>
              <a:t>, </a:t>
            </a:r>
            <a:r>
              <a:rPr lang="en-CA" dirty="0" err="1" smtClean="0"/>
              <a:t>nbf</a:t>
            </a:r>
            <a:r>
              <a:rPr lang="en-CA" dirty="0" smtClean="0"/>
              <a:t>, sub, </a:t>
            </a:r>
            <a:r>
              <a:rPr lang="en-CA" dirty="0" err="1" smtClean="0"/>
              <a:t>iss</a:t>
            </a:r>
            <a:r>
              <a:rPr lang="en-CA" dirty="0" smtClean="0"/>
              <a:t>, </a:t>
            </a:r>
            <a:r>
              <a:rPr lang="en-CA" dirty="0" err="1" smtClean="0"/>
              <a:t>aud</a:t>
            </a:r>
            <a:endParaRPr lang="en-CA" dirty="0" smtClean="0"/>
          </a:p>
          <a:p>
            <a:pPr lvl="2"/>
            <a:r>
              <a:rPr lang="en-CA" dirty="0" err="1" smtClean="0"/>
              <a:t>iss</a:t>
            </a:r>
            <a:r>
              <a:rPr lang="en-CA" dirty="0" smtClean="0"/>
              <a:t> is publisher, </a:t>
            </a:r>
            <a:r>
              <a:rPr lang="en-CA" dirty="0" err="1" smtClean="0"/>
              <a:t>aud</a:t>
            </a:r>
            <a:r>
              <a:rPr lang="en-CA" dirty="0" smtClean="0"/>
              <a:t> is the subscription</a:t>
            </a:r>
          </a:p>
          <a:p>
            <a:pPr lvl="1"/>
            <a:endParaRPr lang="en-CA" dirty="0"/>
          </a:p>
          <a:p>
            <a:r>
              <a:rPr lang="en-CA" dirty="0" smtClean="0"/>
              <a:t>Event attributes</a:t>
            </a:r>
          </a:p>
          <a:p>
            <a:pPr lvl="1"/>
            <a:r>
              <a:rPr lang="en-CA" dirty="0" err="1" smtClean="0"/>
              <a:t>eventUris</a:t>
            </a:r>
            <a:r>
              <a:rPr lang="en-CA" dirty="0" smtClean="0"/>
              <a:t> – the URIs of events contained in the message</a:t>
            </a:r>
          </a:p>
          <a:p>
            <a:pPr lvl="2"/>
            <a:r>
              <a:rPr lang="en-CA" dirty="0" smtClean="0"/>
              <a:t>Each URI may have a JSON object that has event specific information</a:t>
            </a:r>
          </a:p>
        </p:txBody>
      </p:sp>
    </p:spTree>
    <p:extLst>
      <p:ext uri="{BB962C8B-B14F-4D97-AF65-F5344CB8AC3E}">
        <p14:creationId xmlns:p14="http://schemas.microsoft.com/office/powerpoint/2010/main" val="3630843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Example RISC Event</a:t>
            </a:r>
            <a:endParaRPr lang="en-CA" dirty="0"/>
          </a:p>
        </p:txBody>
      </p:sp>
      <p:sp>
        <p:nvSpPr>
          <p:cNvPr id="4" name="Rectangle 3"/>
          <p:cNvSpPr/>
          <p:nvPr/>
        </p:nvSpPr>
        <p:spPr>
          <a:xfrm>
            <a:off x="457200" y="1229969"/>
            <a:ext cx="8229600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ourier New"/>
                <a:cs typeface="Courier New"/>
              </a:rPr>
              <a:t>{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chemeClr val="accent1"/>
                </a:solidFill>
                <a:latin typeface="Courier New"/>
                <a:cs typeface="Courier New"/>
              </a:rPr>
              <a:t>jti</a:t>
            </a:r>
            <a:r>
              <a:rPr lang="en-US" sz="1400" dirty="0" smtClean="0">
                <a:latin typeface="Courier New"/>
                <a:cs typeface="Courier New"/>
              </a:rPr>
              <a:t>": "4d3559ec67504aaba65d40b0363faad8",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C0504D"/>
                </a:solidFill>
                <a:latin typeface="Courier New"/>
                <a:cs typeface="Courier New"/>
              </a:rPr>
              <a:t>eventUris</a:t>
            </a:r>
            <a:r>
              <a:rPr lang="en-US" sz="1400" dirty="0" smtClean="0">
                <a:latin typeface="Courier New"/>
                <a:cs typeface="Courier New"/>
              </a:rPr>
              <a:t>":[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"</a:t>
            </a:r>
            <a:r>
              <a:rPr lang="en-US" sz="1400" dirty="0" err="1" smtClean="0">
                <a:latin typeface="Courier New"/>
                <a:cs typeface="Courier New"/>
              </a:rPr>
              <a:t>urn:ietf:params:event:RISC:email_reassigned</a:t>
            </a:r>
            <a:r>
              <a:rPr lang="en-US" sz="1400" dirty="0" smtClean="0">
                <a:latin typeface="Courier New"/>
                <a:cs typeface="Courier New"/>
              </a:rPr>
              <a:t>"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],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iat</a:t>
            </a:r>
            <a:r>
              <a:rPr lang="en-US" sz="1400" dirty="0" smtClean="0">
                <a:latin typeface="Courier New"/>
                <a:cs typeface="Courier New"/>
              </a:rPr>
              <a:t>": 1458496404,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iss</a:t>
            </a:r>
            <a:r>
              <a:rPr lang="en-US" sz="1400" dirty="0" smtClean="0">
                <a:latin typeface="Courier New"/>
                <a:cs typeface="Courier New"/>
              </a:rPr>
              <a:t>": "https://</a:t>
            </a:r>
            <a:r>
              <a:rPr lang="en-US" sz="1400" dirty="0" err="1" smtClean="0">
                <a:latin typeface="Courier New"/>
                <a:cs typeface="Courier New"/>
              </a:rPr>
              <a:t>scim.example.com</a:t>
            </a:r>
            <a:r>
              <a:rPr lang="en-US" sz="1400" dirty="0" smtClean="0">
                <a:latin typeface="Courier New"/>
                <a:cs typeface="Courier New"/>
              </a:rPr>
              <a:t>",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4F81BD"/>
                </a:solidFill>
                <a:latin typeface="Courier New"/>
                <a:cs typeface="Courier New"/>
              </a:rPr>
              <a:t>aud</a:t>
            </a:r>
            <a:r>
              <a:rPr lang="en-US" sz="1400" dirty="0" smtClean="0">
                <a:latin typeface="Courier New"/>
                <a:cs typeface="Courier New"/>
              </a:rPr>
              <a:t>":[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  "https://</a:t>
            </a:r>
            <a:r>
              <a:rPr lang="en-US" sz="1400" dirty="0" err="1" smtClean="0">
                <a:latin typeface="Courier New"/>
                <a:cs typeface="Courier New"/>
              </a:rPr>
              <a:t>risc.example.com</a:t>
            </a:r>
            <a:r>
              <a:rPr lang="en-US" sz="1400" dirty="0" smtClean="0">
                <a:latin typeface="Courier New"/>
                <a:cs typeface="Courier New"/>
              </a:rPr>
              <a:t>/inbound/5d7604516b1d08641d7676ee7"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],  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smtClean="0">
                <a:solidFill>
                  <a:srgbClr val="4F81BD"/>
                </a:solidFill>
                <a:latin typeface="Courier New"/>
                <a:cs typeface="Courier New"/>
              </a:rPr>
              <a:t>sub</a:t>
            </a:r>
            <a:r>
              <a:rPr lang="en-US" sz="1400" dirty="0" smtClean="0">
                <a:latin typeface="Courier New"/>
                <a:cs typeface="Courier New"/>
              </a:rPr>
              <a:t>": "8385937503959",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"</a:t>
            </a:r>
            <a:r>
              <a:rPr lang="en-US" sz="1400" b="1" dirty="0" err="1" smtClean="0">
                <a:solidFill>
                  <a:srgbClr val="C0504D"/>
                </a:solidFill>
                <a:latin typeface="Courier New"/>
                <a:cs typeface="Courier New"/>
              </a:rPr>
              <a:t>urn:ietf:params:event:RISC:email_reassigned</a:t>
            </a:r>
            <a:r>
              <a:rPr lang="en-US" sz="1400" dirty="0" smtClean="0">
                <a:latin typeface="Courier New"/>
                <a:cs typeface="Courier New"/>
              </a:rPr>
              <a:t>":{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    "email_hash":"39d4c90372a940205hdac835",</a:t>
            </a:r>
          </a:p>
          <a:p>
            <a:r>
              <a:rPr lang="en-US" sz="1400" dirty="0" smtClean="0">
                <a:latin typeface="Courier New"/>
                <a:cs typeface="Courier New"/>
              </a:rPr>
              <a:t>}}</a:t>
            </a:r>
            <a:endParaRPr lang="en-CA" sz="1400" dirty="0">
              <a:latin typeface="Courier New"/>
              <a:cs typeface="Courier New"/>
            </a:endParaRPr>
          </a:p>
        </p:txBody>
      </p:sp>
      <p:sp>
        <p:nvSpPr>
          <p:cNvPr id="5" name="Line Callout 1 4"/>
          <p:cNvSpPr/>
          <p:nvPr/>
        </p:nvSpPr>
        <p:spPr>
          <a:xfrm>
            <a:off x="6409555" y="1543125"/>
            <a:ext cx="1649865" cy="522288"/>
          </a:xfrm>
          <a:prstGeom prst="borderCallout1">
            <a:avLst>
              <a:gd name="adj1" fmla="val 18750"/>
              <a:gd name="adj2" fmla="val -8333"/>
              <a:gd name="adj3" fmla="val 79387"/>
              <a:gd name="adj4" fmla="val -10075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The event type</a:t>
            </a:r>
            <a:endParaRPr lang="en-CA" dirty="0"/>
          </a:p>
        </p:txBody>
      </p:sp>
      <p:sp>
        <p:nvSpPr>
          <p:cNvPr id="7" name="Line Callout 1 6"/>
          <p:cNvSpPr/>
          <p:nvPr/>
        </p:nvSpPr>
        <p:spPr>
          <a:xfrm>
            <a:off x="6941780" y="4520629"/>
            <a:ext cx="1649865" cy="522288"/>
          </a:xfrm>
          <a:prstGeom prst="borderCallout1">
            <a:avLst>
              <a:gd name="adj1" fmla="val 18750"/>
              <a:gd name="adj2" fmla="val -8333"/>
              <a:gd name="adj3" fmla="val -134249"/>
              <a:gd name="adj4" fmla="val -95002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dirty="0" smtClean="0"/>
              <a:t>RISC Event Data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72616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4148</TotalTime>
  <Words>941</Words>
  <Application>Microsoft Macintosh PowerPoint</Application>
  <PresentationFormat>On-screen Show (4:3)</PresentationFormat>
  <Paragraphs>161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Identity Events</vt:lpstr>
      <vt:lpstr>Background</vt:lpstr>
      <vt:lpstr>What's Happening</vt:lpstr>
      <vt:lpstr>Events</vt:lpstr>
      <vt:lpstr>Event Features</vt:lpstr>
      <vt:lpstr>Current Drafts</vt:lpstr>
      <vt:lpstr>ID Event Drafts</vt:lpstr>
      <vt:lpstr>The Identity Event</vt:lpstr>
      <vt:lpstr>Example RISC Event</vt:lpstr>
      <vt:lpstr>Example SCIM Create Event</vt:lpstr>
      <vt:lpstr>Example Extended Event</vt:lpstr>
      <vt:lpstr>Event Delivery Message</vt:lpstr>
      <vt:lpstr>Discussion Items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Identity Events</dc:title>
  <dc:creator>Phil Hunt</dc:creator>
  <cp:lastModifiedBy>Phil Hunt</cp:lastModifiedBy>
  <cp:revision>26</cp:revision>
  <dcterms:created xsi:type="dcterms:W3CDTF">2016-04-02T22:21:26Z</dcterms:created>
  <dcterms:modified xsi:type="dcterms:W3CDTF">2016-04-27T17:17:12Z</dcterms:modified>
</cp:coreProperties>
</file>