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5"/>
  </p:notesMasterIdLst>
  <p:sldIdLst>
    <p:sldId id="355" r:id="rId2"/>
    <p:sldId id="361" r:id="rId3"/>
    <p:sldId id="360" r:id="rId4"/>
    <p:sldId id="313" r:id="rId5"/>
    <p:sldId id="321" r:id="rId6"/>
    <p:sldId id="337" r:id="rId7"/>
    <p:sldId id="336" r:id="rId8"/>
    <p:sldId id="358" r:id="rId9"/>
    <p:sldId id="359" r:id="rId10"/>
    <p:sldId id="323" r:id="rId11"/>
    <p:sldId id="354" r:id="rId12"/>
    <p:sldId id="325" r:id="rId13"/>
    <p:sldId id="326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15" autoAdjust="0"/>
    <p:restoredTop sz="94222" autoAdjust="0"/>
  </p:normalViewPr>
  <p:slideViewPr>
    <p:cSldViewPr showGuides="1">
      <p:cViewPr varScale="1">
        <p:scale>
          <a:sx n="167" d="100"/>
          <a:sy n="167" d="100"/>
        </p:scale>
        <p:origin x="138" y="384"/>
      </p:cViewPr>
      <p:guideLst>
        <p:guide orient="horz" pos="169"/>
        <p:guide pos="2880"/>
        <p:guide pos="198"/>
        <p:guide pos="5562"/>
        <p:guide orient="horz" pos="637"/>
        <p:guide orient="horz" pos="746"/>
        <p:guide orient="horz" pos="1619"/>
        <p:guide orient="horz" pos="2866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8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26/04/2021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14326" y="483517"/>
            <a:ext cx="4828498" cy="2086645"/>
          </a:xfrm>
        </p:spPr>
        <p:txBody>
          <a:bodyPr/>
          <a:lstStyle/>
          <a:p>
            <a:r>
              <a:rPr lang="fr-F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Client Registration </a:t>
            </a:r>
            <a:r>
              <a:rPr lang="fr-FR" sz="4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Study</a:t>
            </a:r>
            <a:r>
              <a:rPr lang="fr-F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4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40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27/04/2021</a:t>
            </a:r>
            <a:endParaRPr lang="fr-FR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88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288032"/>
          </a:xfrm>
        </p:spPr>
        <p:txBody>
          <a:bodyPr/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9317"/>
            <a:ext cx="3681644" cy="1676892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6727622" y="411510"/>
            <a:ext cx="79670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1203598"/>
            <a:ext cx="8568951" cy="3600400"/>
          </a:xfrm>
        </p:spPr>
        <p:txBody>
          <a:bodyPr/>
          <a:lstStyle/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There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need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provide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alternatives to « 1 RS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managing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all »:</a:t>
            </a:r>
          </a:p>
          <a:p>
            <a:pPr marL="693738" lvl="3" indent="-285750">
              <a:buSzPct val="100000"/>
            </a:pP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RS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provided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the RP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according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the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targeted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693738" lvl="3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or an (or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) RS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having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« 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»</a:t>
            </a:r>
            <a:r>
              <a:rPr lang="fr-FR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statement_id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parameter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enabling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OP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retrieve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useful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information by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itself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to the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provided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RP to OP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registration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generic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RS for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93738" lvl="3" indent="-285750">
              <a:buSzPct val="100000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693738" lvl="3" indent="-285750">
              <a:buSzPct val="100000"/>
            </a:pPr>
            <a:endParaRPr lang="fr-FR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lvl="0" indent="-285750">
              <a:buClr>
                <a:srgbClr val="FF79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So as a </a:t>
            </a:r>
            <a:r>
              <a:rPr lang="fr-FR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summary</a:t>
            </a:r>
            <a:r>
              <a:rPr lang="fr-FR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of </a:t>
            </a:r>
            <a:r>
              <a:rPr lang="fr-FR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possibilities</a:t>
            </a:r>
            <a:endParaRPr lang="fr-FR" b="1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RP one or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RS</a:t>
            </a: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Either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RS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contains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81063" lvl="4" indent="-285750">
              <a:buClr>
                <a:srgbClr val="FF7900"/>
              </a:buClr>
              <a:buSzPct val="100000"/>
            </a:pP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raw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data to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the OP to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create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client (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statement_id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)*</a:t>
            </a:r>
          </a:p>
          <a:p>
            <a:pPr marL="881063" lvl="4" indent="-285750">
              <a:buClr>
                <a:srgbClr val="FF7900"/>
              </a:buClr>
              <a:buSzPct val="100000"/>
            </a:pP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« 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»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statement_id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enabling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him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retrieve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information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provided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RP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RS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should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avoided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case of initial registration to OP.</a:t>
            </a:r>
          </a:p>
          <a:p>
            <a:pPr marL="466725" lvl="2" indent="-285750">
              <a:buClr>
                <a:srgbClr val="FF7900"/>
              </a:buClr>
              <a:buSzPct val="100000"/>
            </a:pPr>
            <a:endParaRPr lang="fr-FR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680" y="2787774"/>
            <a:ext cx="9001000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42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288032"/>
          </a:xfrm>
        </p:spPr>
        <p:txBody>
          <a:bodyPr/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Studied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Use Cases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1203598"/>
            <a:ext cx="8568951" cy="3600400"/>
          </a:xfrm>
        </p:spPr>
        <p:txBody>
          <a:bodyPr/>
          <a:lstStyle/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Initialization of RP service in an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OP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Subscription update to the OpenID Provider via the same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Registry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Subscription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update to the OpenID Provider via a new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Registry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RP Status moved to suspended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/</a:t>
            </a:r>
            <a:r>
              <a:rPr lang="fr-FR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deactivated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at registry side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RP Status moved to Active at registry side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Adding of an OP following contract modification between RP &amp;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Registry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Deletion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an OP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following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contract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modification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RP &amp;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endParaRPr lang="fr-FR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Restriction of RP rights (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scopes restriction) following contract modification between RP &amp; Registry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6842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53750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Initialization</a:t>
            </a:r>
            <a:r>
              <a:rPr lang="fr-FR" sz="3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  <a:t>of RP service in an OP</a:t>
            </a:r>
            <a:br>
              <a:rPr lang="fr-FR" sz="3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278154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8959" y="854155"/>
            <a:ext cx="2160240" cy="93610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Relying</a:t>
            </a:r>
            <a:r>
              <a:rPr lang="fr-FR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Party</a:t>
            </a:r>
          </a:p>
        </p:txBody>
      </p:sp>
      <p:sp>
        <p:nvSpPr>
          <p:cNvPr id="6" name="Rectangle 5"/>
          <p:cNvSpPr/>
          <p:nvPr/>
        </p:nvSpPr>
        <p:spPr>
          <a:xfrm>
            <a:off x="6660232" y="854155"/>
            <a:ext cx="2160240" cy="936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endParaRPr lang="fr-FR" sz="12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48264" y="3564738"/>
            <a:ext cx="1512168" cy="2880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Client </a:t>
            </a:r>
            <a:r>
              <a:rPr lang="fr-FR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Registration </a:t>
            </a:r>
            <a:r>
              <a:rPr lang="fr-FR" sz="7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Endpoint</a:t>
            </a:r>
            <a:endParaRPr lang="fr-FR" sz="7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48264" y="3913044"/>
            <a:ext cx="1512168" cy="2880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Client Configuration </a:t>
            </a:r>
            <a:r>
              <a:rPr lang="fr-FR" sz="7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Endpoint</a:t>
            </a:r>
            <a:endParaRPr lang="fr-FR" sz="7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04248" y="3256381"/>
            <a:ext cx="1800200" cy="11521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95050" y="3218805"/>
            <a:ext cx="12186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OpenID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Provider</a:t>
            </a:r>
            <a:endParaRPr lang="fr-FR" sz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Connecteur droit 18"/>
          <p:cNvCxnSpPr/>
          <p:nvPr/>
        </p:nvCxnSpPr>
        <p:spPr>
          <a:xfrm>
            <a:off x="899592" y="1817117"/>
            <a:ext cx="5904656" cy="2410817"/>
          </a:xfrm>
          <a:prstGeom prst="line">
            <a:avLst/>
          </a:prstGeom>
          <a:ln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491880" y="728082"/>
            <a:ext cx="27363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b="1" dirty="0" err="1" smtClean="0">
                <a:solidFill>
                  <a:schemeClr val="bg1">
                    <a:lumMod val="50000"/>
                  </a:schemeClr>
                </a:solidFill>
              </a:rPr>
              <a:t>targeted_OPs</a:t>
            </a:r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 + RP data  </a:t>
            </a:r>
          </a:p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+ potential RP authentication proof (e.g. Access Token)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2719199" y="1058565"/>
            <a:ext cx="3941033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flipH="1">
            <a:off x="2699792" y="1562621"/>
            <a:ext cx="3941033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7452320" y="1801873"/>
            <a:ext cx="0" cy="1466122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6824525" y="1790259"/>
            <a:ext cx="0" cy="1466122"/>
          </a:xfrm>
          <a:prstGeom prst="line">
            <a:avLst/>
          </a:prstGeom>
          <a:ln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2048957" y="1801873"/>
            <a:ext cx="4755291" cy="1906881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059832" y="1590436"/>
            <a:ext cx="32391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“statement_id1 + </a:t>
            </a:r>
            <a:r>
              <a:rPr lang="en-US" sz="700" b="1" dirty="0" err="1" smtClean="0">
                <a:solidFill>
                  <a:schemeClr val="bg1">
                    <a:lumMod val="50000"/>
                  </a:schemeClr>
                </a:solidFill>
              </a:rPr>
              <a:t>aud</a:t>
            </a:r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en-US" sz="700" b="1" dirty="0" err="1" smtClean="0">
                <a:solidFill>
                  <a:schemeClr val="bg1">
                    <a:lumMod val="50000"/>
                  </a:schemeClr>
                </a:solidFill>
              </a:rPr>
              <a:t>targeted_OPs</a:t>
            </a:r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+ issuer” </a:t>
            </a:r>
          </a:p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inside signed RS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853809" y="2407706"/>
            <a:ext cx="36511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/>
              <a:t>“statement_id1 + </a:t>
            </a:r>
            <a:r>
              <a:rPr lang="en-US" sz="700" b="1" dirty="0" err="1" smtClean="0"/>
              <a:t>aud</a:t>
            </a:r>
            <a:r>
              <a:rPr lang="en-US" sz="700" b="1" dirty="0" smtClean="0"/>
              <a:t>: </a:t>
            </a:r>
            <a:r>
              <a:rPr lang="en-US" sz="700" b="1" dirty="0" err="1" smtClean="0"/>
              <a:t>targeted_OPs</a:t>
            </a:r>
            <a:r>
              <a:rPr lang="en-US" sz="700" b="1" dirty="0" smtClean="0"/>
              <a:t>+ </a:t>
            </a:r>
            <a:r>
              <a:rPr lang="en-US" sz="700" b="1" dirty="0"/>
              <a:t>issuer” </a:t>
            </a:r>
          </a:p>
          <a:p>
            <a:pPr algn="ctr"/>
            <a:r>
              <a:rPr lang="en-US" sz="700" b="1" dirty="0"/>
              <a:t>inside signed </a:t>
            </a:r>
            <a:r>
              <a:rPr lang="en-US" sz="700" b="1" dirty="0" smtClean="0"/>
              <a:t>RS</a:t>
            </a:r>
            <a:endParaRPr lang="en-US" sz="700" b="1" dirty="0"/>
          </a:p>
        </p:txBody>
      </p:sp>
      <p:sp>
        <p:nvSpPr>
          <p:cNvPr id="49" name="ZoneTexte 48"/>
          <p:cNvSpPr txBox="1"/>
          <p:nvPr/>
        </p:nvSpPr>
        <p:spPr>
          <a:xfrm>
            <a:off x="4283967" y="4647710"/>
            <a:ext cx="4790081" cy="16158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050" dirty="0" err="1" smtClean="0"/>
              <a:t>Creation</a:t>
            </a:r>
            <a:r>
              <a:rPr lang="fr-FR" sz="1050" dirty="0" smtClean="0"/>
              <a:t> of</a:t>
            </a:r>
          </a:p>
        </p:txBody>
      </p:sp>
      <p:sp>
        <p:nvSpPr>
          <p:cNvPr id="52" name="Rectangle 51"/>
          <p:cNvSpPr/>
          <p:nvPr/>
        </p:nvSpPr>
        <p:spPr>
          <a:xfrm>
            <a:off x="2627785" y="2935135"/>
            <a:ext cx="27363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b="1" dirty="0" err="1" smtClean="0"/>
              <a:t>client_id</a:t>
            </a:r>
            <a:endParaRPr lang="en-US" sz="700" b="1" dirty="0" smtClean="0"/>
          </a:p>
          <a:p>
            <a:pPr algn="ctr"/>
            <a:r>
              <a:rPr lang="en-US" sz="700" b="1" dirty="0"/>
              <a:t>(</a:t>
            </a:r>
            <a:r>
              <a:rPr lang="en-US" sz="700" b="1" dirty="0" smtClean="0"/>
              <a:t>+ </a:t>
            </a:r>
            <a:r>
              <a:rPr lang="en-US" sz="700" b="1" dirty="0" err="1" smtClean="0"/>
              <a:t>registration_access_token</a:t>
            </a:r>
            <a:r>
              <a:rPr lang="en-US" sz="700" b="1" dirty="0" smtClean="0"/>
              <a:t>)</a:t>
            </a:r>
            <a:endParaRPr lang="en-US" sz="700" b="1" dirty="0"/>
          </a:p>
        </p:txBody>
      </p:sp>
      <p:sp>
        <p:nvSpPr>
          <p:cNvPr id="53" name="Rectangle 52"/>
          <p:cNvSpPr/>
          <p:nvPr/>
        </p:nvSpPr>
        <p:spPr>
          <a:xfrm>
            <a:off x="1639079" y="16284"/>
            <a:ext cx="273630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>
                <a:solidFill>
                  <a:schemeClr val="bg1">
                    <a:lumMod val="50000"/>
                  </a:schemeClr>
                </a:solidFill>
              </a:rPr>
              <a:t>Grey font = out of specification scope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854598" y="2263973"/>
            <a:ext cx="19469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/>
              <a:t>“statement_id1” </a:t>
            </a:r>
          </a:p>
          <a:p>
            <a:pPr algn="ctr"/>
            <a:r>
              <a:rPr lang="en-US" sz="700" b="1" dirty="0" smtClean="0"/>
              <a:t>+ </a:t>
            </a:r>
            <a:r>
              <a:rPr lang="en-US" sz="700" b="1" dirty="0" err="1" smtClean="0"/>
              <a:t>OP_id</a:t>
            </a:r>
            <a:endParaRPr lang="en-US" sz="700" b="1" dirty="0"/>
          </a:p>
        </p:txBody>
      </p:sp>
      <p:sp>
        <p:nvSpPr>
          <p:cNvPr id="55" name="Rectangle 54"/>
          <p:cNvSpPr/>
          <p:nvPr/>
        </p:nvSpPr>
        <p:spPr>
          <a:xfrm>
            <a:off x="6673778" y="2787774"/>
            <a:ext cx="1528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b="1" dirty="0" smtClean="0"/>
              <a:t>RP service status </a:t>
            </a:r>
          </a:p>
          <a:p>
            <a:pPr algn="ctr"/>
            <a:r>
              <a:rPr lang="en-US" sz="700" b="1" dirty="0" smtClean="0"/>
              <a:t>+ RS Status</a:t>
            </a:r>
          </a:p>
          <a:p>
            <a:pPr algn="ctr"/>
            <a:r>
              <a:rPr lang="en-US" sz="700" b="1" dirty="0" smtClean="0"/>
              <a:t>(+ RP data)</a:t>
            </a:r>
          </a:p>
          <a:p>
            <a:pPr algn="ctr"/>
            <a:endParaRPr lang="en-US" sz="700" b="1" dirty="0"/>
          </a:p>
        </p:txBody>
      </p:sp>
      <p:sp>
        <p:nvSpPr>
          <p:cNvPr id="56" name="ZoneTexte 55"/>
          <p:cNvSpPr txBox="1"/>
          <p:nvPr/>
        </p:nvSpPr>
        <p:spPr>
          <a:xfrm>
            <a:off x="3141448" y="728082"/>
            <a:ext cx="268625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(A)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3141447" y="1636602"/>
            <a:ext cx="268625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(B)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3177184" y="2453410"/>
            <a:ext cx="268625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(C)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6706731" y="2068274"/>
            <a:ext cx="268625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(D)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7323947" y="2644338"/>
            <a:ext cx="268625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(E)</a:t>
            </a:r>
          </a:p>
        </p:txBody>
      </p:sp>
      <p:sp>
        <p:nvSpPr>
          <p:cNvPr id="64" name="ZoneTexte 63"/>
          <p:cNvSpPr txBox="1"/>
          <p:nvPr/>
        </p:nvSpPr>
        <p:spPr>
          <a:xfrm>
            <a:off x="3511287" y="4620780"/>
            <a:ext cx="268625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(F)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3025712" y="2981301"/>
            <a:ext cx="268625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(G)</a:t>
            </a:r>
          </a:p>
        </p:txBody>
      </p:sp>
      <p:graphicFrame>
        <p:nvGraphicFramePr>
          <p:cNvPr id="38" name="Tableau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7528"/>
              </p:ext>
            </p:extLst>
          </p:nvPr>
        </p:nvGraphicFramePr>
        <p:xfrm>
          <a:off x="5036460" y="25104"/>
          <a:ext cx="408305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080"/>
                <a:gridCol w="563880"/>
                <a:gridCol w="654228"/>
                <a:gridCol w="932180"/>
                <a:gridCol w="1546689"/>
              </a:tblGrid>
              <a:tr h="120707"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 ID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fr-FR" sz="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600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Statement</a:t>
                      </a:r>
                      <a:r>
                        <a:rPr lang="fr-FR" sz="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</a:t>
                      </a:r>
                      <a:r>
                        <a:rPr lang="fr-FR" sz="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OP by </a:t>
                      </a:r>
                      <a:r>
                        <a:rPr lang="fr-FR" sz="600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contract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 </a:t>
                      </a:r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20707">
                <a:tc rowSpan="3"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RP_ID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</a:t>
                      </a:r>
                    </a:p>
                    <a:p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suspended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Statement_id1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{OP_id1,…}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 / </a:t>
                      </a:r>
                      <a:r>
                        <a:rPr lang="fr-FR" sz="6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Expired</a:t>
                      </a:r>
                      <a:r>
                        <a:rPr lang="fr-FR" sz="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</a:t>
                      </a:r>
                      <a:r>
                        <a:rPr lang="fr-FR" sz="6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2070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05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Statement_id2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OP_id2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 / </a:t>
                      </a:r>
                      <a:r>
                        <a:rPr lang="fr-FR" sz="6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Expired</a:t>
                      </a:r>
                      <a:r>
                        <a:rPr lang="fr-FR" sz="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</a:t>
                      </a:r>
                      <a:r>
                        <a:rPr lang="fr-FR" sz="6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20707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Statement_id3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OP_id1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 / </a:t>
                      </a:r>
                      <a:r>
                        <a:rPr lang="fr-FR" sz="6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Expired</a:t>
                      </a:r>
                      <a:r>
                        <a:rPr lang="fr-FR" sz="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</a:t>
                      </a:r>
                      <a:r>
                        <a:rPr lang="fr-FR" sz="6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9" name="Tableau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020246"/>
              </p:ext>
            </p:extLst>
          </p:nvPr>
        </p:nvGraphicFramePr>
        <p:xfrm>
          <a:off x="5093536" y="4499842"/>
          <a:ext cx="3726936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332"/>
                <a:gridCol w="1272731"/>
                <a:gridCol w="735032"/>
                <a:gridCol w="1207841"/>
              </a:tblGrid>
              <a:tr h="120707"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id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Issuer</a:t>
                      </a:r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RS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</a:t>
                      </a:r>
                      <a:r>
                        <a:rPr lang="fr-FR" sz="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force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</a:t>
                      </a:r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</a:tr>
              <a:tr h="12070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600" kern="12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client_ID</a:t>
                      </a:r>
                      <a:endParaRPr lang="fr-FR" sz="600" kern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600" kern="12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registration_statement_issuer</a:t>
                      </a:r>
                      <a:endParaRPr lang="fr-FR" sz="600" kern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600" kern="12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Statement_id1</a:t>
                      </a:r>
                      <a:endParaRPr lang="fr-FR" sz="600" kern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 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Suspended</a:t>
                      </a:r>
                      <a:r>
                        <a:rPr lang="fr-FR" sz="600" baseline="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831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The need for a standard dynamic </a:t>
            </a:r>
            <a:r>
              <a:rPr lang="en-US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discovery</a:t>
            </a:r>
            <a:endParaRPr lang="en-US" b="1" u="sng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699542"/>
            <a:ext cx="8515350" cy="3106489"/>
          </a:xfrm>
        </p:spPr>
        <p:txBody>
          <a:bodyPr/>
          <a:lstStyle/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MSISDN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an MNO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asset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fight for</a:t>
            </a:r>
          </a:p>
          <a:p>
            <a:pPr marL="466725" lvl="2" indent="-285750">
              <a:buSzPct val="100000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Support of the only remaining </a:t>
            </a:r>
            <a:r>
              <a:rPr lang="en-US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wide scale deployed B2C operator services</a:t>
            </a:r>
          </a:p>
          <a:p>
            <a:pPr marL="466725" lvl="2" indent="-285750">
              <a:buSzPct val="100000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Particular value of the MSISDN identifier</a:t>
            </a:r>
          </a:p>
          <a:p>
            <a:pPr marL="693738" lvl="3" indent="-285750">
              <a:buSzPct val="100000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Hierarchical</a:t>
            </a:r>
          </a:p>
          <a:p>
            <a:pPr marL="693738" lvl="3" indent="-285750">
              <a:buSzPct val="100000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Managed</a:t>
            </a:r>
          </a:p>
          <a:p>
            <a:pPr marL="693738" lvl="3" indent="-285750">
              <a:buSzPct val="100000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Universal</a:t>
            </a:r>
          </a:p>
          <a:p>
            <a:pPr marL="693738" lvl="3" indent="-285750">
              <a:buSzPct val="100000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Linked to reachability services (voice, SMS)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Discovery would allow MNOs to offer a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unified, cross-MNO service interface</a:t>
            </a:r>
          </a:p>
          <a:p>
            <a:pPr marL="466725" lvl="2" indent="-285750">
              <a:buSzPct val="100000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universal B2C services have ever gained long term traction: SMS, voice, data</a:t>
            </a:r>
          </a:p>
          <a:p>
            <a:pPr marL="466725" lvl="2" indent="-285750">
              <a:buSzPct val="100000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 standard discovery service is the first step towards </a:t>
            </a:r>
            <a:r>
              <a:rPr lang="en-US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reclaiming value from aggregators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(avoiding « technical aggregation ») and putting back firmly the value in the hands of MNOs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endParaRPr lang="en-US" b="1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77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for a standard </a:t>
            </a:r>
            <a:r>
              <a:rPr lang="fr-FR" b="1" u="sng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discovery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699542"/>
            <a:ext cx="8515350" cy="3106489"/>
          </a:xfrm>
        </p:spPr>
        <p:txBody>
          <a:bodyPr/>
          <a:lstStyle/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Taken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naïvely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scalability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 RP</a:t>
            </a:r>
          </a:p>
          <a:p>
            <a:pPr>
              <a:buClr>
                <a:schemeClr val="bg2"/>
              </a:buClr>
              <a:buSzPct val="100000"/>
            </a:pP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needing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registration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MNOs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=&gt;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quickly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intractable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 model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registries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end up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following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maths:</a:t>
            </a:r>
          </a:p>
          <a:p>
            <a:pPr marL="466725" lvl="2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RPs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: 1 or 2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registries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6725" lvl="2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MNOs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: p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registries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6725" lvl="2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registries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: m </a:t>
            </a:r>
            <a:r>
              <a:rPr lang="fr-FR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n links</a:t>
            </a:r>
          </a:p>
          <a:p>
            <a:pPr marL="466725" lvl="2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Total: </a:t>
            </a:r>
            <a:r>
              <a:rPr lang="fr-FR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 + n) * p</a:t>
            </a:r>
            <a:endParaRPr lang="fr-FR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Registries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introduce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life-cycle and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confidentiality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issue</a:t>
            </a:r>
          </a:p>
          <a:p>
            <a:pPr marL="466725" lvl="2" indent="-285750">
              <a:buSzPct val="100000"/>
            </a:pPr>
            <a:r>
              <a:rPr lang="fr-FR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FR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RPs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synchronized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6725" lvl="2" indent="-285750">
              <a:buSzPct val="100000"/>
            </a:pP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should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not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able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/ have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to the </a:t>
            </a:r>
            <a:r>
              <a:rPr lang="fr-FR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contractual</a:t>
            </a:r>
            <a:r>
              <a:rPr lang="fr-FR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a certain RP and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6725" lvl="2" indent="-285750">
              <a:buSzPct val="100000"/>
            </a:pPr>
            <a:r>
              <a:rPr lang="fr-FR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=&gt; </a:t>
            </a: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standard </a:t>
            </a:r>
            <a:r>
              <a:rPr lang="fr-FR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</a:t>
            </a: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protocol</a:t>
            </a: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  <a:endParaRPr lang="fr-FR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endParaRPr lang="fr-FR" b="1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7" name="Groupe 116"/>
          <p:cNvGrpSpPr/>
          <p:nvPr/>
        </p:nvGrpSpPr>
        <p:grpSpPr>
          <a:xfrm>
            <a:off x="5292080" y="507405"/>
            <a:ext cx="506401" cy="794737"/>
            <a:chOff x="7308304" y="599778"/>
            <a:chExt cx="506401" cy="794737"/>
          </a:xfrm>
        </p:grpSpPr>
        <p:sp>
          <p:nvSpPr>
            <p:cNvPr id="5" name="Ellipse 4"/>
            <p:cNvSpPr/>
            <p:nvPr/>
          </p:nvSpPr>
          <p:spPr>
            <a:xfrm>
              <a:off x="7308304" y="1028423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" name="Ellipse 5"/>
            <p:cNvSpPr/>
            <p:nvPr/>
          </p:nvSpPr>
          <p:spPr>
            <a:xfrm>
              <a:off x="7308304" y="1133967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7" name="Ellipse 6"/>
            <p:cNvSpPr/>
            <p:nvPr/>
          </p:nvSpPr>
          <p:spPr>
            <a:xfrm>
              <a:off x="7308304" y="1235166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7308304" y="1344211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7308304" y="599778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7308304" y="705322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" name="Ellipse 10"/>
            <p:cNvSpPr/>
            <p:nvPr/>
          </p:nvSpPr>
          <p:spPr>
            <a:xfrm>
              <a:off x="7308304" y="806521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7308304" y="915566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Ellipse 12"/>
            <p:cNvSpPr/>
            <p:nvPr/>
          </p:nvSpPr>
          <p:spPr>
            <a:xfrm>
              <a:off x="7740352" y="806521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7740352" y="912065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7740352" y="1013264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cxnSp>
          <p:nvCxnSpPr>
            <p:cNvPr id="17" name="Connecteur droit 16"/>
            <p:cNvCxnSpPr>
              <a:stCxn id="9" idx="7"/>
              <a:endCxn id="13" idx="1"/>
            </p:cNvCxnSpPr>
            <p:nvPr/>
          </p:nvCxnSpPr>
          <p:spPr>
            <a:xfrm>
              <a:off x="7369767" y="607145"/>
              <a:ext cx="381130" cy="20674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7742697" y="1131554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cxnSp>
          <p:nvCxnSpPr>
            <p:cNvPr id="19" name="Connecteur droit 18"/>
            <p:cNvCxnSpPr>
              <a:stCxn id="9" idx="6"/>
              <a:endCxn id="14" idx="2"/>
            </p:cNvCxnSpPr>
            <p:nvPr/>
          </p:nvCxnSpPr>
          <p:spPr>
            <a:xfrm>
              <a:off x="7380312" y="624930"/>
              <a:ext cx="360040" cy="31228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>
              <a:stCxn id="9" idx="5"/>
              <a:endCxn id="15" idx="2"/>
            </p:cNvCxnSpPr>
            <p:nvPr/>
          </p:nvCxnSpPr>
          <p:spPr>
            <a:xfrm>
              <a:off x="7369767" y="642715"/>
              <a:ext cx="370585" cy="3957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>
              <a:stCxn id="9" idx="5"/>
              <a:endCxn id="18" idx="1"/>
            </p:cNvCxnSpPr>
            <p:nvPr/>
          </p:nvCxnSpPr>
          <p:spPr>
            <a:xfrm>
              <a:off x="7369767" y="642715"/>
              <a:ext cx="383475" cy="496206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>
              <a:stCxn id="10" idx="7"/>
              <a:endCxn id="13" idx="2"/>
            </p:cNvCxnSpPr>
            <p:nvPr/>
          </p:nvCxnSpPr>
          <p:spPr>
            <a:xfrm>
              <a:off x="7369767" y="712689"/>
              <a:ext cx="370585" cy="11898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10" idx="7"/>
              <a:endCxn id="14" idx="1"/>
            </p:cNvCxnSpPr>
            <p:nvPr/>
          </p:nvCxnSpPr>
          <p:spPr>
            <a:xfrm>
              <a:off x="7369767" y="712689"/>
              <a:ext cx="381130" cy="20674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>
              <a:stCxn id="10" idx="5"/>
              <a:endCxn id="15" idx="1"/>
            </p:cNvCxnSpPr>
            <p:nvPr/>
          </p:nvCxnSpPr>
          <p:spPr>
            <a:xfrm>
              <a:off x="7369767" y="748259"/>
              <a:ext cx="381130" cy="27237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>
              <a:stCxn id="10" idx="6"/>
              <a:endCxn id="18" idx="1"/>
            </p:cNvCxnSpPr>
            <p:nvPr/>
          </p:nvCxnSpPr>
          <p:spPr>
            <a:xfrm>
              <a:off x="7380312" y="730474"/>
              <a:ext cx="372930" cy="40844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>
              <a:stCxn id="11" idx="6"/>
              <a:endCxn id="13" idx="2"/>
            </p:cNvCxnSpPr>
            <p:nvPr/>
          </p:nvCxnSpPr>
          <p:spPr>
            <a:xfrm>
              <a:off x="7380312" y="831673"/>
              <a:ext cx="360040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>
              <a:stCxn id="11" idx="7"/>
              <a:endCxn id="14" idx="2"/>
            </p:cNvCxnSpPr>
            <p:nvPr/>
          </p:nvCxnSpPr>
          <p:spPr>
            <a:xfrm>
              <a:off x="7369767" y="813888"/>
              <a:ext cx="370585" cy="12332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>
              <a:stCxn id="11" idx="7"/>
              <a:endCxn id="15" idx="1"/>
            </p:cNvCxnSpPr>
            <p:nvPr/>
          </p:nvCxnSpPr>
          <p:spPr>
            <a:xfrm>
              <a:off x="7369767" y="813888"/>
              <a:ext cx="381130" cy="20674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>
              <a:stCxn id="11" idx="6"/>
              <a:endCxn id="18" idx="1"/>
            </p:cNvCxnSpPr>
            <p:nvPr/>
          </p:nvCxnSpPr>
          <p:spPr>
            <a:xfrm>
              <a:off x="7380312" y="831673"/>
              <a:ext cx="372930" cy="307248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55"/>
            <p:cNvCxnSpPr>
              <a:stCxn id="12" idx="7"/>
              <a:endCxn id="13" idx="2"/>
            </p:cNvCxnSpPr>
            <p:nvPr/>
          </p:nvCxnSpPr>
          <p:spPr>
            <a:xfrm flipV="1">
              <a:off x="7369767" y="831673"/>
              <a:ext cx="370585" cy="9126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>
              <a:stCxn id="12" idx="6"/>
              <a:endCxn id="14" idx="2"/>
            </p:cNvCxnSpPr>
            <p:nvPr/>
          </p:nvCxnSpPr>
          <p:spPr>
            <a:xfrm flipV="1">
              <a:off x="7380312" y="937217"/>
              <a:ext cx="360040" cy="350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>
              <a:stCxn id="12" idx="6"/>
              <a:endCxn id="15" idx="1"/>
            </p:cNvCxnSpPr>
            <p:nvPr/>
          </p:nvCxnSpPr>
          <p:spPr>
            <a:xfrm>
              <a:off x="7380312" y="940718"/>
              <a:ext cx="370585" cy="7991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>
              <a:stCxn id="12" idx="6"/>
              <a:endCxn id="18" idx="1"/>
            </p:cNvCxnSpPr>
            <p:nvPr/>
          </p:nvCxnSpPr>
          <p:spPr>
            <a:xfrm>
              <a:off x="7380312" y="940718"/>
              <a:ext cx="372930" cy="19820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>
              <a:stCxn id="5" idx="6"/>
              <a:endCxn id="13" idx="1"/>
            </p:cNvCxnSpPr>
            <p:nvPr/>
          </p:nvCxnSpPr>
          <p:spPr>
            <a:xfrm flipV="1">
              <a:off x="7380312" y="813888"/>
              <a:ext cx="370585" cy="23968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>
              <a:stCxn id="6" idx="6"/>
              <a:endCxn id="14" idx="1"/>
            </p:cNvCxnSpPr>
            <p:nvPr/>
          </p:nvCxnSpPr>
          <p:spPr>
            <a:xfrm flipV="1">
              <a:off x="7380312" y="919432"/>
              <a:ext cx="370585" cy="23968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>
              <a:stCxn id="6" idx="7"/>
              <a:endCxn id="15" idx="2"/>
            </p:cNvCxnSpPr>
            <p:nvPr/>
          </p:nvCxnSpPr>
          <p:spPr>
            <a:xfrm flipV="1">
              <a:off x="7369767" y="1038416"/>
              <a:ext cx="370585" cy="102918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>
              <a:stCxn id="6" idx="7"/>
              <a:endCxn id="18" idx="1"/>
            </p:cNvCxnSpPr>
            <p:nvPr/>
          </p:nvCxnSpPr>
          <p:spPr>
            <a:xfrm flipV="1">
              <a:off x="7369767" y="1138921"/>
              <a:ext cx="383475" cy="241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/>
            <p:cNvCxnSpPr>
              <a:stCxn id="7" idx="7"/>
              <a:endCxn id="13" idx="3"/>
            </p:cNvCxnSpPr>
            <p:nvPr/>
          </p:nvCxnSpPr>
          <p:spPr>
            <a:xfrm flipV="1">
              <a:off x="7369767" y="849458"/>
              <a:ext cx="381130" cy="39307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>
              <a:stCxn id="7" idx="7"/>
              <a:endCxn id="14" idx="3"/>
            </p:cNvCxnSpPr>
            <p:nvPr/>
          </p:nvCxnSpPr>
          <p:spPr>
            <a:xfrm flipV="1">
              <a:off x="7369767" y="955002"/>
              <a:ext cx="381130" cy="28753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>
              <a:stCxn id="7" idx="5"/>
              <a:endCxn id="15" idx="3"/>
            </p:cNvCxnSpPr>
            <p:nvPr/>
          </p:nvCxnSpPr>
          <p:spPr>
            <a:xfrm flipV="1">
              <a:off x="7369767" y="1056201"/>
              <a:ext cx="381130" cy="22190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/>
            <p:cNvCxnSpPr>
              <a:stCxn id="7" idx="7"/>
              <a:endCxn id="18" idx="2"/>
            </p:cNvCxnSpPr>
            <p:nvPr/>
          </p:nvCxnSpPr>
          <p:spPr>
            <a:xfrm flipV="1">
              <a:off x="7369767" y="1156706"/>
              <a:ext cx="372930" cy="8582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/>
            <p:cNvCxnSpPr>
              <a:stCxn id="8" idx="7"/>
              <a:endCxn id="13" idx="3"/>
            </p:cNvCxnSpPr>
            <p:nvPr/>
          </p:nvCxnSpPr>
          <p:spPr>
            <a:xfrm flipV="1">
              <a:off x="7369767" y="849458"/>
              <a:ext cx="381130" cy="50212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>
              <a:stCxn id="8" idx="0"/>
              <a:endCxn id="14" idx="1"/>
            </p:cNvCxnSpPr>
            <p:nvPr/>
          </p:nvCxnSpPr>
          <p:spPr>
            <a:xfrm flipV="1">
              <a:off x="7344308" y="919432"/>
              <a:ext cx="406589" cy="42477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>
              <a:stCxn id="8" idx="6"/>
              <a:endCxn id="15" idx="1"/>
            </p:cNvCxnSpPr>
            <p:nvPr/>
          </p:nvCxnSpPr>
          <p:spPr>
            <a:xfrm flipV="1">
              <a:off x="7380312" y="1020631"/>
              <a:ext cx="370585" cy="34873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/>
            <p:cNvCxnSpPr>
              <a:stCxn id="8" idx="7"/>
              <a:endCxn id="18" idx="2"/>
            </p:cNvCxnSpPr>
            <p:nvPr/>
          </p:nvCxnSpPr>
          <p:spPr>
            <a:xfrm flipV="1">
              <a:off x="7369767" y="1156706"/>
              <a:ext cx="372930" cy="19487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5" name="Groupe 194"/>
          <p:cNvGrpSpPr/>
          <p:nvPr/>
        </p:nvGrpSpPr>
        <p:grpSpPr>
          <a:xfrm>
            <a:off x="3131840" y="1923678"/>
            <a:ext cx="1024731" cy="794737"/>
            <a:chOff x="7740352" y="1572090"/>
            <a:chExt cx="1024731" cy="794737"/>
          </a:xfrm>
        </p:grpSpPr>
        <p:sp>
          <p:nvSpPr>
            <p:cNvPr id="105" name="Ellipse 104"/>
            <p:cNvSpPr/>
            <p:nvPr/>
          </p:nvSpPr>
          <p:spPr>
            <a:xfrm>
              <a:off x="7740352" y="2000735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06" name="Ellipse 105"/>
            <p:cNvSpPr/>
            <p:nvPr/>
          </p:nvSpPr>
          <p:spPr>
            <a:xfrm>
              <a:off x="7740352" y="2106279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07" name="Ellipse 106"/>
            <p:cNvSpPr/>
            <p:nvPr/>
          </p:nvSpPr>
          <p:spPr>
            <a:xfrm>
              <a:off x="7740352" y="2207478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08" name="Ellipse 107"/>
            <p:cNvSpPr/>
            <p:nvPr/>
          </p:nvSpPr>
          <p:spPr>
            <a:xfrm>
              <a:off x="7740352" y="2316523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09" name="Ellipse 108"/>
            <p:cNvSpPr/>
            <p:nvPr/>
          </p:nvSpPr>
          <p:spPr>
            <a:xfrm>
              <a:off x="7740352" y="1572090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0" name="Ellipse 109"/>
            <p:cNvSpPr/>
            <p:nvPr/>
          </p:nvSpPr>
          <p:spPr>
            <a:xfrm>
              <a:off x="7740352" y="1677634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1" name="Ellipse 110"/>
            <p:cNvSpPr/>
            <p:nvPr/>
          </p:nvSpPr>
          <p:spPr>
            <a:xfrm>
              <a:off x="7740352" y="1778833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2" name="Ellipse 111"/>
            <p:cNvSpPr/>
            <p:nvPr/>
          </p:nvSpPr>
          <p:spPr>
            <a:xfrm>
              <a:off x="7740352" y="1887878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3" name="Ellipse 112"/>
            <p:cNvSpPr/>
            <p:nvPr/>
          </p:nvSpPr>
          <p:spPr>
            <a:xfrm>
              <a:off x="8690730" y="1834743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8690730" y="1940287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5" name="Ellipse 114"/>
            <p:cNvSpPr/>
            <p:nvPr/>
          </p:nvSpPr>
          <p:spPr>
            <a:xfrm>
              <a:off x="8690730" y="2041486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6" name="Ellipse 115"/>
            <p:cNvSpPr/>
            <p:nvPr/>
          </p:nvSpPr>
          <p:spPr>
            <a:xfrm>
              <a:off x="8693075" y="2159776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8" name="Ellipse 117"/>
            <p:cNvSpPr/>
            <p:nvPr/>
          </p:nvSpPr>
          <p:spPr>
            <a:xfrm>
              <a:off x="8244408" y="1936439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19" name="Ellipse 118"/>
            <p:cNvSpPr/>
            <p:nvPr/>
          </p:nvSpPr>
          <p:spPr>
            <a:xfrm>
              <a:off x="8244408" y="2041983"/>
              <a:ext cx="72008" cy="50304"/>
            </a:xfrm>
            <a:prstGeom prst="ellipse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smtClean="0">
                <a:solidFill>
                  <a:srgbClr val="000000"/>
                </a:solidFill>
              </a:endParaRPr>
            </a:p>
          </p:txBody>
        </p:sp>
        <p:cxnSp>
          <p:nvCxnSpPr>
            <p:cNvPr id="121" name="Connecteur droit 120"/>
            <p:cNvCxnSpPr>
              <a:stCxn id="109" idx="5"/>
              <a:endCxn id="118" idx="1"/>
            </p:cNvCxnSpPr>
            <p:nvPr/>
          </p:nvCxnSpPr>
          <p:spPr>
            <a:xfrm>
              <a:off x="7801815" y="1615027"/>
              <a:ext cx="453138" cy="32877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>
              <a:stCxn id="109" idx="5"/>
              <a:endCxn id="119" idx="1"/>
            </p:cNvCxnSpPr>
            <p:nvPr/>
          </p:nvCxnSpPr>
          <p:spPr>
            <a:xfrm>
              <a:off x="7801815" y="1615027"/>
              <a:ext cx="453138" cy="43432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126"/>
            <p:cNvCxnSpPr>
              <a:stCxn id="110" idx="7"/>
              <a:endCxn id="118" idx="2"/>
            </p:cNvCxnSpPr>
            <p:nvPr/>
          </p:nvCxnSpPr>
          <p:spPr>
            <a:xfrm>
              <a:off x="7801815" y="1685001"/>
              <a:ext cx="442593" cy="27659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/>
            <p:cNvCxnSpPr>
              <a:stCxn id="111" idx="7"/>
              <a:endCxn id="118" idx="2"/>
            </p:cNvCxnSpPr>
            <p:nvPr/>
          </p:nvCxnSpPr>
          <p:spPr>
            <a:xfrm>
              <a:off x="7801815" y="1786200"/>
              <a:ext cx="442593" cy="17539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/>
            <p:cNvCxnSpPr>
              <a:endCxn id="118" idx="3"/>
            </p:cNvCxnSpPr>
            <p:nvPr/>
          </p:nvCxnSpPr>
          <p:spPr>
            <a:xfrm>
              <a:off x="7812360" y="1913003"/>
              <a:ext cx="442593" cy="6637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/>
            <p:cNvCxnSpPr>
              <a:stCxn id="105" idx="6"/>
              <a:endCxn id="118" idx="3"/>
            </p:cNvCxnSpPr>
            <p:nvPr/>
          </p:nvCxnSpPr>
          <p:spPr>
            <a:xfrm flipV="1">
              <a:off x="7812360" y="1979376"/>
              <a:ext cx="442593" cy="46511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/>
            <p:cNvCxnSpPr>
              <a:stCxn id="106" idx="7"/>
              <a:endCxn id="118" idx="3"/>
            </p:cNvCxnSpPr>
            <p:nvPr/>
          </p:nvCxnSpPr>
          <p:spPr>
            <a:xfrm flipV="1">
              <a:off x="7801815" y="1979376"/>
              <a:ext cx="453138" cy="13427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/>
            <p:cNvCxnSpPr>
              <a:stCxn id="107" idx="7"/>
              <a:endCxn id="118" idx="3"/>
            </p:cNvCxnSpPr>
            <p:nvPr/>
          </p:nvCxnSpPr>
          <p:spPr>
            <a:xfrm flipV="1">
              <a:off x="7801815" y="1979376"/>
              <a:ext cx="453138" cy="2354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>
              <a:stCxn id="108" idx="6"/>
              <a:endCxn id="118" idx="3"/>
            </p:cNvCxnSpPr>
            <p:nvPr/>
          </p:nvCxnSpPr>
          <p:spPr>
            <a:xfrm flipV="1">
              <a:off x="7812360" y="1979376"/>
              <a:ext cx="442593" cy="36229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/>
            <p:cNvCxnSpPr>
              <a:stCxn id="110" idx="6"/>
              <a:endCxn id="119" idx="1"/>
            </p:cNvCxnSpPr>
            <p:nvPr/>
          </p:nvCxnSpPr>
          <p:spPr>
            <a:xfrm>
              <a:off x="7812360" y="1702786"/>
              <a:ext cx="442593" cy="34656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/>
            <p:cNvCxnSpPr>
              <a:stCxn id="111" idx="6"/>
              <a:endCxn id="119" idx="1"/>
            </p:cNvCxnSpPr>
            <p:nvPr/>
          </p:nvCxnSpPr>
          <p:spPr>
            <a:xfrm>
              <a:off x="7812360" y="1803985"/>
              <a:ext cx="442593" cy="24536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>
              <a:stCxn id="112" idx="7"/>
              <a:endCxn id="119" idx="1"/>
            </p:cNvCxnSpPr>
            <p:nvPr/>
          </p:nvCxnSpPr>
          <p:spPr>
            <a:xfrm>
              <a:off x="7801815" y="1895245"/>
              <a:ext cx="453138" cy="15410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cteur droit 156"/>
            <p:cNvCxnSpPr>
              <a:stCxn id="105" idx="6"/>
              <a:endCxn id="119" idx="1"/>
            </p:cNvCxnSpPr>
            <p:nvPr/>
          </p:nvCxnSpPr>
          <p:spPr>
            <a:xfrm>
              <a:off x="7812360" y="2025887"/>
              <a:ext cx="442593" cy="2346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/>
            <p:cNvCxnSpPr>
              <a:stCxn id="106" idx="7"/>
              <a:endCxn id="119" idx="1"/>
            </p:cNvCxnSpPr>
            <p:nvPr/>
          </p:nvCxnSpPr>
          <p:spPr>
            <a:xfrm flipV="1">
              <a:off x="7801815" y="2049350"/>
              <a:ext cx="453138" cy="64296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>
              <a:stCxn id="107" idx="7"/>
              <a:endCxn id="119" idx="2"/>
            </p:cNvCxnSpPr>
            <p:nvPr/>
          </p:nvCxnSpPr>
          <p:spPr>
            <a:xfrm flipV="1">
              <a:off x="7801815" y="2067135"/>
              <a:ext cx="442593" cy="14771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>
              <a:stCxn id="108" idx="7"/>
              <a:endCxn id="119" idx="3"/>
            </p:cNvCxnSpPr>
            <p:nvPr/>
          </p:nvCxnSpPr>
          <p:spPr>
            <a:xfrm flipV="1">
              <a:off x="7801815" y="2084920"/>
              <a:ext cx="453138" cy="23897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cteur droit 168"/>
            <p:cNvCxnSpPr>
              <a:stCxn id="118" idx="7"/>
              <a:endCxn id="113" idx="1"/>
            </p:cNvCxnSpPr>
            <p:nvPr/>
          </p:nvCxnSpPr>
          <p:spPr>
            <a:xfrm flipV="1">
              <a:off x="8305871" y="1842110"/>
              <a:ext cx="395404" cy="101696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cteur droit 171"/>
            <p:cNvCxnSpPr>
              <a:stCxn id="118" idx="6"/>
              <a:endCxn id="114" idx="1"/>
            </p:cNvCxnSpPr>
            <p:nvPr/>
          </p:nvCxnSpPr>
          <p:spPr>
            <a:xfrm flipV="1">
              <a:off x="8316416" y="1947654"/>
              <a:ext cx="384859" cy="1393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cteur droit 174"/>
            <p:cNvCxnSpPr>
              <a:stCxn id="118" idx="6"/>
              <a:endCxn id="115" idx="1"/>
            </p:cNvCxnSpPr>
            <p:nvPr/>
          </p:nvCxnSpPr>
          <p:spPr>
            <a:xfrm>
              <a:off x="8316416" y="1961591"/>
              <a:ext cx="384859" cy="8726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177"/>
            <p:cNvCxnSpPr>
              <a:stCxn id="118" idx="5"/>
              <a:endCxn id="116" idx="1"/>
            </p:cNvCxnSpPr>
            <p:nvPr/>
          </p:nvCxnSpPr>
          <p:spPr>
            <a:xfrm>
              <a:off x="8305871" y="1979376"/>
              <a:ext cx="397749" cy="187767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180"/>
            <p:cNvCxnSpPr>
              <a:stCxn id="119" idx="6"/>
              <a:endCxn id="116" idx="2"/>
            </p:cNvCxnSpPr>
            <p:nvPr/>
          </p:nvCxnSpPr>
          <p:spPr>
            <a:xfrm>
              <a:off x="8316416" y="2067135"/>
              <a:ext cx="376659" cy="11779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>
              <a:stCxn id="119" idx="7"/>
              <a:endCxn id="115" idx="3"/>
            </p:cNvCxnSpPr>
            <p:nvPr/>
          </p:nvCxnSpPr>
          <p:spPr>
            <a:xfrm>
              <a:off x="8305871" y="2049350"/>
              <a:ext cx="395404" cy="35073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cteur droit 187"/>
            <p:cNvCxnSpPr>
              <a:stCxn id="119" idx="0"/>
              <a:endCxn id="114" idx="3"/>
            </p:cNvCxnSpPr>
            <p:nvPr/>
          </p:nvCxnSpPr>
          <p:spPr>
            <a:xfrm flipV="1">
              <a:off x="8280412" y="1983224"/>
              <a:ext cx="420863" cy="5875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/>
            <p:cNvCxnSpPr>
              <a:stCxn id="119" idx="7"/>
              <a:endCxn id="113" idx="3"/>
            </p:cNvCxnSpPr>
            <p:nvPr/>
          </p:nvCxnSpPr>
          <p:spPr>
            <a:xfrm flipV="1">
              <a:off x="8305871" y="1877680"/>
              <a:ext cx="395404" cy="17167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13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894581"/>
            <a:ext cx="4824536" cy="2197449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699542"/>
            <a:ext cx="8515350" cy="3106489"/>
          </a:xfrm>
        </p:spPr>
        <p:txBody>
          <a:bodyPr/>
          <a:lstStyle/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actors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registration 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processus of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Relying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Party</a:t>
            </a:r>
          </a:p>
          <a:p>
            <a:pPr marL="693738" lvl="3" indent="-285750">
              <a:buSzPct val="100000"/>
            </a:pPr>
            <a:r>
              <a:rPr lang="fr-FR" b="1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OpendID</a:t>
            </a:r>
            <a:r>
              <a:rPr lang="fr-FR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Provider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aka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OP)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provides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,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Relying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Party,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Authentication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delegation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Access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protected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Relying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Party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aka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RP or Service Provider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wants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to use OP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functions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but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needs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first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register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them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5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 A RP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wants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to have a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client_id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OpenID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Providers of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given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list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e.g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.: French MNO OP) </a:t>
            </a:r>
          </a:p>
          <a:p>
            <a:pPr marL="693738" lvl="3" indent="-285750">
              <a:buSzPct val="100000"/>
            </a:pP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to help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RP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register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to OP</a:t>
            </a: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to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b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OpenID</a:t>
            </a:r>
            <a:r>
              <a:rPr lang="fr-FR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providers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certified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information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related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the </a:t>
            </a:r>
            <a:r>
              <a:rPr lang="fr-FR" b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Relying</a:t>
            </a:r>
            <a:r>
              <a:rPr lang="fr-FR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Party </a:t>
            </a:r>
            <a:endParaRPr lang="fr-FR" b="1" dirty="0" smtClean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endParaRPr lang="fr-FR" b="1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04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360040"/>
          </a:xfrm>
        </p:spPr>
        <p:txBody>
          <a:bodyPr/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9317"/>
            <a:ext cx="3681644" cy="1676892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6727622" y="411510"/>
            <a:ext cx="79670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107504" y="1059582"/>
            <a:ext cx="8722171" cy="28904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tabLst/>
              <a:defRPr sz="14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3pPr>
            <a:lvl4pPr marL="407988" indent="-1905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4pPr>
            <a:lvl5pPr marL="595313" indent="-173038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5pPr>
            <a:lvl6pPr marL="800100" indent="-1905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Helvetica 55 Roman" panose="020B0604020202020204" pitchFamily="34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Registration </a:t>
            </a:r>
            <a:r>
              <a:rPr lang="fr-FR" b="1" dirty="0" err="1">
                <a:latin typeface="Calibri" panose="020F0502020204030204" pitchFamily="34" charset="0"/>
                <a:cs typeface="Calibri" panose="020F0502020204030204" pitchFamily="34" charset="0"/>
              </a:rPr>
              <a:t>Statement</a:t>
            </a: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(RS) concept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b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embed</a:t>
            </a:r>
            <a:r>
              <a:rPr lang="fr-FR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RP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relying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certified</a:t>
            </a:r>
            <a:r>
              <a:rPr lang="fr-FR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information</a:t>
            </a:r>
          </a:p>
          <a:p>
            <a:pPr marL="693738" lvl="3" indent="-285750">
              <a:buSzPct val="100000"/>
            </a:pPr>
            <a:endParaRPr lang="fr-FR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on a </a:t>
            </a:r>
            <a:r>
              <a:rPr lang="fr-FR" sz="1200" b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signed</a:t>
            </a:r>
            <a:r>
              <a:rPr lang="fr-FR" sz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JWT 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(JSON Web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Token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– RFC 7519)  </a:t>
            </a:r>
            <a:r>
              <a:rPr lang="fr-FR" sz="1200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issued</a:t>
            </a:r>
            <a:r>
              <a:rPr lang="fr-FR" sz="12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by the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1085850" lvl="5" indent="-285750">
              <a:buSzPct val="100000"/>
            </a:pP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keep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spirit of </a:t>
            </a:r>
            <a:r>
              <a:rPr lang="fr-FR" sz="12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</a:t>
            </a:r>
            <a:r>
              <a:rPr lang="fr-FR" sz="1200" b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Statement</a:t>
            </a:r>
            <a:r>
              <a:rPr lang="fr-FR" sz="12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described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in RFC 7591/7592 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 to set </a:t>
            </a:r>
            <a:r>
              <a:rPr lang="fr-FR" sz="1200" b="1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issuer</a:t>
            </a:r>
            <a:r>
              <a:rPr lang="fr-FR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parameter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MANDATORY</a:t>
            </a:r>
            <a:r>
              <a:rPr lang="fr-FR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39200" lvl="5" indent="-285750">
              <a:buSzPct val="100000"/>
            </a:pP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(important note: in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those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standards, data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Software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Statement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has to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priorized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compared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a value in </a:t>
            </a:r>
            <a:r>
              <a:rPr lang="fr-FR" sz="1200" b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metadata</a:t>
            </a:r>
            <a:r>
              <a:rPr lang="fr-FR" sz="1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so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Software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Statement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=&gt; location of data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or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JWT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important)</a:t>
            </a:r>
          </a:p>
          <a:p>
            <a:pPr marL="1085850" lvl="5" indent="-285750">
              <a:buClr>
                <a:srgbClr val="FF7900"/>
              </a:buClr>
              <a:buSzPct val="100000"/>
            </a:pP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so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embed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relevant RP information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registration to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085850" lvl="5" indent="-285750">
              <a:buClr>
                <a:srgbClr val="FF7900"/>
              </a:buClr>
              <a:buSzPct val="100000"/>
            </a:pPr>
            <a:endParaRPr lang="fr-FR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rename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fr-FR" sz="12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Registration </a:t>
            </a:r>
            <a:r>
              <a:rPr lang="fr-FR" sz="1200" b="1" dirty="0" err="1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Statement</a:t>
            </a:r>
            <a:r>
              <a:rPr lang="fr-FR" sz="12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put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forward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output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rather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an RP one</a:t>
            </a:r>
            <a:endParaRPr lang="fr-FR" sz="12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endParaRPr lang="fr-FR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define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MANDATORY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parameter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called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statement_id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set by </a:t>
            </a:r>
            <a:r>
              <a:rPr lang="fr-FR" sz="1200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sz="1200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uniquely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differentiate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Registration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Statement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delivered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1085850" lvl="5" indent="-285750">
              <a:buClr>
                <a:srgbClr val="FF7900"/>
              </a:buClr>
              <a:buSzPct val="100000"/>
            </a:pP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couple (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issuer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200" b="1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statement_id</a:t>
            </a:r>
            <a:r>
              <a:rPr lang="fr-FR" sz="12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shall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unique.</a:t>
            </a:r>
          </a:p>
          <a:p>
            <a:pPr marL="693738" lvl="3" indent="-285750">
              <a:buClr>
                <a:srgbClr val="FF7900"/>
              </a:buClr>
              <a:buSzPct val="100000"/>
            </a:pPr>
            <a:endParaRPr lang="fr-FR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set « 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aud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 » (Audience) claim of the JWT as </a:t>
            </a:r>
            <a:r>
              <a:rPr lang="fr-FR" sz="12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MANDATORY 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to use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claim to 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target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the OP(s)</a:t>
            </a:r>
          </a:p>
          <a:p>
            <a:pPr marL="693738" lvl="3" indent="-285750">
              <a:buClr>
                <a:srgbClr val="FF7900"/>
              </a:buClr>
              <a:buSzPct val="100000"/>
            </a:pPr>
            <a:endParaRPr lang="fr-FR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To set « 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exp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 » (</a:t>
            </a:r>
            <a:r>
              <a:rPr lang="fr-FR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expired</a:t>
            </a:r>
            <a:r>
              <a:rPr lang="fr-FR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) claim of the JWT as 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MANDATORY</a:t>
            </a:r>
            <a:endParaRPr lang="fr-FR" sz="1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endParaRPr lang="fr-FR" sz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endParaRPr lang="fr-FR" sz="1100" b="1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05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79512" y="1131590"/>
            <a:ext cx="8515350" cy="3106489"/>
          </a:xfrm>
        </p:spPr>
        <p:txBody>
          <a:bodyPr/>
          <a:lstStyle/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fr-FR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fr-F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OP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 RP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have the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following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RP </a:t>
            </a:r>
            <a:r>
              <a:rPr lang="fr-FR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fontAlgn="t">
              <a:spcBef>
                <a:spcPts val="0"/>
              </a:spcBef>
            </a:pPr>
            <a:r>
              <a:rPr lang="fr-FR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b="1" dirty="0" smtClean="0">
                <a:solidFill>
                  <a:srgbClr val="FFFFFF"/>
                </a:solidFill>
              </a:rPr>
              <a:t>Active</a:t>
            </a:r>
            <a:endParaRPr lang="fr-FR" sz="3600" dirty="0" smtClean="0">
              <a:latin typeface="Arial" panose="020B0604020202020204" pitchFamily="34" charset="0"/>
            </a:endParaRPr>
          </a:p>
          <a:p>
            <a:pPr marL="693738" lvl="3" indent="-285750" fontAlgn="t">
              <a:buSzPct val="100000"/>
            </a:pP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</a:t>
            </a:r>
          </a:p>
          <a:p>
            <a:pPr marL="1085850" lvl="5" indent="-285750" fontAlgn="t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equivalent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contract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active.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 fontAlgn="t">
              <a:buSzPct val="100000"/>
            </a:pP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Suspended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1085850" lvl="5" indent="-285750" fontAlgn="t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equivalent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contract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suspended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Deactivated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5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it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equivalent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to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contract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5" indent="-285750">
              <a:buSzPct val="100000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66725" lvl="2" indent="-285750">
              <a:buSzPct val="100000"/>
            </a:pP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Those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are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independant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!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81063" lvl="4" indent="-285750">
              <a:buSzPct val="100000"/>
            </a:pP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words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 RP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active at OP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but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deactivated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a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given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endParaRPr lang="fr-FR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sz="12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1" indent="-285750">
              <a:buClr>
                <a:srgbClr val="FF7900"/>
              </a:buClr>
              <a:buSzPct val="100000"/>
              <a:buFont typeface="Wingdings" panose="05000000000000000000" pitchFamily="2" charset="2"/>
              <a:buChar char="§"/>
            </a:pPr>
            <a:endParaRPr lang="fr-FR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endParaRPr lang="fr-FR" b="1" dirty="0" smtClean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</a:pPr>
            <a:endParaRPr lang="fr-FR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288032"/>
          </a:xfrm>
        </p:spPr>
        <p:txBody>
          <a:bodyPr/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9317"/>
            <a:ext cx="3681644" cy="1676892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7775848" y="12651"/>
            <a:ext cx="136815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7764177" y="1098401"/>
            <a:ext cx="136815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75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360040"/>
          </a:xfrm>
        </p:spPr>
        <p:txBody>
          <a:bodyPr/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9317"/>
            <a:ext cx="3681644" cy="1676892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7775848" y="12651"/>
            <a:ext cx="1368152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54386" y="1275606"/>
            <a:ext cx="7642051" cy="3365500"/>
          </a:xfrm>
        </p:spPr>
        <p:txBody>
          <a:bodyPr/>
          <a:lstStyle/>
          <a:p>
            <a:pPr marL="693738" lvl="3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To propose </a:t>
            </a:r>
            <a:r>
              <a:rPr lang="fr-FR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status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the Registration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Statement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at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side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81063" lvl="4" indent="-285750" fontAlgn="t">
              <a:buSzPct val="100000"/>
            </a:pP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 RS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considered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as « active »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81063" lvl="4" indent="-285750" fontAlgn="t">
              <a:buSzPct val="100000"/>
            </a:pP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Expired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 RS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can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t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used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anymore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due to expiration time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reached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81063" lvl="4" indent="-285750">
              <a:buSzPct val="100000"/>
            </a:pPr>
            <a:r>
              <a:rPr lang="fr-FR" b="1" dirty="0" err="1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Deactivated</a:t>
            </a:r>
            <a:r>
              <a:rPr lang="fr-FR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 RS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in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this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status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due for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to a new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RS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was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delivered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or RP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deactivated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or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marL="693738" lvl="3" indent="-285750">
              <a:buSzPct val="100000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Note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that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several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distinct RS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active at the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time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given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given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RP</a:t>
            </a:r>
          </a:p>
          <a:p>
            <a:pPr marL="881063" lvl="4" indent="-285750">
              <a:buSzPct val="100000"/>
            </a:pP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When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of update of RP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rights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, 2 RS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co-exist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(one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former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rights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till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their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expiration, one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new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rights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According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to use cases,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deactivate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fr-FR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RS at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time for a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given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RP (RP no more active) 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deactivate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fr-FR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them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(business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decision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above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93738" lvl="3" indent="-285750">
              <a:buSzPct val="100000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SzPct val="100000"/>
            </a:pP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Assumption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does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not know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which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RS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active in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(if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any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81063" lvl="4" indent="-285750">
              <a:buSzPct val="100000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17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Tableau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76444"/>
              </p:ext>
            </p:extLst>
          </p:nvPr>
        </p:nvGraphicFramePr>
        <p:xfrm>
          <a:off x="4906735" y="39685"/>
          <a:ext cx="4083057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080"/>
                <a:gridCol w="563880"/>
                <a:gridCol w="654228"/>
                <a:gridCol w="932180"/>
                <a:gridCol w="1546689"/>
              </a:tblGrid>
              <a:tr h="182703"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 ID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</a:t>
                      </a:r>
                      <a:r>
                        <a:rPr lang="fr-FR" sz="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600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Statement</a:t>
                      </a:r>
                      <a:r>
                        <a:rPr lang="fr-FR" sz="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Related</a:t>
                      </a:r>
                      <a:r>
                        <a:rPr lang="fr-FR" sz="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OP by </a:t>
                      </a:r>
                      <a:r>
                        <a:rPr lang="fr-FR" sz="600" baseline="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contract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 </a:t>
                      </a:r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21802">
                <a:tc rowSpan="3"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RP_ID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</a:t>
                      </a:r>
                    </a:p>
                    <a:p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suspended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Statement_id1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{OP_id1,…}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 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Expired</a:t>
                      </a:r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2180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05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Statement_id2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OP_id2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 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Expired</a:t>
                      </a:r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2180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Statement_id3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OP_id1</a:t>
                      </a:r>
                      <a:endParaRPr lang="fr-FR" sz="6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 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Expired</a:t>
                      </a:r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" name="Tableau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12836"/>
              </p:ext>
            </p:extLst>
          </p:nvPr>
        </p:nvGraphicFramePr>
        <p:xfrm>
          <a:off x="5093536" y="4499842"/>
          <a:ext cx="3548486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1211"/>
                <a:gridCol w="1138555"/>
                <a:gridCol w="657543"/>
                <a:gridCol w="1231177"/>
              </a:tblGrid>
              <a:tr h="120707"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id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Issuer</a:t>
                      </a:r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RS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RS</a:t>
                      </a:r>
                      <a:r>
                        <a:rPr lang="fr-FR" sz="6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in force</a:t>
                      </a:r>
                      <a:endParaRPr lang="fr-FR" sz="6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Client </a:t>
                      </a:r>
                      <a:r>
                        <a:rPr lang="fr-FR" sz="600" dirty="0" err="1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  <a:endParaRPr lang="fr-FR" sz="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  <a:tr h="12070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600" kern="12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client_ID</a:t>
                      </a:r>
                      <a:endParaRPr lang="fr-FR" sz="600" kern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600" kern="12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registration_statement_issuer</a:t>
                      </a:r>
                      <a:endParaRPr lang="fr-FR" sz="600" kern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600" kern="12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Statement_id1</a:t>
                      </a:r>
                    </a:p>
                    <a:p>
                      <a:pPr marL="0" algn="l" defTabSz="914400" rtl="0" eaLnBrk="1" latinLnBrk="0" hangingPunct="1"/>
                      <a:endParaRPr lang="fr-FR" sz="600" kern="1200" dirty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Active 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Suspended</a:t>
                      </a:r>
                      <a:r>
                        <a:rPr lang="fr-FR" sz="600" baseline="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fr-FR" sz="600" dirty="0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 </a:t>
                      </a:r>
                      <a:r>
                        <a:rPr lang="fr-FR" sz="600" dirty="0" err="1" smtClean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Deactivated</a:t>
                      </a:r>
                      <a:endParaRPr lang="fr-FR" sz="600" dirty="0" smtClean="0">
                        <a:solidFill>
                          <a:sysClr val="windowText" lastClr="00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of data model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8959" y="854155"/>
            <a:ext cx="2160240" cy="93610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Relying</a:t>
            </a:r>
            <a:r>
              <a:rPr lang="fr-FR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Party</a:t>
            </a:r>
          </a:p>
        </p:txBody>
      </p:sp>
      <p:sp>
        <p:nvSpPr>
          <p:cNvPr id="8" name="Rectangle 7"/>
          <p:cNvSpPr/>
          <p:nvPr/>
        </p:nvSpPr>
        <p:spPr>
          <a:xfrm>
            <a:off x="6660232" y="854155"/>
            <a:ext cx="2160240" cy="936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Registry</a:t>
            </a:r>
            <a:endParaRPr lang="fr-FR" sz="12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48264" y="3564738"/>
            <a:ext cx="1512168" cy="2880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Client </a:t>
            </a:r>
            <a:r>
              <a:rPr lang="fr-FR" sz="7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Registration </a:t>
            </a:r>
            <a:r>
              <a:rPr lang="fr-FR" sz="7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Endpoint</a:t>
            </a:r>
            <a:endParaRPr lang="fr-FR" sz="7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48264" y="3913044"/>
            <a:ext cx="1512168" cy="2880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7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Client Configuration </a:t>
            </a:r>
            <a:r>
              <a:rPr lang="fr-FR" sz="7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Endpoint</a:t>
            </a:r>
            <a:endParaRPr lang="fr-FR" sz="7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04248" y="3256381"/>
            <a:ext cx="1800200" cy="115212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 smtClean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95050" y="3218805"/>
            <a:ext cx="12186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OpenID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Provider</a:t>
            </a:r>
            <a:endParaRPr lang="fr-FR" sz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899592" y="1817117"/>
            <a:ext cx="5904656" cy="2410817"/>
          </a:xfrm>
          <a:prstGeom prst="line">
            <a:avLst/>
          </a:prstGeom>
          <a:ln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2719199" y="1058565"/>
            <a:ext cx="3941033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2699792" y="1562621"/>
            <a:ext cx="3941033" cy="0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8244408" y="1801873"/>
            <a:ext cx="0" cy="1466122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7532069" y="1801873"/>
            <a:ext cx="0" cy="1466122"/>
          </a:xfrm>
          <a:prstGeom prst="line">
            <a:avLst/>
          </a:prstGeom>
          <a:ln>
            <a:solidFill>
              <a:schemeClr val="tx2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2048957" y="1801873"/>
            <a:ext cx="4755291" cy="1906881"/>
          </a:xfrm>
          <a:prstGeom prst="line">
            <a:avLst/>
          </a:prstGeom>
          <a:ln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4788024" y="2067694"/>
            <a:ext cx="936104" cy="430887"/>
          </a:xfrm>
          <a:prstGeom prst="rect">
            <a:avLst/>
          </a:prstGeom>
          <a:ln w="22225">
            <a:solidFill>
              <a:schemeClr val="accent2"/>
            </a:solidFill>
            <a:prstDash val="dashDot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400" dirty="0" smtClean="0"/>
              <a:t>Common </a:t>
            </a:r>
            <a:r>
              <a:rPr lang="fr-FR" sz="1400" dirty="0" err="1" smtClean="0"/>
              <a:t>element</a:t>
            </a:r>
            <a:endParaRPr lang="fr-FR" sz="1400" dirty="0" smtClean="0"/>
          </a:p>
        </p:txBody>
      </p:sp>
      <p:sp>
        <p:nvSpPr>
          <p:cNvPr id="44" name="Ellipse 43"/>
          <p:cNvSpPr/>
          <p:nvPr/>
        </p:nvSpPr>
        <p:spPr>
          <a:xfrm>
            <a:off x="6658846" y="4732609"/>
            <a:ext cx="872408" cy="234324"/>
          </a:xfrm>
          <a:prstGeom prst="ellipse">
            <a:avLst/>
          </a:prstGeom>
          <a:ln w="22225">
            <a:solidFill>
              <a:schemeClr val="accent2"/>
            </a:solidFill>
            <a:prstDash val="dashDot"/>
          </a:ln>
        </p:spPr>
        <p:txBody>
          <a:bodyPr rtlCol="0" anchor="ctr"/>
          <a:lstStyle/>
          <a:p>
            <a:pPr algn="ctr"/>
            <a:endParaRPr lang="fr-FR" sz="1600" dirty="0">
              <a:solidFill>
                <a:srgbClr val="000000"/>
              </a:solidFill>
            </a:endParaRPr>
          </a:p>
        </p:txBody>
      </p:sp>
      <p:cxnSp>
        <p:nvCxnSpPr>
          <p:cNvPr id="46" name="Connecteur droit 45"/>
          <p:cNvCxnSpPr>
            <a:stCxn id="42" idx="2"/>
            <a:endCxn id="44" idx="1"/>
          </p:cNvCxnSpPr>
          <p:nvPr/>
        </p:nvCxnSpPr>
        <p:spPr>
          <a:xfrm>
            <a:off x="5256076" y="2498581"/>
            <a:ext cx="1530531" cy="2268344"/>
          </a:xfrm>
          <a:prstGeom prst="line">
            <a:avLst/>
          </a:prstGeom>
          <a:ln w="22225">
            <a:solidFill>
              <a:schemeClr val="accent2"/>
            </a:solidFill>
            <a:prstDash val="dashDot"/>
          </a:ln>
        </p:spPr>
      </p:cxnSp>
      <p:cxnSp>
        <p:nvCxnSpPr>
          <p:cNvPr id="47" name="Connecteur droit 46"/>
          <p:cNvCxnSpPr>
            <a:stCxn id="55" idx="4"/>
            <a:endCxn id="42" idx="0"/>
          </p:cNvCxnSpPr>
          <p:nvPr/>
        </p:nvCxnSpPr>
        <p:spPr>
          <a:xfrm flipH="1">
            <a:off x="5256076" y="429810"/>
            <a:ext cx="904256" cy="1637884"/>
          </a:xfrm>
          <a:prstGeom prst="line">
            <a:avLst/>
          </a:prstGeom>
          <a:ln w="22225">
            <a:solidFill>
              <a:schemeClr val="accent2"/>
            </a:solidFill>
            <a:prstDash val="dashDot"/>
          </a:ln>
        </p:spPr>
      </p:cxnSp>
      <p:sp>
        <p:nvSpPr>
          <p:cNvPr id="55" name="Ellipse 54"/>
          <p:cNvSpPr/>
          <p:nvPr/>
        </p:nvSpPr>
        <p:spPr>
          <a:xfrm>
            <a:off x="5724128" y="195486"/>
            <a:ext cx="872408" cy="234324"/>
          </a:xfrm>
          <a:prstGeom prst="ellipse">
            <a:avLst/>
          </a:prstGeom>
          <a:ln w="22225">
            <a:solidFill>
              <a:schemeClr val="accent2"/>
            </a:solidFill>
            <a:prstDash val="dashDot"/>
          </a:ln>
        </p:spPr>
        <p:txBody>
          <a:bodyPr rtlCol="0" anchor="ctr"/>
          <a:lstStyle/>
          <a:p>
            <a:pPr algn="ctr"/>
            <a:endParaRPr lang="fr-FR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79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288032"/>
          </a:xfrm>
        </p:spPr>
        <p:txBody>
          <a:bodyPr/>
          <a:lstStyle/>
          <a:p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9317"/>
            <a:ext cx="3681644" cy="1676892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6727622" y="411510"/>
            <a:ext cx="79670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1419622"/>
            <a:ext cx="8568951" cy="2520280"/>
          </a:xfrm>
        </p:spPr>
        <p:txBody>
          <a:bodyPr/>
          <a:lstStyle/>
          <a:p>
            <a:pPr marL="285750" lvl="0" indent="-285750">
              <a:buClr>
                <a:srgbClr val="FF7900"/>
              </a:buClr>
              <a:buSzPct val="100000"/>
              <a:buFont typeface="Wingdings" panose="05000000000000000000" pitchFamily="2" charset="2"/>
              <a:buChar char="§"/>
            </a:pPr>
            <a:r>
              <a:rPr lang="fr-FR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problematic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It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not possible to manage all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parameters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one RS for all </a:t>
            </a:r>
            <a:r>
              <a:rPr lang="fr-FR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OPs</a:t>
            </a:r>
            <a:r>
              <a:rPr lang="fr-FR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size of RS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693738" lvl="3" indent="-285750">
              <a:buClr>
                <a:srgbClr val="FF7900"/>
              </a:buClr>
              <a:buSzPct val="100000"/>
            </a:pPr>
            <a:endParaRPr lang="fr-FR" sz="12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3738" lvl="3" indent="-285750">
              <a:buClr>
                <a:srgbClr val="FF7900"/>
              </a:buClr>
              <a:buSzPct val="100000"/>
            </a:pP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reasons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(business,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RS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clarity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…),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RP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(and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OP)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wish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SHARE </a:t>
            </a:r>
            <a:r>
              <a:rPr lang="fr-FR" sz="1200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information </a:t>
            </a:r>
            <a:r>
              <a:rPr lang="fr-FR" sz="1200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all </a:t>
            </a:r>
            <a:r>
              <a:rPr lang="fr-FR" sz="1200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OP </a:t>
            </a:r>
            <a:r>
              <a:rPr lang="fr-FR" sz="1200" b="1" dirty="0" err="1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fr-FR" sz="1200" b="1" dirty="0" smtClean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one RS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As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1085850" lvl="5" indent="-285750">
              <a:buClr>
                <a:srgbClr val="FF7900"/>
              </a:buClr>
              <a:buSzPct val="100000"/>
            </a:pP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protected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resource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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 scope »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parameter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OAuth2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wording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according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OP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</a:t>
            </a:r>
            <a:endParaRPr lang="fr-FR" sz="12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497150" lvl="6" indent="-342900">
              <a:buClr>
                <a:srgbClr val="FF7900"/>
              </a:buClr>
              <a:buSzPct val="100000"/>
              <a:buFont typeface="Calibri" panose="020F0502020204030204" pitchFamily="34" charset="0"/>
              <a:buChar char="–"/>
            </a:pP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« </a:t>
            </a:r>
            <a:r>
              <a:rPr lang="fr-FR" sz="11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protocol</a:t>
            </a:r>
            <a:r>
              <a:rPr lang="fr-FR" sz="11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» support</a:t>
            </a:r>
            <a:endParaRPr lang="fr-FR" sz="1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5" indent="-285750">
              <a:buClr>
                <a:srgbClr val="FF7900"/>
              </a:buClr>
              <a:buSzPct val="100000"/>
            </a:pP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 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redirect_uri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»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help RP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managing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requests</a:t>
            </a:r>
            <a:endParaRPr lang="fr-FR" sz="12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85850" lvl="5" indent="-285750">
              <a:buClr>
                <a:srgbClr val="FF7900"/>
              </a:buClr>
              <a:buSzPct val="100000"/>
            </a:pPr>
            <a:r>
              <a:rPr lang="fr-FR" sz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24945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R_template_restricted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10962</TotalTime>
  <Words>953</Words>
  <Application>Microsoft Office PowerPoint</Application>
  <PresentationFormat>Affichage à l'écran (16:9)</PresentationFormat>
  <Paragraphs>199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Helvetica 55 Roman</vt:lpstr>
      <vt:lpstr>Helvetica 75</vt:lpstr>
      <vt:lpstr>Helvetica 75 Bold</vt:lpstr>
      <vt:lpstr>Wingdings</vt:lpstr>
      <vt:lpstr>OFR_template_restricted</vt:lpstr>
      <vt:lpstr>Client Registration Study   27/04/2021</vt:lpstr>
      <vt:lpstr>The need for a standard dynamic discovery</vt:lpstr>
      <vt:lpstr>The need for a standard dynamic discovery</vt:lpstr>
      <vt:lpstr>Rules</vt:lpstr>
      <vt:lpstr>Rules</vt:lpstr>
      <vt:lpstr>Rules</vt:lpstr>
      <vt:lpstr>Rules</vt:lpstr>
      <vt:lpstr>Example of data model</vt:lpstr>
      <vt:lpstr>Rules</vt:lpstr>
      <vt:lpstr>Rules</vt:lpstr>
      <vt:lpstr>Studied Use Cases</vt:lpstr>
      <vt:lpstr>Présentation PowerPoint</vt:lpstr>
      <vt:lpstr>Présentation PowerPoint</vt:lpstr>
    </vt:vector>
  </TitlesOfParts>
  <Company>Orange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NAGLE Arnault TGI/OLS</dc:creator>
  <cp:lastModifiedBy>MARIOTTE Hubert TGI/OLN</cp:lastModifiedBy>
  <cp:revision>829</cp:revision>
  <dcterms:created xsi:type="dcterms:W3CDTF">2020-10-06T12:54:48Z</dcterms:created>
  <dcterms:modified xsi:type="dcterms:W3CDTF">2021-04-26T15:32:36Z</dcterms:modified>
</cp:coreProperties>
</file>