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66" r:id="rId3"/>
  </p:sldMasterIdLst>
  <p:notesMasterIdLst>
    <p:notesMasterId r:id="rId31"/>
  </p:notesMasterIdLst>
  <p:sldIdLst>
    <p:sldId id="286" r:id="rId4"/>
    <p:sldId id="311" r:id="rId5"/>
    <p:sldId id="330" r:id="rId6"/>
    <p:sldId id="317" r:id="rId7"/>
    <p:sldId id="301" r:id="rId8"/>
    <p:sldId id="332" r:id="rId9"/>
    <p:sldId id="335" r:id="rId10"/>
    <p:sldId id="1289" r:id="rId11"/>
    <p:sldId id="345" r:id="rId12"/>
    <p:sldId id="1291" r:id="rId13"/>
    <p:sldId id="1290" r:id="rId14"/>
    <p:sldId id="312" r:id="rId15"/>
    <p:sldId id="1292" r:id="rId16"/>
    <p:sldId id="314" r:id="rId17"/>
    <p:sldId id="1293" r:id="rId18"/>
    <p:sldId id="1294" r:id="rId19"/>
    <p:sldId id="315" r:id="rId20"/>
    <p:sldId id="316" r:id="rId21"/>
    <p:sldId id="1295" r:id="rId22"/>
    <p:sldId id="1296" r:id="rId23"/>
    <p:sldId id="1297" r:id="rId24"/>
    <p:sldId id="1286" r:id="rId25"/>
    <p:sldId id="1287" r:id="rId26"/>
    <p:sldId id="1278" r:id="rId27"/>
    <p:sldId id="1279" r:id="rId28"/>
    <p:sldId id="1280" r:id="rId29"/>
    <p:sldId id="1281" r:id="rId30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8723"/>
    <a:srgbClr val="02B21F"/>
    <a:srgbClr val="21A44C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05"/>
    <p:restoredTop sz="95710"/>
  </p:normalViewPr>
  <p:slideViewPr>
    <p:cSldViewPr snapToGrid="0" snapToObjects="1">
      <p:cViewPr varScale="1">
        <p:scale>
          <a:sx n="153" d="100"/>
          <a:sy n="153" d="100"/>
        </p:scale>
        <p:origin x="13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89" name="Shape 8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538498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Consider adding a standard introduction slide where we can introduce the ZenKey people on this call/presentation… Right now this is Mikes name on this title slide. </a:t>
            </a:r>
          </a:p>
          <a:p>
            <a:endParaRPr lang="en-US" dirty="0"/>
          </a:p>
          <a:p>
            <a:r>
              <a:rPr lang="en-US" dirty="0"/>
              <a:t>Consider adding a placeholder template slide for adding a reference to the customer being addressed in this presentation?   </a:t>
            </a:r>
            <a:r>
              <a:rPr lang="en-US" dirty="0" err="1"/>
              <a:t>Ie</a:t>
            </a:r>
            <a:r>
              <a:rPr lang="en-US" dirty="0"/>
              <a:t>…. This deck going to be presented to company A….  So a </a:t>
            </a:r>
            <a:r>
              <a:rPr lang="en-US" dirty="0" err="1"/>
              <a:t>placholder</a:t>
            </a:r>
            <a:r>
              <a:rPr lang="en-US" dirty="0"/>
              <a:t> slide where we can put info about company A.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1749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 mention of how to use the client KEY to get the token…. Lets leave that out as not all carriers have it built yet.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9D7CD5-A29E-2E4E-B083-4345EFF738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47940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9D7CD5-A29E-2E4E-B083-4345EFF738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20335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9D7CD5-A29E-2E4E-B083-4345EFF738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76741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541168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418960eb9e_2_9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312" name="Google Shape;312;g418960eb9e_2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2248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latinLnBrk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9215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latinLnBrk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886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Consider adding a company generic slide to </a:t>
            </a:r>
            <a:r>
              <a:rPr lang="en-US" dirty="0" err="1"/>
              <a:t>covery</a:t>
            </a:r>
            <a:r>
              <a:rPr lang="en-US" dirty="0"/>
              <a:t> industry standard.  (something I know, Something I have, something I am)….  Can be added or </a:t>
            </a:r>
            <a:r>
              <a:rPr lang="en-US" dirty="0" err="1"/>
              <a:t>droped</a:t>
            </a:r>
            <a:r>
              <a:rPr lang="en-US" dirty="0"/>
              <a:t> from any individual slide.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9D7CD5-A29E-2E4E-B083-4345EFF738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9422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575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need to add a 2</a:t>
            </a:r>
            <a:r>
              <a:rPr lang="en-US" baseline="30000" dirty="0"/>
              <a:t>nd</a:t>
            </a:r>
            <a:r>
              <a:rPr lang="en-US" dirty="0"/>
              <a:t> factor…. </a:t>
            </a:r>
          </a:p>
        </p:txBody>
      </p:sp>
    </p:spTree>
    <p:extLst>
      <p:ext uri="{BB962C8B-B14F-4D97-AF65-F5344CB8AC3E}">
        <p14:creationId xmlns:p14="http://schemas.microsoft.com/office/powerpoint/2010/main" val="14411509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5278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INSERT DISCOVERY image….   Discovery Issuer, Discovery UI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9D7CD5-A29E-2E4E-B083-4345EFF738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78018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9D7CD5-A29E-2E4E-B083-4345EFF738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97700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 mention of how to use the client KEY to get the token…. Lets leave that out as not all carriers have it built yet.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9D7CD5-A29E-2E4E-B083-4345EFF738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82858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 mention of how to use the client KEY to get the token…. Lets leave that out as not all carriers have it built yet.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9D7CD5-A29E-2E4E-B083-4345EFF738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739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0142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2403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09569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1431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67163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2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610600" y="6356350"/>
            <a:ext cx="343903" cy="358140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4639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r>
              <a:t>Title Text</a:t>
            </a:r>
          </a:p>
        </p:txBody>
      </p:sp>
      <p:sp>
        <p:nvSpPr>
          <p:cNvPr id="36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610600" y="6356350"/>
            <a:ext cx="343903" cy="358140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727889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r>
              <a:t>Title Text</a:t>
            </a:r>
          </a:p>
        </p:txBody>
      </p:sp>
      <p:sp>
        <p:nvSpPr>
          <p:cNvPr id="4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6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610600" y="6356350"/>
            <a:ext cx="343903" cy="358140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431819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610600" y="6356350"/>
            <a:ext cx="343903" cy="358140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156195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70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1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610600" y="6356350"/>
            <a:ext cx="343903" cy="358140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60608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r>
              <a:t>Title Text</a:t>
            </a:r>
          </a:p>
        </p:txBody>
      </p:sp>
      <p:sp>
        <p:nvSpPr>
          <p:cNvPr id="36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610600" y="6356350"/>
            <a:ext cx="343903" cy="358140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80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/>
          <a:lstStyle/>
          <a:p>
            <a:endParaRPr dirty="0"/>
          </a:p>
        </p:txBody>
      </p:sp>
      <p:sp>
        <p:nvSpPr>
          <p:cNvPr id="8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610600" y="6356350"/>
            <a:ext cx="343903" cy="358140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461725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>
            <a:spLocks noGrp="1"/>
          </p:cNvSpPr>
          <p:nvPr>
            <p:ph type="title"/>
          </p:nvPr>
        </p:nvSpPr>
        <p:spPr>
          <a:xfrm>
            <a:off x="636103" y="623116"/>
            <a:ext cx="10925093" cy="1211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body" idx="1"/>
          </p:nvPr>
        </p:nvSpPr>
        <p:spPr>
          <a:xfrm>
            <a:off x="636103" y="2421731"/>
            <a:ext cx="10925093" cy="34779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609585" lvl="0" indent="-423323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rgbClr val="6D6E71"/>
              </a:buClr>
              <a:buSzPts val="1400"/>
              <a:buChar char="•"/>
              <a:defRPr/>
            </a:lvl1pPr>
            <a:lvl2pPr marL="1219170" lvl="1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6D6E71"/>
              </a:buClr>
              <a:buSzPts val="1400"/>
              <a:buChar char="•"/>
              <a:defRPr/>
            </a:lvl2pPr>
            <a:lvl3pPr marL="1828754" lvl="2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6D6E71"/>
              </a:buClr>
              <a:buSzPts val="1400"/>
              <a:buChar char="•"/>
              <a:defRPr/>
            </a:lvl3pPr>
            <a:lvl4pPr marL="2438339" lvl="3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6D6E71"/>
              </a:buClr>
              <a:buSzPts val="1400"/>
              <a:buChar char="•"/>
              <a:defRPr/>
            </a:lvl4pPr>
            <a:lvl5pPr marL="3047924" lvl="4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6D6E71"/>
              </a:buClr>
              <a:buSzPts val="1400"/>
              <a:buChar char="•"/>
              <a:defRPr/>
            </a:lvl5pPr>
            <a:lvl6pPr marL="3657509" lvl="5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ftr" idx="11"/>
          </p:nvPr>
        </p:nvSpPr>
        <p:spPr>
          <a:xfrm>
            <a:off x="1598212" y="6169643"/>
            <a:ext cx="80785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 dirty="0"/>
          </a:p>
        </p:txBody>
      </p:sp>
      <p:sp>
        <p:nvSpPr>
          <p:cNvPr id="69" name="Google Shape;69;p15"/>
          <p:cNvSpPr txBox="1">
            <a:spLocks noGrp="1"/>
          </p:cNvSpPr>
          <p:nvPr>
            <p:ph type="sldNum" idx="12"/>
          </p:nvPr>
        </p:nvSpPr>
        <p:spPr>
          <a:xfrm>
            <a:off x="636104" y="6169643"/>
            <a:ext cx="54864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27376478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bg>
      <p:bgPr>
        <a:solidFill>
          <a:srgbClr val="F6F6F6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ctrTitle"/>
          </p:nvPr>
        </p:nvSpPr>
        <p:spPr>
          <a:xfrm>
            <a:off x="636103" y="1143383"/>
            <a:ext cx="7536639" cy="2479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6000">
                <a:latin typeface="Graphik" panose="020B0503030202060203" pitchFamily="34" charset="0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1"/>
          </p:nvPr>
        </p:nvSpPr>
        <p:spPr>
          <a:xfrm>
            <a:off x="636103" y="3652274"/>
            <a:ext cx="7536639" cy="1655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5000"/>
              </a:lnSpc>
              <a:spcBef>
                <a:spcPts val="1067"/>
              </a:spcBef>
              <a:spcAft>
                <a:spcPts val="0"/>
              </a:spcAft>
              <a:buClr>
                <a:srgbClr val="6D6E71"/>
              </a:buClr>
              <a:buSzPts val="4500"/>
              <a:buNone/>
              <a:defRPr sz="6000" b="1">
                <a:solidFill>
                  <a:srgbClr val="6D6E71"/>
                </a:solidFill>
                <a:latin typeface="Graphik" panose="020B0503030202060203" pitchFamily="34" charset="0"/>
              </a:defRPr>
            </a:lvl1pPr>
            <a:lvl2pPr lvl="1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6D6E71"/>
              </a:buClr>
              <a:buSzPts val="14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6D6E71"/>
              </a:buClr>
              <a:buSzPts val="14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6D6E71"/>
              </a:buClr>
              <a:buSzPts val="14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6D6E71"/>
              </a:buClr>
              <a:buSzPts val="14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ftr" idx="11"/>
          </p:nvPr>
        </p:nvSpPr>
        <p:spPr>
          <a:xfrm>
            <a:off x="1598212" y="6169643"/>
            <a:ext cx="80785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Graphik" panose="020B0503030202060203" pitchFamily="34" charset="0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60" name="Google Shape;60;p14"/>
          <p:cNvSpPr txBox="1">
            <a:spLocks noGrp="1"/>
          </p:cNvSpPr>
          <p:nvPr>
            <p:ph type="sldNum" idx="12"/>
          </p:nvPr>
        </p:nvSpPr>
        <p:spPr>
          <a:xfrm>
            <a:off x="636104" y="6169643"/>
            <a:ext cx="54864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Graphik" panose="020B0503030202060203" pitchFamily="34" charset="0"/>
                <a:ea typeface="Graphik" panose="020B0503030202060203" pitchFamily="34" charset="0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2"/>
          </p:nvPr>
        </p:nvSpPr>
        <p:spPr>
          <a:xfrm>
            <a:off x="636590" y="5427138"/>
            <a:ext cx="3382961" cy="5641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3047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D6E71"/>
              </a:buClr>
              <a:buSzPts val="1100"/>
              <a:buNone/>
              <a:defRPr sz="1467">
                <a:latin typeface="Graphik" panose="020B0503030202060203" pitchFamily="34" charset="0"/>
              </a:defRPr>
            </a:lvl1pPr>
            <a:lvl2pPr marL="1219170" lvl="1" indent="-30479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6D6E71"/>
              </a:buClr>
              <a:buSzPts val="1100"/>
              <a:buNone/>
              <a:defRPr sz="1467"/>
            </a:lvl2pPr>
            <a:lvl3pPr marL="1828754" lvl="2" indent="-30479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6D6E71"/>
              </a:buClr>
              <a:buSzPts val="900"/>
              <a:buNone/>
              <a:defRPr sz="1200"/>
            </a:lvl3pPr>
            <a:lvl4pPr marL="2438339" lvl="3" indent="-30479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6D6E71"/>
              </a:buClr>
              <a:buSzPts val="800"/>
              <a:buNone/>
              <a:defRPr sz="1067"/>
            </a:lvl4pPr>
            <a:lvl5pPr marL="3047924" lvl="4" indent="-304792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6D6E71"/>
              </a:buClr>
              <a:buSzPts val="800"/>
              <a:buNone/>
              <a:defRPr sz="1067"/>
            </a:lvl5pPr>
            <a:lvl6pPr marL="3657509" lvl="5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5E689A-96AD-3D4C-BD2E-C91FA58B85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104" y="741305"/>
            <a:ext cx="2120827" cy="31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9326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 Informativ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4592EF-E6A0-4A42-9D08-BBB1985DD43D}"/>
              </a:ext>
            </a:extLst>
          </p:cNvPr>
          <p:cNvSpPr txBox="1"/>
          <p:nvPr userDrawn="1"/>
        </p:nvSpPr>
        <p:spPr>
          <a:xfrm>
            <a:off x="4716379" y="6712017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endParaRPr lang="en-US" sz="2400" b="0" dirty="0">
              <a:solidFill>
                <a:schemeClr val="tx2"/>
              </a:solidFill>
              <a:latin typeface="Tele-GroteskFet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CF40FC-1E79-6546-AD56-D41AA26A9EE9}"/>
              </a:ext>
            </a:extLst>
          </p:cNvPr>
          <p:cNvSpPr txBox="1"/>
          <p:nvPr userDrawn="1"/>
        </p:nvSpPr>
        <p:spPr>
          <a:xfrm>
            <a:off x="11165305" y="6641432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endParaRPr lang="en-US" sz="2400" b="0" dirty="0">
              <a:solidFill>
                <a:schemeClr val="tx2"/>
              </a:solidFill>
              <a:latin typeface="Tele-GroteskFet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90348D-449B-5C41-A0D0-B4C73FDEAE2F}"/>
              </a:ext>
            </a:extLst>
          </p:cNvPr>
          <p:cNvSpPr/>
          <p:nvPr userDrawn="1"/>
        </p:nvSpPr>
        <p:spPr>
          <a:xfrm>
            <a:off x="-32083" y="6416843"/>
            <a:ext cx="12224084" cy="53901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Tele-GroteskFe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6704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Body Slide 3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2"/>
          </p:nvPr>
        </p:nvSpPr>
        <p:spPr>
          <a:xfrm>
            <a:off x="243837" y="1170432"/>
            <a:ext cx="11704320" cy="5181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3843" y="195077"/>
            <a:ext cx="11704319" cy="737297"/>
          </a:xfrm>
        </p:spPr>
        <p:txBody>
          <a:bodyPr>
            <a:noAutofit/>
          </a:bodyPr>
          <a:lstStyle>
            <a:lvl1pPr>
              <a:defRPr sz="3343" baseline="0">
                <a:solidFill>
                  <a:srgbClr val="E20074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935684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Body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243840" y="1170432"/>
            <a:ext cx="5730240" cy="5181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230112" y="1170432"/>
            <a:ext cx="5730240" cy="5181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43840" y="195074"/>
            <a:ext cx="11716512" cy="737297"/>
          </a:xfrm>
        </p:spPr>
        <p:txBody>
          <a:bodyPr>
            <a:noAutofit/>
          </a:bodyPr>
          <a:lstStyle>
            <a:lvl1pPr>
              <a:defRPr sz="4267" baseline="0">
                <a:solidFill>
                  <a:srgbClr val="E20074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584882"/>
            <a:ext cx="3860800" cy="202143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ctr">
              <a:defRPr sz="1200" b="0" i="0">
                <a:solidFill>
                  <a:schemeClr val="tx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>
                <a:solidFill>
                  <a:srgbClr val="000000"/>
                </a:solidFill>
              </a:rPr>
              <a:t>T-Mobile Confidential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22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r>
              <a:t>Title Text</a:t>
            </a:r>
          </a:p>
        </p:txBody>
      </p:sp>
      <p:sp>
        <p:nvSpPr>
          <p:cNvPr id="4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6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610600" y="6356350"/>
            <a:ext cx="343903" cy="358140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r>
              <a:t>Title Text</a:t>
            </a:r>
          </a:p>
        </p:txBody>
      </p:sp>
      <p:sp>
        <p:nvSpPr>
          <p:cNvPr id="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610600" y="6356350"/>
            <a:ext cx="343903" cy="358140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610600" y="6356350"/>
            <a:ext cx="343903" cy="358140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70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1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610600" y="6356350"/>
            <a:ext cx="343903" cy="358140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80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/>
          <a:lstStyle/>
          <a:p>
            <a:endParaRPr dirty="0"/>
          </a:p>
        </p:txBody>
      </p:sp>
      <p:sp>
        <p:nvSpPr>
          <p:cNvPr id="8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610600" y="6356350"/>
            <a:ext cx="343903" cy="358140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 txBox="1">
            <a:spLocks noGrp="1"/>
          </p:cNvSpPr>
          <p:nvPr>
            <p:ph type="title"/>
          </p:nvPr>
        </p:nvSpPr>
        <p:spPr>
          <a:xfrm>
            <a:off x="636103" y="623116"/>
            <a:ext cx="10925093" cy="1211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body" idx="1"/>
          </p:nvPr>
        </p:nvSpPr>
        <p:spPr>
          <a:xfrm>
            <a:off x="636103" y="2421731"/>
            <a:ext cx="10925093" cy="34779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609585" lvl="0" indent="-423323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rgbClr val="6D6E71"/>
              </a:buClr>
              <a:buSzPts val="1400"/>
              <a:buChar char="•"/>
              <a:defRPr/>
            </a:lvl1pPr>
            <a:lvl2pPr marL="1219170" lvl="1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6D6E71"/>
              </a:buClr>
              <a:buSzPts val="1400"/>
              <a:buChar char="•"/>
              <a:defRPr/>
            </a:lvl2pPr>
            <a:lvl3pPr marL="1828754" lvl="2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6D6E71"/>
              </a:buClr>
              <a:buSzPts val="1400"/>
              <a:buChar char="•"/>
              <a:defRPr/>
            </a:lvl3pPr>
            <a:lvl4pPr marL="2438339" lvl="3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6D6E71"/>
              </a:buClr>
              <a:buSzPts val="1400"/>
              <a:buChar char="•"/>
              <a:defRPr/>
            </a:lvl4pPr>
            <a:lvl5pPr marL="3047924" lvl="4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6D6E71"/>
              </a:buClr>
              <a:buSzPts val="1400"/>
              <a:buChar char="•"/>
              <a:defRPr/>
            </a:lvl5pPr>
            <a:lvl6pPr marL="3657509" lvl="5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ftr" idx="11"/>
          </p:nvPr>
        </p:nvSpPr>
        <p:spPr>
          <a:xfrm>
            <a:off x="1598212" y="6169643"/>
            <a:ext cx="807852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 dirty="0"/>
          </a:p>
        </p:txBody>
      </p:sp>
      <p:sp>
        <p:nvSpPr>
          <p:cNvPr id="73" name="Google Shape;73;p16"/>
          <p:cNvSpPr txBox="1">
            <a:spLocks noGrp="1"/>
          </p:cNvSpPr>
          <p:nvPr>
            <p:ph type="sldNum" idx="12"/>
          </p:nvPr>
        </p:nvSpPr>
        <p:spPr>
          <a:xfrm>
            <a:off x="636104" y="6169643"/>
            <a:ext cx="54864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3288637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3798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1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zenkey_background.jpg" descr="zenkey_background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9254"/>
            <a:ext cx="12192000" cy="6848746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enkey_background.jpg" descr="zenkey_background.jpg">
            <a:extLst>
              <a:ext uri="{FF2B5EF4-FFF2-40B4-BE49-F238E27FC236}">
                <a16:creationId xmlns:a16="http://schemas.microsoft.com/office/drawing/2014/main" id="{422BB7D2-5E24-8D47-8B1F-1303E89F518B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1" y="-1138"/>
            <a:ext cx="12191999" cy="685913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30654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zenkey_background.jpg" descr="zenkey_background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-10392"/>
            <a:ext cx="12192000" cy="686839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07118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tif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myzenkey.com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3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demo-stage.myzenkey.com/" TargetMode="External"/><Relationship Id="rId3" Type="http://schemas.openxmlformats.org/officeDocument/2006/relationships/hyperlink" Target="https://demo.myzenkey.com/" TargetMode="External"/><Relationship Id="rId7" Type="http://schemas.openxmlformats.org/officeDocument/2006/relationships/hyperlink" Target="https://demo-qa.myzenkey.com/" TargetMode="External"/><Relationship Id="rId2" Type="http://schemas.openxmlformats.org/officeDocument/2006/relationships/hyperlink" Target="https://sp.xcijv.com/sp/v1/sp?client_id=ccid-062jxxwyabcjxdw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emo-dev.myzenkey.com/" TargetMode="External"/><Relationship Id="rId11" Type="http://schemas.openxmlformats.org/officeDocument/2006/relationships/hyperlink" Target="https://myzenkey.com/terms-of-use/" TargetMode="External"/><Relationship Id="rId5" Type="http://schemas.openxmlformats.org/officeDocument/2006/relationships/hyperlink" Target="https://myzenkey.com/privacy/" TargetMode="External"/><Relationship Id="rId10" Type="http://schemas.openxmlformats.org/officeDocument/2006/relationships/hyperlink" Target="https://localhost:4200/" TargetMode="External"/><Relationship Id="rId4" Type="http://schemas.openxmlformats.org/officeDocument/2006/relationships/hyperlink" Target="https://xcijv-useast-prod-sp-portal-assets.s3.amazonaws.com/1592350168-App%20Icon_Demo_final.png" TargetMode="External"/><Relationship Id="rId9" Type="http://schemas.openxmlformats.org/officeDocument/2006/relationships/hyperlink" Target="https://localhost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ages.nist.gov/800-63-3/sp800-63b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hyperlink" Target="https://security.googleblog.com/2019/05/new-research-how-effective-is-basic.html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tiff"/><Relationship Id="rId5" Type="http://schemas.openxmlformats.org/officeDocument/2006/relationships/image" Target="../media/image40.tiff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3.tiff"/><Relationship Id="rId5" Type="http://schemas.openxmlformats.org/officeDocument/2006/relationships/image" Target="../media/image40.tiff"/><Relationship Id="rId4" Type="http://schemas.openxmlformats.org/officeDocument/2006/relationships/image" Target="../media/image42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0.tiff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1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tiff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tiff"/><Relationship Id="rId7" Type="http://schemas.openxmlformats.org/officeDocument/2006/relationships/image" Target="../media/image23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Picture 4" descr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45096" y="4314253"/>
            <a:ext cx="4297249" cy="352783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POWERED BY"/>
          <p:cNvSpPr txBox="1"/>
          <p:nvPr/>
        </p:nvSpPr>
        <p:spPr>
          <a:xfrm>
            <a:off x="3476185" y="3935294"/>
            <a:ext cx="1135886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200">
                <a:solidFill>
                  <a:srgbClr val="27A24E"/>
                </a:solidFill>
                <a:latin typeface="Graphik Regular"/>
                <a:ea typeface="Graphik Regular"/>
                <a:cs typeface="Graphik Regular"/>
                <a:sym typeface="Graphik Regular"/>
              </a:defRPr>
            </a:lvl1pPr>
          </a:lstStyle>
          <a:p>
            <a:r>
              <a:rPr dirty="0">
                <a:latin typeface="Graphik Semibold"/>
              </a:rPr>
              <a:t>POWERED BY</a:t>
            </a:r>
          </a:p>
        </p:txBody>
      </p:sp>
      <p:pic>
        <p:nvPicPr>
          <p:cNvPr id="109" name="Picture 6" descr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799" y="1617703"/>
            <a:ext cx="6017735" cy="887864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D08F68C0-3E58-F24A-B5B7-108ED0B2034F}"/>
              </a:ext>
            </a:extLst>
          </p:cNvPr>
          <p:cNvSpPr txBox="1">
            <a:spLocks/>
          </p:cNvSpPr>
          <p:nvPr/>
        </p:nvSpPr>
        <p:spPr>
          <a:xfrm>
            <a:off x="1181251" y="2881457"/>
            <a:ext cx="5651944" cy="340542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 hangingPunct="1"/>
            <a:r>
              <a:rPr lang="en-US" sz="2800" dirty="0">
                <a:solidFill>
                  <a:srgbClr val="018723"/>
                </a:solidFill>
                <a:latin typeface="Graphik Semibold"/>
              </a:rPr>
              <a:t>Unlock Trust.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4C12801-A3AB-E14B-9E5C-12136BA43778}"/>
              </a:ext>
            </a:extLst>
          </p:cNvPr>
          <p:cNvSpPr/>
          <p:nvPr/>
        </p:nvSpPr>
        <p:spPr>
          <a:xfrm>
            <a:off x="953534" y="5022296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buClr>
                <a:schemeClr val="dk1"/>
              </a:buClr>
              <a:buSzPts val="1100"/>
            </a:pPr>
            <a:endParaRPr lang="en-US" sz="1200" dirty="0">
              <a:solidFill>
                <a:srgbClr val="018723"/>
              </a:solidFill>
              <a:latin typeface="Graphik Semibold"/>
            </a:endParaRPr>
          </a:p>
          <a:p>
            <a:pPr algn="ctr">
              <a:buClr>
                <a:schemeClr val="dk1"/>
              </a:buClr>
              <a:buSzPts val="1100"/>
            </a:pPr>
            <a:r>
              <a:rPr lang="en-US" sz="1200" b="1">
                <a:solidFill>
                  <a:srgbClr val="018723"/>
                </a:solidFill>
                <a:latin typeface="Graphik Semibold"/>
              </a:rPr>
              <a:t>Michael </a:t>
            </a:r>
            <a:r>
              <a:rPr lang="en-US" sz="1200" b="1" dirty="0">
                <a:solidFill>
                  <a:srgbClr val="018723"/>
                </a:solidFill>
                <a:latin typeface="Graphik Semibold"/>
              </a:rPr>
              <a:t>Engan </a:t>
            </a:r>
            <a:r>
              <a:rPr lang="en-US" sz="1200" dirty="0">
                <a:solidFill>
                  <a:srgbClr val="018723"/>
                </a:solidFill>
                <a:latin typeface="Graphik Semibold"/>
              </a:rPr>
              <a:t>| Lead Architect </a:t>
            </a:r>
          </a:p>
          <a:p>
            <a:pPr lvl="0" algn="ctr">
              <a:buClr>
                <a:schemeClr val="dk1"/>
              </a:buClr>
              <a:buSzPts val="1100"/>
            </a:pPr>
            <a:endParaRPr lang="en-US" sz="1200" dirty="0">
              <a:solidFill>
                <a:srgbClr val="018723"/>
              </a:solidFill>
              <a:latin typeface="Graphik Semibold"/>
            </a:endParaRPr>
          </a:p>
          <a:p>
            <a:pPr lvl="0" algn="ctr">
              <a:buClr>
                <a:schemeClr val="dk1"/>
              </a:buClr>
              <a:buSzPts val="1100"/>
            </a:pPr>
            <a:r>
              <a:rPr lang="en-US" sz="1200" b="1" dirty="0">
                <a:solidFill>
                  <a:srgbClr val="018723"/>
                </a:solidFill>
                <a:latin typeface="Graphik Semibold"/>
              </a:rPr>
              <a:t>www.myzenkey.com</a:t>
            </a:r>
          </a:p>
          <a:p>
            <a:pPr lvl="0" algn="ctr">
              <a:buClr>
                <a:schemeClr val="dk1"/>
              </a:buClr>
              <a:buSzPts val="1100"/>
            </a:pPr>
            <a:endParaRPr lang="en-US" sz="1200" dirty="0">
              <a:solidFill>
                <a:srgbClr val="018723"/>
              </a:solidFill>
              <a:latin typeface="Graphik Semibold"/>
            </a:endParaRPr>
          </a:p>
        </p:txBody>
      </p:sp>
      <p:pic>
        <p:nvPicPr>
          <p:cNvPr id="9" name="Picture 6" descr="Picture 6">
            <a:extLst>
              <a:ext uri="{FF2B5EF4-FFF2-40B4-BE49-F238E27FC236}">
                <a16:creationId xmlns:a16="http://schemas.microsoft.com/office/drawing/2014/main" id="{88C58B1F-E64E-EB46-BF7B-802D991465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7633" y="1073338"/>
            <a:ext cx="2501479" cy="4765314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135B807-E46E-4EAC-96C3-4661F13B40BA}"/>
              </a:ext>
            </a:extLst>
          </p:cNvPr>
          <p:cNvSpPr/>
          <p:nvPr/>
        </p:nvSpPr>
        <p:spPr>
          <a:xfrm>
            <a:off x="8114718" y="4372603"/>
            <a:ext cx="1866187" cy="415496"/>
          </a:xfrm>
          <a:prstGeom prst="rect">
            <a:avLst/>
          </a:prstGeom>
          <a:solidFill>
            <a:srgbClr val="F5F5F5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name, phone </a:t>
            </a:r>
            <a:r>
              <a:rPr lang="en-US" sz="700">
                <a:solidFill>
                  <a:schemeClr val="tx1">
                    <a:lumMod val="65000"/>
                    <a:lumOff val="35000"/>
                  </a:schemeClr>
                </a:solidFill>
              </a:rPr>
              <a:t>number, zip </a:t>
            </a:r>
            <a:r>
              <a:rPr lang="en-US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and email will be provided to </a:t>
            </a:r>
            <a:r>
              <a:rPr lang="en-US" sz="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Bankapp</a:t>
            </a:r>
            <a:r>
              <a:rPr lang="en-US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 processed under its privacy policy. </a:t>
            </a:r>
            <a:endParaRPr kumimoji="0" lang="en-US" sz="700" i="0" u="none" strike="noStrike" cap="none" spc="0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FillTx/>
              <a:sym typeface="Calibri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9378565" y="4646829"/>
            <a:ext cx="284163" cy="14882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7586" y="2332847"/>
            <a:ext cx="100965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598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17215-A508-3D49-804B-918D2CD8B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Login hint token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50D96F-6A76-6742-995F-078D6027DDC6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4582886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Login_hint_token is Encrypted TO the Carrier</a:t>
            </a:r>
          </a:p>
          <a:p>
            <a:pPr lvl="1"/>
            <a:r>
              <a:rPr lang="en-US" dirty="0"/>
              <a:t>Use=enc key in the carriers jwk file. </a:t>
            </a:r>
          </a:p>
          <a:p>
            <a:r>
              <a:rPr lang="en-US" dirty="0"/>
              <a:t>Backwards support meant we added a pop so carrier could verify </a:t>
            </a:r>
            <a:r>
              <a:rPr lang="en-US" dirty="0" err="1"/>
              <a:t>lht</a:t>
            </a:r>
            <a:r>
              <a:rPr lang="en-US" dirty="0"/>
              <a:t> comes from </a:t>
            </a:r>
            <a:r>
              <a:rPr lang="en-US" dirty="0" err="1"/>
              <a:t>jv</a:t>
            </a:r>
            <a:endParaRPr lang="en-US" dirty="0"/>
          </a:p>
          <a:p>
            <a:r>
              <a:rPr lang="en-US" dirty="0"/>
              <a:t>SUB is from the access_token (jwt) the carrier issues the ZenKey application. </a:t>
            </a:r>
          </a:p>
          <a:p>
            <a:pPr lvl="1"/>
            <a:r>
              <a:rPr lang="en-US" dirty="0"/>
              <a:t>Sub always has mccmnc prepended</a:t>
            </a:r>
          </a:p>
          <a:p>
            <a:pPr lvl="1"/>
            <a:r>
              <a:rPr lang="en-US" dirty="0"/>
              <a:t>JV requires Carrier signed access_tokens for </a:t>
            </a:r>
            <a:r>
              <a:rPr lang="en-US" dirty="0" err="1"/>
              <a:t>jv</a:t>
            </a:r>
            <a:r>
              <a:rPr lang="en-US" dirty="0"/>
              <a:t> </a:t>
            </a:r>
            <a:r>
              <a:rPr lang="en-US" dirty="0" err="1"/>
              <a:t>api’s</a:t>
            </a:r>
            <a:r>
              <a:rPr lang="en-US" dirty="0"/>
              <a:t>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9BBF80-F255-294D-A6F1-25B7D063CDD0}"/>
              </a:ext>
            </a:extLst>
          </p:cNvPr>
          <p:cNvSpPr txBox="1"/>
          <p:nvPr/>
        </p:nvSpPr>
        <p:spPr>
          <a:xfrm>
            <a:off x="6019800" y="117566"/>
            <a:ext cx="6063343" cy="646330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n-US" dirty="0"/>
              <a:t>{</a:t>
            </a:r>
          </a:p>
          <a:p>
            <a:r>
              <a:rPr lang="en-US" dirty="0"/>
              <a:t>      “sub”:”310160-xxxxxxxxxxxxxxxxxxxxxx”,</a:t>
            </a:r>
          </a:p>
          <a:p>
            <a:r>
              <a:rPr lang="en-US" dirty="0"/>
              <a:t>     “bid”:”123489589346120984547292”.</a:t>
            </a:r>
          </a:p>
          <a:p>
            <a:r>
              <a:rPr lang="en-US" dirty="0"/>
              <a:t>     “</a:t>
            </a:r>
            <a:r>
              <a:rPr lang="en-US" dirty="0" err="1"/>
              <a:t>friendly_name”:”Chrome</a:t>
            </a:r>
            <a:r>
              <a:rPr lang="en-US" dirty="0"/>
              <a:t> on iMac”,</a:t>
            </a:r>
          </a:p>
          <a:p>
            <a:r>
              <a:rPr lang="en-US" dirty="0"/>
              <a:t>     “</a:t>
            </a:r>
            <a:r>
              <a:rPr lang="en-US" dirty="0" err="1"/>
              <a:t>device_logo”:”https</a:t>
            </a:r>
            <a:r>
              <a:rPr lang="en-US" dirty="0"/>
              <a:t>://</a:t>
            </a:r>
            <a:r>
              <a:rPr lang="en-US" dirty="0" err="1"/>
              <a:t>app.xcijv.com</a:t>
            </a:r>
            <a:r>
              <a:rPr lang="en-US" dirty="0"/>
              <a:t>/assets/</a:t>
            </a:r>
            <a:r>
              <a:rPr lang="en-US" dirty="0" err="1"/>
              <a:t>laptop.jpg</a:t>
            </a:r>
            <a:r>
              <a:rPr lang="en-US" dirty="0"/>
              <a:t>”</a:t>
            </a:r>
          </a:p>
          <a:p>
            <a:r>
              <a:rPr lang="en-US" dirty="0"/>
              <a:t>     “iat”:234230832490,</a:t>
            </a:r>
          </a:p>
          <a:p>
            <a:r>
              <a:rPr lang="en-US" dirty="0"/>
              <a:t>     “exp”:&lt;epoch&gt;,    </a:t>
            </a:r>
          </a:p>
          <a:p>
            <a:r>
              <a:rPr lang="en-US" dirty="0"/>
              <a:t>     “flow”:”</a:t>
            </a:r>
            <a:r>
              <a:rPr lang="en-US" dirty="0" err="1"/>
              <a:t>discovery|recovery</a:t>
            </a:r>
            <a:r>
              <a:rPr lang="en-US" dirty="0"/>
              <a:t>”,</a:t>
            </a:r>
          </a:p>
          <a:p>
            <a:r>
              <a:rPr lang="en-US" dirty="0"/>
              <a:t>     “</a:t>
            </a:r>
            <a:r>
              <a:rPr lang="en-US" dirty="0" err="1"/>
              <a:t>jti”:”xxx</a:t>
            </a:r>
            <a:r>
              <a:rPr lang="en-US" dirty="0"/>
              <a:t>”,</a:t>
            </a:r>
          </a:p>
          <a:p>
            <a:r>
              <a:rPr lang="en-US" dirty="0"/>
              <a:t>     “dpop”:”&lt;JWT from JV…. To prove issuer&gt;”,</a:t>
            </a:r>
          </a:p>
          <a:p>
            <a:r>
              <a:rPr lang="en-US" dirty="0"/>
              <a:t>     “</a:t>
            </a:r>
            <a:r>
              <a:rPr lang="en-US" dirty="0" err="1"/>
              <a:t>Location”:”Dallas</a:t>
            </a:r>
            <a:r>
              <a:rPr lang="en-US" dirty="0"/>
              <a:t> TX”</a:t>
            </a:r>
          </a:p>
          <a:p>
            <a:r>
              <a:rPr lang="en-US" dirty="0"/>
              <a:t>     “</a:t>
            </a:r>
            <a:r>
              <a:rPr lang="en-US" dirty="0" err="1"/>
              <a:t>Browser”:”Chrome</a:t>
            </a:r>
            <a:r>
              <a:rPr lang="en-US" dirty="0"/>
              <a:t>”</a:t>
            </a:r>
          </a:p>
          <a:p>
            <a:r>
              <a:rPr lang="en-US" dirty="0"/>
              <a:t>     “</a:t>
            </a:r>
            <a:r>
              <a:rPr lang="en-US" dirty="0" err="1"/>
              <a:t>Device”:”iMac</a:t>
            </a:r>
            <a:r>
              <a:rPr lang="en-US" dirty="0"/>
              <a:t>”</a:t>
            </a:r>
          </a:p>
          <a:p>
            <a:r>
              <a:rPr lang="en-US" dirty="0"/>
              <a:t>}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dpop example :</a:t>
            </a:r>
          </a:p>
          <a:p>
            <a:r>
              <a:rPr lang="en-US" dirty="0"/>
              <a:t>{typ=”dpop+jwt”,kid=x}{</a:t>
            </a:r>
          </a:p>
          <a:p>
            <a:r>
              <a:rPr lang="en-US" dirty="0"/>
              <a:t>   Iss=</a:t>
            </a:r>
            <a:r>
              <a:rPr lang="en-US" u="sng" dirty="0">
                <a:hlinkClick r:id="rId2"/>
              </a:rPr>
              <a:t>https://myzenkey.com/</a:t>
            </a:r>
            <a:endParaRPr lang="en-US" dirty="0"/>
          </a:p>
          <a:p>
            <a:r>
              <a:rPr lang="en-US" dirty="0"/>
              <a:t>   Iat</a:t>
            </a:r>
          </a:p>
          <a:p>
            <a:r>
              <a:rPr lang="en-US" dirty="0"/>
              <a:t>   Exp</a:t>
            </a:r>
          </a:p>
          <a:p>
            <a:r>
              <a:rPr lang="en-US" dirty="0"/>
              <a:t>   Jti</a:t>
            </a:r>
          </a:p>
          <a:p>
            <a:r>
              <a:rPr lang="en-US" dirty="0"/>
              <a:t>}{signed by JV}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26241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91B37-18F7-3B4E-AE1F-6C9A2E3CC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Optimized Discovery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DC0A20-BAA2-AF4D-9DCB-E85A4AE9D9E6}"/>
              </a:ext>
            </a:extLst>
          </p:cNvPr>
          <p:cNvSpPr>
            <a:spLocks noGrp="1"/>
          </p:cNvSpPr>
          <p:nvPr>
            <p:ph type="body"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Many SP’s are using opensource openid connect libraries. Unable to understand that there are different auth / token / userinfo endpoints. </a:t>
            </a:r>
          </a:p>
          <a:p>
            <a:r>
              <a:rPr lang="en-US" dirty="0"/>
              <a:t>Many SP’s did not want to understand Discovery. </a:t>
            </a:r>
          </a:p>
          <a:p>
            <a:endParaRPr lang="en-US" dirty="0"/>
          </a:p>
          <a:p>
            <a:r>
              <a:rPr lang="en-US" dirty="0"/>
              <a:t>Optimized discovery was created to simplify the SP calls</a:t>
            </a:r>
          </a:p>
          <a:p>
            <a:pPr lvl="1"/>
            <a:r>
              <a:rPr lang="en-US" dirty="0" err="1"/>
              <a:t>Api</a:t>
            </a:r>
            <a:r>
              <a:rPr lang="en-US" dirty="0"/>
              <a:t> only call to discovery issuer after the authcode is </a:t>
            </a:r>
            <a:r>
              <a:rPr lang="en-US" dirty="0" err="1"/>
              <a:t>recieved</a:t>
            </a:r>
            <a:r>
              <a:rPr lang="en-US" dirty="0"/>
              <a:t> via a single SP redirect. 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C6CBB59-2BC9-AB4C-B38C-57EB5881708F}"/>
              </a:ext>
            </a:extLst>
          </p:cNvPr>
          <p:cNvSpPr/>
          <p:nvPr/>
        </p:nvSpPr>
        <p:spPr>
          <a:xfrm>
            <a:off x="7001691" y="1670210"/>
            <a:ext cx="796835" cy="40862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SP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B882F01-0BF9-5A4C-AD13-0A3DA11B505B}"/>
              </a:ext>
            </a:extLst>
          </p:cNvPr>
          <p:cNvSpPr/>
          <p:nvPr/>
        </p:nvSpPr>
        <p:spPr>
          <a:xfrm>
            <a:off x="7001691" y="4758940"/>
            <a:ext cx="796835" cy="40862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SP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0A77CF84-68B8-4B41-A4FA-FA70CE6D8DC1}"/>
              </a:ext>
            </a:extLst>
          </p:cNvPr>
          <p:cNvSpPr/>
          <p:nvPr/>
        </p:nvSpPr>
        <p:spPr>
          <a:xfrm>
            <a:off x="8656319" y="1060097"/>
            <a:ext cx="1114698" cy="57888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Discovery Issuer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C1B3CA9-1D45-904D-82E8-B09CA4473905}"/>
              </a:ext>
            </a:extLst>
          </p:cNvPr>
          <p:cNvSpPr/>
          <p:nvPr/>
        </p:nvSpPr>
        <p:spPr>
          <a:xfrm>
            <a:off x="8656319" y="1863466"/>
            <a:ext cx="1114698" cy="340517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Discovery </a:t>
            </a:r>
            <a:r>
              <a:rPr kumimoji="0" lang="en-US" sz="14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ui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92140FF7-F7CC-3046-BADC-5B918EA2560C}"/>
              </a:ext>
            </a:extLst>
          </p:cNvPr>
          <p:cNvSpPr/>
          <p:nvPr/>
        </p:nvSpPr>
        <p:spPr>
          <a:xfrm>
            <a:off x="8656319" y="2504841"/>
            <a:ext cx="1114698" cy="340517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Carrier auth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2C3742E-3A03-3142-955C-92E5ABE1DCBD}"/>
              </a:ext>
            </a:extLst>
          </p:cNvPr>
          <p:cNvCxnSpPr>
            <a:stCxn id="4" idx="3"/>
            <a:endCxn id="6" idx="1"/>
          </p:cNvCxnSpPr>
          <p:nvPr/>
        </p:nvCxnSpPr>
        <p:spPr>
          <a:xfrm flipV="1">
            <a:off x="7798526" y="1349537"/>
            <a:ext cx="857793" cy="524983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45F7B89-24B9-7642-87CE-1EB540F5F32D}"/>
              </a:ext>
            </a:extLst>
          </p:cNvPr>
          <p:cNvCxnSpPr>
            <a:cxnSpLocks/>
            <a:stCxn id="4" idx="3"/>
            <a:endCxn id="7" idx="1"/>
          </p:cNvCxnSpPr>
          <p:nvPr/>
        </p:nvCxnSpPr>
        <p:spPr>
          <a:xfrm>
            <a:off x="7798526" y="1874520"/>
            <a:ext cx="857793" cy="159205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B9E9D60-D9F8-854B-9F82-421E264FA67A}"/>
              </a:ext>
            </a:extLst>
          </p:cNvPr>
          <p:cNvCxnSpPr>
            <a:cxnSpLocks/>
            <a:stCxn id="4" idx="3"/>
            <a:endCxn id="8" idx="1"/>
          </p:cNvCxnSpPr>
          <p:nvPr/>
        </p:nvCxnSpPr>
        <p:spPr>
          <a:xfrm>
            <a:off x="7798526" y="1874520"/>
            <a:ext cx="857793" cy="800580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AB7F570-A62A-0A4A-A654-E05229B91544}"/>
              </a:ext>
            </a:extLst>
          </p:cNvPr>
          <p:cNvSpPr txBox="1"/>
          <p:nvPr/>
        </p:nvSpPr>
        <p:spPr>
          <a:xfrm>
            <a:off x="7992290" y="1337955"/>
            <a:ext cx="470263" cy="2616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1 &amp; 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29F8C97-7EBB-754F-AA9A-508E167A361A}"/>
              </a:ext>
            </a:extLst>
          </p:cNvPr>
          <p:cNvSpPr txBox="1"/>
          <p:nvPr/>
        </p:nvSpPr>
        <p:spPr>
          <a:xfrm>
            <a:off x="8144689" y="1712304"/>
            <a:ext cx="470263" cy="2616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A0D1243-A448-1441-9196-940BFFC71368}"/>
              </a:ext>
            </a:extLst>
          </p:cNvPr>
          <p:cNvSpPr txBox="1"/>
          <p:nvPr/>
        </p:nvSpPr>
        <p:spPr>
          <a:xfrm>
            <a:off x="8299267" y="2163795"/>
            <a:ext cx="470263" cy="2616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100" dirty="0"/>
              <a:t>4</a:t>
            </a: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5AADC6E-FEE1-AC4B-9761-CD5BCCDA3A91}"/>
              </a:ext>
            </a:extLst>
          </p:cNvPr>
          <p:cNvSpPr txBox="1"/>
          <p:nvPr/>
        </p:nvSpPr>
        <p:spPr>
          <a:xfrm>
            <a:off x="7327173" y="568602"/>
            <a:ext cx="2658292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Full Flow – still supported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1F3E0AC-5298-D744-A54A-F2B8B042B26F}"/>
              </a:ext>
            </a:extLst>
          </p:cNvPr>
          <p:cNvSpPr txBox="1"/>
          <p:nvPr/>
        </p:nvSpPr>
        <p:spPr>
          <a:xfrm>
            <a:off x="7544887" y="3383915"/>
            <a:ext cx="2658292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Optimized Discovery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5B83FB5-2DA4-A245-880B-510DD7D7BEEA}"/>
              </a:ext>
            </a:extLst>
          </p:cNvPr>
          <p:cNvCxnSpPr/>
          <p:nvPr/>
        </p:nvCxnSpPr>
        <p:spPr>
          <a:xfrm>
            <a:off x="7197634" y="3234220"/>
            <a:ext cx="372291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0D00BA9-FC40-A14C-8234-2E49B7C3F61A}"/>
              </a:ext>
            </a:extLst>
          </p:cNvPr>
          <p:cNvSpPr/>
          <p:nvPr/>
        </p:nvSpPr>
        <p:spPr>
          <a:xfrm>
            <a:off x="8780417" y="4673810"/>
            <a:ext cx="1114698" cy="57888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Optimized discovery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BDE9A6D4-FCBD-A447-8653-FB376E97E905}"/>
              </a:ext>
            </a:extLst>
          </p:cNvPr>
          <p:cNvSpPr/>
          <p:nvPr/>
        </p:nvSpPr>
        <p:spPr>
          <a:xfrm>
            <a:off x="9428116" y="3975017"/>
            <a:ext cx="1114698" cy="340517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Discovery </a:t>
            </a:r>
            <a:r>
              <a:rPr kumimoji="0" lang="en-US" sz="14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ui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0EDB546A-7564-3441-803F-AB32EAE9C705}"/>
              </a:ext>
            </a:extLst>
          </p:cNvPr>
          <p:cNvSpPr/>
          <p:nvPr/>
        </p:nvSpPr>
        <p:spPr>
          <a:xfrm>
            <a:off x="8144689" y="3866697"/>
            <a:ext cx="1114698" cy="57888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Discovery Issuer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7B909497-E3EE-954F-AF48-E5064A0C09C5}"/>
              </a:ext>
            </a:extLst>
          </p:cNvPr>
          <p:cNvSpPr/>
          <p:nvPr/>
        </p:nvSpPr>
        <p:spPr>
          <a:xfrm>
            <a:off x="9337766" y="5671675"/>
            <a:ext cx="1114698" cy="340517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Carrier auth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B6EBD2F7-3EC8-DE49-83E8-34D5EFA3F2B6}"/>
              </a:ext>
            </a:extLst>
          </p:cNvPr>
          <p:cNvCxnSpPr>
            <a:cxnSpLocks/>
          </p:cNvCxnSpPr>
          <p:nvPr/>
        </p:nvCxnSpPr>
        <p:spPr>
          <a:xfrm flipH="1" flipV="1">
            <a:off x="7798526" y="2192282"/>
            <a:ext cx="816426" cy="763731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0302C775-9900-3A4F-A4EF-F02C6B6511E4}"/>
              </a:ext>
            </a:extLst>
          </p:cNvPr>
          <p:cNvSpPr txBox="1"/>
          <p:nvPr/>
        </p:nvSpPr>
        <p:spPr>
          <a:xfrm>
            <a:off x="7615640" y="2469968"/>
            <a:ext cx="642262" cy="6001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100" dirty="0"/>
              <a:t>Authcode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State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100" dirty="0"/>
              <a:t>mccmnc</a:t>
            </a: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864AE35-F416-F244-BB80-92A0914AB96C}"/>
              </a:ext>
            </a:extLst>
          </p:cNvPr>
          <p:cNvSpPr txBox="1"/>
          <p:nvPr/>
        </p:nvSpPr>
        <p:spPr>
          <a:xfrm>
            <a:off x="8144689" y="5457000"/>
            <a:ext cx="642262" cy="6001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100" dirty="0"/>
              <a:t>Authcode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State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100" dirty="0"/>
              <a:t>mccmnc</a:t>
            </a:r>
            <a:endParaRPr kumimoji="0" lang="en-US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B51DBA7-1ABD-114C-8671-622D9856FA1E}"/>
              </a:ext>
            </a:extLst>
          </p:cNvPr>
          <p:cNvCxnSpPr>
            <a:cxnSpLocks/>
            <a:stCxn id="27" idx="1"/>
            <a:endCxn id="5" idx="3"/>
          </p:cNvCxnSpPr>
          <p:nvPr/>
        </p:nvCxnSpPr>
        <p:spPr>
          <a:xfrm flipH="1" flipV="1">
            <a:off x="7798526" y="4963250"/>
            <a:ext cx="1539240" cy="878684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991F0FAF-31B5-C74F-9B9A-11BB8B872F1C}"/>
              </a:ext>
            </a:extLst>
          </p:cNvPr>
          <p:cNvCxnSpPr>
            <a:cxnSpLocks/>
            <a:stCxn id="5" idx="3"/>
            <a:endCxn id="24" idx="1"/>
          </p:cNvCxnSpPr>
          <p:nvPr/>
        </p:nvCxnSpPr>
        <p:spPr>
          <a:xfrm>
            <a:off x="7798526" y="4963250"/>
            <a:ext cx="981891" cy="0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6F66F8F3-0E18-8143-AE48-9DCA19A38C1C}"/>
              </a:ext>
            </a:extLst>
          </p:cNvPr>
          <p:cNvSpPr txBox="1"/>
          <p:nvPr/>
        </p:nvSpPr>
        <p:spPr>
          <a:xfrm>
            <a:off x="8198028" y="4746207"/>
            <a:ext cx="470263" cy="2616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BB25C6B-8C91-104B-A839-8516D60152FB}"/>
              </a:ext>
            </a:extLst>
          </p:cNvPr>
          <p:cNvSpPr txBox="1"/>
          <p:nvPr/>
        </p:nvSpPr>
        <p:spPr>
          <a:xfrm>
            <a:off x="8054339" y="5264559"/>
            <a:ext cx="470263" cy="2616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79145E6-A6E7-1D40-8BCA-AEB5D8D32B66}"/>
              </a:ext>
            </a:extLst>
          </p:cNvPr>
          <p:cNvSpPr txBox="1"/>
          <p:nvPr/>
        </p:nvSpPr>
        <p:spPr>
          <a:xfrm>
            <a:off x="7522027" y="4239916"/>
            <a:ext cx="470263" cy="2616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3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32AFFC9-8636-6048-8E45-105365800E2B}"/>
              </a:ext>
            </a:extLst>
          </p:cNvPr>
          <p:cNvCxnSpPr>
            <a:cxnSpLocks/>
            <a:stCxn id="24" idx="0"/>
          </p:cNvCxnSpPr>
          <p:nvPr/>
        </p:nvCxnSpPr>
        <p:spPr>
          <a:xfrm flipV="1">
            <a:off x="9337766" y="4434717"/>
            <a:ext cx="607423" cy="239093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305624B6-2803-1E47-8D0D-D0F68466A90E}"/>
              </a:ext>
            </a:extLst>
          </p:cNvPr>
          <p:cNvCxnSpPr>
            <a:cxnSpLocks/>
            <a:endCxn id="26" idx="2"/>
          </p:cNvCxnSpPr>
          <p:nvPr/>
        </p:nvCxnSpPr>
        <p:spPr>
          <a:xfrm flipH="1" flipV="1">
            <a:off x="8702038" y="4445577"/>
            <a:ext cx="511087" cy="256744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D623DE87-FC7A-DD4A-BCEC-4050DAADDACC}"/>
              </a:ext>
            </a:extLst>
          </p:cNvPr>
          <p:cNvCxnSpPr>
            <a:cxnSpLocks/>
          </p:cNvCxnSpPr>
          <p:nvPr/>
        </p:nvCxnSpPr>
        <p:spPr>
          <a:xfrm flipV="1">
            <a:off x="7757158" y="4389611"/>
            <a:ext cx="346168" cy="356596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AD8F541E-B568-3344-B9E8-ECBD22D83837}"/>
              </a:ext>
            </a:extLst>
          </p:cNvPr>
          <p:cNvCxnSpPr>
            <a:cxnSpLocks/>
            <a:stCxn id="24" idx="2"/>
            <a:endCxn id="27" idx="0"/>
          </p:cNvCxnSpPr>
          <p:nvPr/>
        </p:nvCxnSpPr>
        <p:spPr>
          <a:xfrm>
            <a:off x="9337766" y="5252690"/>
            <a:ext cx="557349" cy="418985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2983758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riangle 15">
            <a:extLst>
              <a:ext uri="{FF2B5EF4-FFF2-40B4-BE49-F238E27FC236}">
                <a16:creationId xmlns:a16="http://schemas.microsoft.com/office/drawing/2014/main" id="{812E9D77-BAC6-4B47-9B7C-6202EB8F3F27}"/>
              </a:ext>
            </a:extLst>
          </p:cNvPr>
          <p:cNvSpPr/>
          <p:nvPr/>
        </p:nvSpPr>
        <p:spPr>
          <a:xfrm flipH="1" flipV="1">
            <a:off x="769064" y="2502835"/>
            <a:ext cx="3333749" cy="684790"/>
          </a:xfrm>
          <a:prstGeom prst="triangle">
            <a:avLst/>
          </a:prstGeom>
          <a:solidFill>
            <a:srgbClr val="009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BC80CE7-1A13-A04C-BC91-1605314E7961}"/>
              </a:ext>
            </a:extLst>
          </p:cNvPr>
          <p:cNvSpPr/>
          <p:nvPr/>
        </p:nvSpPr>
        <p:spPr>
          <a:xfrm>
            <a:off x="771530" y="0"/>
            <a:ext cx="3333749" cy="2503151"/>
          </a:xfrm>
          <a:prstGeom prst="rect">
            <a:avLst/>
          </a:prstGeom>
          <a:solidFill>
            <a:srgbClr val="009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5AB18F-EEB0-7344-9846-3F1F80285DF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95366" y="375542"/>
            <a:ext cx="2886075" cy="157200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400" b="1" dirty="0">
                <a:solidFill>
                  <a:schemeClr val="bg1"/>
                </a:solidFill>
                <a:latin typeface="Graphik Semibold" panose="020B0503030202060203" pitchFamily="34" charset="0"/>
              </a:rPr>
              <a:t>Centralized</a:t>
            </a:r>
            <a:br>
              <a:rPr lang="en-US" sz="3400" b="1" dirty="0">
                <a:solidFill>
                  <a:schemeClr val="bg1"/>
                </a:solidFill>
                <a:latin typeface="Graphik Semibold" panose="020B0503030202060203" pitchFamily="34" charset="0"/>
              </a:rPr>
            </a:br>
            <a:r>
              <a:rPr lang="en-US" sz="3400" b="1" dirty="0">
                <a:solidFill>
                  <a:schemeClr val="bg1"/>
                </a:solidFill>
                <a:latin typeface="Graphik Semibold" panose="020B0503030202060203" pitchFamily="34" charset="0"/>
              </a:rPr>
              <a:t>Service</a:t>
            </a:r>
            <a:br>
              <a:rPr lang="en-US" sz="3400" b="1" dirty="0">
                <a:solidFill>
                  <a:schemeClr val="bg1"/>
                </a:solidFill>
                <a:latin typeface="Graphik Semibold" panose="020B0503030202060203" pitchFamily="34" charset="0"/>
              </a:rPr>
            </a:br>
            <a:r>
              <a:rPr lang="en-US" sz="3400" b="1" dirty="0">
                <a:solidFill>
                  <a:schemeClr val="bg1"/>
                </a:solidFill>
                <a:latin typeface="Graphik Semibold" panose="020B0503030202060203" pitchFamily="34" charset="0"/>
              </a:rPr>
              <a:t>Registration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2A01DBF-51C1-3F42-B796-4EBF2C27CE4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371768" y="679122"/>
            <a:ext cx="7725744" cy="3739975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r>
              <a:rPr lang="en-US" sz="2000" b="1" dirty="0">
                <a:latin typeface="Graphik Semibold" panose="020B0503030202060203" pitchFamily="34" charset="0"/>
              </a:rPr>
              <a:t>At this time A blockchain is used so that each carrier can run it’s own authoritative node. </a:t>
            </a:r>
          </a:p>
          <a:p>
            <a:r>
              <a:rPr lang="en-US" sz="2000" b="1" dirty="0">
                <a:latin typeface="Graphik Semibold" panose="020B0503030202060203" pitchFamily="34" charset="0"/>
              </a:rPr>
              <a:t>Schema defined</a:t>
            </a:r>
            <a:endParaRPr lang="en-US" sz="1600" dirty="0">
              <a:latin typeface="Graphik" panose="020B050303020206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622F98-1ABC-874D-B7ED-A706D0E7D360}"/>
              </a:ext>
            </a:extLst>
          </p:cNvPr>
          <p:cNvSpPr txBox="1"/>
          <p:nvPr/>
        </p:nvSpPr>
        <p:spPr>
          <a:xfrm>
            <a:off x="771530" y="81004"/>
            <a:ext cx="3333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Deep Dive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C72094-7C95-5446-847D-8FB9A610832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2285" y="2028082"/>
            <a:ext cx="1072238" cy="712216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5337A424-A452-9A4D-8858-3B2A5C53C31D}"/>
              </a:ext>
            </a:extLst>
          </p:cNvPr>
          <p:cNvGrpSpPr/>
          <p:nvPr/>
        </p:nvGrpSpPr>
        <p:grpSpPr>
          <a:xfrm>
            <a:off x="1521568" y="4713920"/>
            <a:ext cx="9334500" cy="1454940"/>
            <a:chOff x="1521568" y="4544957"/>
            <a:chExt cx="9334500" cy="1454940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6780E00F-65BD-394B-B2D7-868C0C6F920F}"/>
                </a:ext>
              </a:extLst>
            </p:cNvPr>
            <p:cNvSpPr/>
            <p:nvPr/>
          </p:nvSpPr>
          <p:spPr>
            <a:xfrm>
              <a:off x="5220713" y="4544957"/>
              <a:ext cx="1955260" cy="525294"/>
            </a:xfrm>
            <a:prstGeom prst="roundRect">
              <a:avLst/>
            </a:prstGeom>
            <a:solidFill>
              <a:srgbClr val="009F5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Service Provider Portal</a:t>
              </a:r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42288ED8-EE6C-7346-A01B-9C49D183205E}"/>
                </a:ext>
              </a:extLst>
            </p:cNvPr>
            <p:cNvSpPr/>
            <p:nvPr/>
          </p:nvSpPr>
          <p:spPr>
            <a:xfrm>
              <a:off x="1521568" y="4807604"/>
              <a:ext cx="1092740" cy="52529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9F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Carrier</a:t>
              </a: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9AAC8F84-4D1C-6946-B25C-AC526F6EA50B}"/>
                </a:ext>
              </a:extLst>
            </p:cNvPr>
            <p:cNvSpPr/>
            <p:nvPr/>
          </p:nvSpPr>
          <p:spPr>
            <a:xfrm>
              <a:off x="3366378" y="4807604"/>
              <a:ext cx="1092740" cy="52529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9F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Carrier</a:t>
              </a: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1BEDF96B-F04C-8E4B-911F-6E15C4D9D936}"/>
                </a:ext>
              </a:extLst>
            </p:cNvPr>
            <p:cNvSpPr/>
            <p:nvPr/>
          </p:nvSpPr>
          <p:spPr>
            <a:xfrm>
              <a:off x="7918518" y="4807604"/>
              <a:ext cx="1092740" cy="52529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9F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Carrier</a:t>
              </a: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081760EF-979E-2844-96D7-36CF25E70B11}"/>
                </a:ext>
              </a:extLst>
            </p:cNvPr>
            <p:cNvSpPr/>
            <p:nvPr/>
          </p:nvSpPr>
          <p:spPr>
            <a:xfrm>
              <a:off x="9763328" y="4807604"/>
              <a:ext cx="1092740" cy="52529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9F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Carrier</a:t>
              </a:r>
            </a:p>
          </p:txBody>
        </p:sp>
        <p:sp>
          <p:nvSpPr>
            <p:cNvPr id="7" name="Octagon 6">
              <a:extLst>
                <a:ext uri="{FF2B5EF4-FFF2-40B4-BE49-F238E27FC236}">
                  <a16:creationId xmlns:a16="http://schemas.microsoft.com/office/drawing/2014/main" id="{6CEB9435-0455-B645-BAD4-5C0C7B153F01}"/>
                </a:ext>
              </a:extLst>
            </p:cNvPr>
            <p:cNvSpPr/>
            <p:nvPr/>
          </p:nvSpPr>
          <p:spPr>
            <a:xfrm>
              <a:off x="5250099" y="5703402"/>
              <a:ext cx="1877438" cy="296495"/>
            </a:xfrm>
            <a:prstGeom prst="octagon">
              <a:avLst/>
            </a:prstGeom>
            <a:solidFill>
              <a:srgbClr val="009F5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Secure Replication</a:t>
              </a:r>
            </a:p>
          </p:txBody>
        </p:sp>
        <p:cxnSp>
          <p:nvCxnSpPr>
            <p:cNvPr id="14" name="Elbow Connector 13">
              <a:extLst>
                <a:ext uri="{FF2B5EF4-FFF2-40B4-BE49-F238E27FC236}">
                  <a16:creationId xmlns:a16="http://schemas.microsoft.com/office/drawing/2014/main" id="{CD64D9FE-F2BE-204A-9B62-9F34C1525F72}"/>
                </a:ext>
              </a:extLst>
            </p:cNvPr>
            <p:cNvCxnSpPr>
              <a:cxnSpLocks/>
              <a:stCxn id="7" idx="4"/>
              <a:endCxn id="9" idx="2"/>
            </p:cNvCxnSpPr>
            <p:nvPr/>
          </p:nvCxnSpPr>
          <p:spPr>
            <a:xfrm rot="10800000">
              <a:off x="2067939" y="5332899"/>
              <a:ext cx="3182161" cy="580159"/>
            </a:xfrm>
            <a:prstGeom prst="bentConnector2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Elbow Connector 14">
              <a:extLst>
                <a:ext uri="{FF2B5EF4-FFF2-40B4-BE49-F238E27FC236}">
                  <a16:creationId xmlns:a16="http://schemas.microsoft.com/office/drawing/2014/main" id="{63B91038-DE40-AF40-BE6A-FC6BB0324B3A}"/>
                </a:ext>
              </a:extLst>
            </p:cNvPr>
            <p:cNvCxnSpPr>
              <a:cxnSpLocks/>
              <a:stCxn id="7" idx="4"/>
              <a:endCxn id="10" idx="2"/>
            </p:cNvCxnSpPr>
            <p:nvPr/>
          </p:nvCxnSpPr>
          <p:spPr>
            <a:xfrm rot="10800000">
              <a:off x="3912749" y="5332899"/>
              <a:ext cx="1337351" cy="580159"/>
            </a:xfrm>
            <a:prstGeom prst="bentConnector2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Elbow Connector 16">
              <a:extLst>
                <a:ext uri="{FF2B5EF4-FFF2-40B4-BE49-F238E27FC236}">
                  <a16:creationId xmlns:a16="http://schemas.microsoft.com/office/drawing/2014/main" id="{64271516-E93A-8945-AED6-675B878FE352}"/>
                </a:ext>
              </a:extLst>
            </p:cNvPr>
            <p:cNvCxnSpPr>
              <a:cxnSpLocks/>
              <a:stCxn id="7" idx="1"/>
              <a:endCxn id="11" idx="2"/>
            </p:cNvCxnSpPr>
            <p:nvPr/>
          </p:nvCxnSpPr>
          <p:spPr>
            <a:xfrm flipV="1">
              <a:off x="7127537" y="5332898"/>
              <a:ext cx="1337351" cy="580159"/>
            </a:xfrm>
            <a:prstGeom prst="bentConnector2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Elbow Connector 18">
              <a:extLst>
                <a:ext uri="{FF2B5EF4-FFF2-40B4-BE49-F238E27FC236}">
                  <a16:creationId xmlns:a16="http://schemas.microsoft.com/office/drawing/2014/main" id="{76BD177D-56F8-EB4B-A6D9-2AA2FBAD7D26}"/>
                </a:ext>
              </a:extLst>
            </p:cNvPr>
            <p:cNvCxnSpPr>
              <a:cxnSpLocks/>
              <a:stCxn id="7" idx="1"/>
              <a:endCxn id="12" idx="2"/>
            </p:cNvCxnSpPr>
            <p:nvPr/>
          </p:nvCxnSpPr>
          <p:spPr>
            <a:xfrm flipV="1">
              <a:off x="7127537" y="5332898"/>
              <a:ext cx="3182161" cy="580159"/>
            </a:xfrm>
            <a:prstGeom prst="bentConnector2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89E8E842-C729-5049-8CE6-F19A17C4C95F}"/>
                </a:ext>
              </a:extLst>
            </p:cNvPr>
            <p:cNvCxnSpPr>
              <a:cxnSpLocks/>
              <a:stCxn id="6" idx="2"/>
            </p:cNvCxnSpPr>
            <p:nvPr/>
          </p:nvCxnSpPr>
          <p:spPr>
            <a:xfrm>
              <a:off x="6198343" y="5070251"/>
              <a:ext cx="0" cy="633151"/>
            </a:xfrm>
            <a:prstGeom prst="straightConnector1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03650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AD94E-68D4-0949-8BB0-A72F89A83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 endpoint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895B5D-FC8E-A542-A4D6-060DE5903019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74320" y="1690688"/>
            <a:ext cx="3566160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Client Secret only available on carrier </a:t>
            </a:r>
            <a:r>
              <a:rPr lang="en-US" dirty="0" err="1"/>
              <a:t>vpn</a:t>
            </a:r>
            <a:r>
              <a:rPr lang="en-US" dirty="0"/>
              <a:t>, via private blockchain</a:t>
            </a:r>
          </a:p>
          <a:p>
            <a:endParaRPr lang="en-US" dirty="0"/>
          </a:p>
          <a:p>
            <a:r>
              <a:rPr lang="en-US" dirty="0"/>
              <a:t>Moving clients to Public keys. (client assertion to token endpoint) request object for auth and server initiated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09C4BE-BDF6-D945-8EE1-96CC32B93EEA}"/>
              </a:ext>
            </a:extLst>
          </p:cNvPr>
          <p:cNvSpPr txBox="1"/>
          <p:nvPr/>
        </p:nvSpPr>
        <p:spPr>
          <a:xfrm>
            <a:off x="4036423" y="195943"/>
            <a:ext cx="8059783" cy="60016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n-US" sz="1200" b="1" dirty="0"/>
              <a:t>GET. </a:t>
            </a:r>
            <a:r>
              <a:rPr lang="en-US" sz="1200" dirty="0">
                <a:hlinkClick r:id="rId2"/>
              </a:rPr>
              <a:t>https://sp.xcijv.com/sp/v1/sp?client_id=ccid-062jxxwyabcjxdwn</a:t>
            </a:r>
            <a:endParaRPr lang="en-US" sz="1200" dirty="0"/>
          </a:p>
          <a:p>
            <a:endParaRPr lang="en-US" sz="1200" b="1" dirty="0"/>
          </a:p>
          <a:p>
            <a:endParaRPr lang="en-US" sz="1200" b="1" dirty="0"/>
          </a:p>
          <a:p>
            <a:r>
              <a:rPr lang="en-US" sz="1200" b="1" dirty="0"/>
              <a:t>{</a:t>
            </a:r>
          </a:p>
          <a:p>
            <a:r>
              <a:rPr lang="en-US" sz="1200" dirty="0"/>
              <a:t>"page": </a:t>
            </a:r>
            <a:r>
              <a:rPr lang="en-US" sz="1200" b="1" dirty="0"/>
              <a:t>1</a:t>
            </a:r>
            <a:r>
              <a:rPr lang="en-US" sz="1200" dirty="0"/>
              <a:t>,</a:t>
            </a:r>
          </a:p>
          <a:p>
            <a:r>
              <a:rPr lang="en-US" sz="1200" dirty="0"/>
              <a:t>"page_size": </a:t>
            </a:r>
            <a:r>
              <a:rPr lang="en-US" sz="1200" b="1" dirty="0"/>
              <a:t>20</a:t>
            </a:r>
            <a:r>
              <a:rPr lang="en-US" sz="1200" dirty="0"/>
              <a:t>,</a:t>
            </a:r>
          </a:p>
          <a:p>
            <a:r>
              <a:rPr lang="en-US" sz="1200" dirty="0"/>
              <a:t>"record_count": </a:t>
            </a:r>
            <a:r>
              <a:rPr lang="en-US" sz="1200" b="1" dirty="0"/>
              <a:t>1</a:t>
            </a:r>
            <a:r>
              <a:rPr lang="en-US" sz="1200" dirty="0"/>
              <a:t>,</a:t>
            </a:r>
          </a:p>
          <a:p>
            <a:r>
              <a:rPr lang="en-US" sz="1200" dirty="0"/>
              <a:t>"services": </a:t>
            </a:r>
            <a:r>
              <a:rPr lang="en-US" sz="1200" b="1" dirty="0"/>
              <a:t>[{</a:t>
            </a:r>
          </a:p>
          <a:p>
            <a:r>
              <a:rPr lang="en-US" sz="1200" dirty="0"/>
              <a:t>    "category": "all",</a:t>
            </a:r>
          </a:p>
          <a:p>
            <a:r>
              <a:rPr lang="en-US" sz="1200" dirty="0"/>
              <a:t>    "client_description": "This site is for demo purposes only.",</a:t>
            </a:r>
          </a:p>
          <a:p>
            <a:r>
              <a:rPr lang="en-US" sz="1200" dirty="0"/>
              <a:t>    "client_id": "ccid-2ydjq1k6h7i3ajbb",</a:t>
            </a:r>
          </a:p>
          <a:p>
            <a:r>
              <a:rPr lang="en-US" sz="1200" dirty="0"/>
              <a:t>    "client_name": "ZenKey Demo",</a:t>
            </a:r>
          </a:p>
          <a:p>
            <a:r>
              <a:rPr lang="en-US" sz="1200" dirty="0"/>
              <a:t>    "client_uri": "</a:t>
            </a:r>
            <a:r>
              <a:rPr lang="en-US" sz="1200" dirty="0">
                <a:hlinkClick r:id="rId3"/>
              </a:rPr>
              <a:t>https://demo.myzenkey.com</a:t>
            </a:r>
            <a:r>
              <a:rPr lang="en-US" sz="1200" dirty="0"/>
              <a:t>",</a:t>
            </a:r>
          </a:p>
          <a:p>
            <a:r>
              <a:rPr lang="en-US" sz="1200" dirty="0"/>
              <a:t>    "company_name": "ZenKey",</a:t>
            </a:r>
          </a:p>
          <a:p>
            <a:r>
              <a:rPr lang="en-US" sz="1200" dirty="0"/>
              <a:t>    "contacts": </a:t>
            </a:r>
            <a:r>
              <a:rPr lang="en-US" sz="1200" b="1" dirty="0"/>
              <a:t>[</a:t>
            </a:r>
            <a:r>
              <a:rPr lang="en-US" sz="1200" dirty="0"/>
              <a:t>"Kevin </a:t>
            </a:r>
            <a:r>
              <a:rPr lang="en-US" sz="1200" dirty="0" err="1"/>
              <a:t>Rivard</a:t>
            </a:r>
            <a:r>
              <a:rPr lang="en-US" sz="1200" dirty="0"/>
              <a:t> </a:t>
            </a:r>
            <a:r>
              <a:rPr lang="en-US" sz="1200" dirty="0" err="1"/>
              <a:t>kevin@myzenkey.com</a:t>
            </a:r>
            <a:r>
              <a:rPr lang="en-US" sz="1200" dirty="0"/>
              <a:t> +1(425)383-5682"</a:t>
            </a:r>
            <a:r>
              <a:rPr lang="en-US" sz="1200" b="1" dirty="0"/>
              <a:t>]</a:t>
            </a:r>
            <a:r>
              <a:rPr lang="en-US" sz="1200" dirty="0"/>
              <a:t>,</a:t>
            </a:r>
          </a:p>
          <a:p>
            <a:r>
              <a:rPr lang="en-US" sz="1200" dirty="0"/>
              <a:t>    "</a:t>
            </a:r>
            <a:r>
              <a:rPr lang="en-US" sz="1200" dirty="0" err="1"/>
              <a:t>logo_url</a:t>
            </a:r>
            <a:r>
              <a:rPr lang="en-US" sz="1200" dirty="0"/>
              <a:t>": "</a:t>
            </a:r>
            <a:r>
              <a:rPr lang="en-US" sz="1200" dirty="0">
                <a:hlinkClick r:id="rId4"/>
              </a:rPr>
              <a:t>https://xcijv-useast-prod-sp-portal-assets.s3.amazonaws.com/1592350168-App%20Icon_Demo_final.png</a:t>
            </a:r>
            <a:r>
              <a:rPr lang="en-US" sz="1200" dirty="0"/>
              <a:t>",</a:t>
            </a:r>
          </a:p>
          <a:p>
            <a:r>
              <a:rPr lang="en-US" sz="1200" dirty="0"/>
              <a:t>    "mode": "standard",</a:t>
            </a:r>
          </a:p>
          <a:p>
            <a:r>
              <a:rPr lang="en-US" sz="1200" dirty="0"/>
              <a:t>    "</a:t>
            </a:r>
            <a:r>
              <a:rPr lang="en-US" sz="1200" dirty="0" err="1"/>
              <a:t>offline_access_enabled</a:t>
            </a:r>
            <a:r>
              <a:rPr lang="en-US" sz="1200" dirty="0"/>
              <a:t>": </a:t>
            </a:r>
            <a:r>
              <a:rPr lang="en-US" sz="1200" b="1" dirty="0"/>
              <a:t>true</a:t>
            </a:r>
            <a:r>
              <a:rPr lang="en-US" sz="1200" dirty="0"/>
              <a:t>,</a:t>
            </a:r>
          </a:p>
          <a:p>
            <a:r>
              <a:rPr lang="en-US" sz="1200" dirty="0"/>
              <a:t>    "policy_uri": "</a:t>
            </a:r>
            <a:r>
              <a:rPr lang="en-US" sz="1200" dirty="0">
                <a:hlinkClick r:id="rId5"/>
              </a:rPr>
              <a:t>https://myzenkey.com/privacy/</a:t>
            </a:r>
            <a:r>
              <a:rPr lang="en-US" sz="1200" dirty="0"/>
              <a:t>",</a:t>
            </a:r>
          </a:p>
          <a:p>
            <a:r>
              <a:rPr lang="en-US" sz="1200" dirty="0"/>
              <a:t>    "production_status": "active",</a:t>
            </a:r>
          </a:p>
          <a:p>
            <a:r>
              <a:rPr lang="en-US" sz="1200" dirty="0"/>
              <a:t>    "redirect_uri": </a:t>
            </a:r>
            <a:r>
              <a:rPr lang="en-US" sz="1200" b="1" dirty="0"/>
              <a:t>[</a:t>
            </a:r>
            <a:r>
              <a:rPr lang="en-US" sz="1200" dirty="0"/>
              <a:t>"</a:t>
            </a:r>
            <a:r>
              <a:rPr lang="en-US" sz="1200" dirty="0">
                <a:hlinkClick r:id="rId3"/>
              </a:rPr>
              <a:t>https://</a:t>
            </a:r>
            <a:r>
              <a:rPr lang="en-US" sz="1200" dirty="0" err="1">
                <a:hlinkClick r:id="rId3"/>
              </a:rPr>
              <a:t>demo.myzenkey.com</a:t>
            </a:r>
            <a:r>
              <a:rPr lang="en-US" sz="1200" dirty="0" err="1"/>
              <a:t>","</a:t>
            </a:r>
            <a:r>
              <a:rPr lang="en-US" sz="1200" dirty="0" err="1">
                <a:hlinkClick r:id="rId6"/>
              </a:rPr>
              <a:t>https</a:t>
            </a:r>
            <a:r>
              <a:rPr lang="en-US" sz="1200" dirty="0">
                <a:hlinkClick r:id="rId6"/>
              </a:rPr>
              <a:t>://demo-</a:t>
            </a:r>
            <a:r>
              <a:rPr lang="en-US" sz="1200" dirty="0" err="1">
                <a:hlinkClick r:id="rId6"/>
              </a:rPr>
              <a:t>dev.myzenkey.com</a:t>
            </a:r>
            <a:r>
              <a:rPr lang="en-US" sz="1200" dirty="0" err="1"/>
              <a:t>","</a:t>
            </a:r>
            <a:r>
              <a:rPr lang="en-US" sz="1200" dirty="0" err="1">
                <a:hlinkClick r:id="rId7"/>
              </a:rPr>
              <a:t>https</a:t>
            </a:r>
            <a:r>
              <a:rPr lang="en-US" sz="1200" dirty="0">
                <a:hlinkClick r:id="rId7"/>
              </a:rPr>
              <a:t>://demo-</a:t>
            </a:r>
            <a:r>
              <a:rPr lang="en-US" sz="1200" dirty="0" err="1">
                <a:hlinkClick r:id="rId7"/>
              </a:rPr>
              <a:t>qa.myzenkey.com</a:t>
            </a:r>
            <a:r>
              <a:rPr lang="en-US" sz="1200" dirty="0" err="1"/>
              <a:t>","</a:t>
            </a:r>
            <a:r>
              <a:rPr lang="en-US" sz="1200" dirty="0" err="1">
                <a:hlinkClick r:id="rId8"/>
              </a:rPr>
              <a:t>https</a:t>
            </a:r>
            <a:r>
              <a:rPr lang="en-US" sz="1200" dirty="0">
                <a:hlinkClick r:id="rId8"/>
              </a:rPr>
              <a:t>://demo-</a:t>
            </a:r>
            <a:r>
              <a:rPr lang="en-US" sz="1200" dirty="0" err="1">
                <a:hlinkClick r:id="rId8"/>
              </a:rPr>
              <a:t>stage.myzenkey.com</a:t>
            </a:r>
            <a:r>
              <a:rPr lang="en-US" sz="1200" dirty="0" err="1"/>
              <a:t>","</a:t>
            </a:r>
            <a:r>
              <a:rPr lang="en-US" sz="1200" dirty="0" err="1">
                <a:hlinkClick r:id="rId9"/>
              </a:rPr>
              <a:t>https</a:t>
            </a:r>
            <a:r>
              <a:rPr lang="en-US" sz="1200" dirty="0">
                <a:hlinkClick r:id="rId9"/>
              </a:rPr>
              <a:t>://</a:t>
            </a:r>
            <a:r>
              <a:rPr lang="en-US" sz="1200" dirty="0" err="1">
                <a:hlinkClick r:id="rId9"/>
              </a:rPr>
              <a:t>localhost</a:t>
            </a:r>
            <a:r>
              <a:rPr lang="en-US" sz="1200" dirty="0" err="1"/>
              <a:t>","</a:t>
            </a:r>
            <a:r>
              <a:rPr lang="en-US" sz="1200" dirty="0" err="1">
                <a:hlinkClick r:id="rId10"/>
              </a:rPr>
              <a:t>https</a:t>
            </a:r>
            <a:r>
              <a:rPr lang="en-US" sz="1200" dirty="0">
                <a:hlinkClick r:id="rId10"/>
              </a:rPr>
              <a:t>://localhost:4200</a:t>
            </a:r>
            <a:r>
              <a:rPr lang="en-US" sz="1200" dirty="0"/>
              <a:t>"</a:t>
            </a:r>
            <a:r>
              <a:rPr lang="en-US" sz="1200" b="1" dirty="0"/>
              <a:t>]</a:t>
            </a:r>
            <a:r>
              <a:rPr lang="en-US" sz="1200" dirty="0"/>
              <a:t>,</a:t>
            </a:r>
          </a:p>
          <a:p>
            <a:r>
              <a:rPr lang="en-US" sz="1200" dirty="0"/>
              <a:t>    "scopes": "openid",</a:t>
            </a:r>
          </a:p>
          <a:p>
            <a:r>
              <a:rPr lang="en-US" sz="1200" dirty="0"/>
              <a:t>    "</a:t>
            </a:r>
            <a:r>
              <a:rPr lang="en-US" sz="1200" dirty="0" err="1"/>
              <a:t>sector_identifer_uri</a:t>
            </a:r>
            <a:r>
              <a:rPr lang="en-US" sz="1200" dirty="0"/>
              <a:t>": "</a:t>
            </a:r>
            <a:r>
              <a:rPr lang="en-US" sz="1200" dirty="0">
                <a:hlinkClick r:id="rId3"/>
              </a:rPr>
              <a:t>https://demo.myzenkey.com</a:t>
            </a:r>
            <a:r>
              <a:rPr lang="en-US" sz="1200" dirty="0"/>
              <a:t>",</a:t>
            </a:r>
          </a:p>
          <a:p>
            <a:r>
              <a:rPr lang="en-US" sz="1200" dirty="0"/>
              <a:t>    "server_initiated_enabled": </a:t>
            </a:r>
            <a:r>
              <a:rPr lang="en-US" sz="1200" b="1" dirty="0"/>
              <a:t>false</a:t>
            </a:r>
            <a:r>
              <a:rPr lang="en-US" sz="1200" dirty="0"/>
              <a:t>,</a:t>
            </a:r>
          </a:p>
          <a:p>
            <a:r>
              <a:rPr lang="en-US" sz="1200" dirty="0"/>
              <a:t>    "</a:t>
            </a:r>
            <a:r>
              <a:rPr lang="en-US" sz="1200" dirty="0" err="1"/>
              <a:t>time_created</a:t>
            </a:r>
            <a:r>
              <a:rPr lang="en-US" sz="1200" dirty="0"/>
              <a:t>": </a:t>
            </a:r>
            <a:r>
              <a:rPr lang="en-US" sz="1200" b="1" dirty="0"/>
              <a:t>1588206611</a:t>
            </a:r>
            <a:r>
              <a:rPr lang="en-US" sz="1200" dirty="0"/>
              <a:t>,</a:t>
            </a:r>
          </a:p>
          <a:p>
            <a:r>
              <a:rPr lang="en-US" sz="1200" dirty="0"/>
              <a:t>    "time_updated": </a:t>
            </a:r>
            <a:r>
              <a:rPr lang="en-US" sz="1200" b="1" dirty="0"/>
              <a:t>1592350172</a:t>
            </a:r>
            <a:r>
              <a:rPr lang="en-US" sz="1200" dirty="0"/>
              <a:t>,</a:t>
            </a:r>
          </a:p>
          <a:p>
            <a:r>
              <a:rPr lang="en-US" sz="1200" dirty="0"/>
              <a:t>    "tos_uri": "</a:t>
            </a:r>
            <a:r>
              <a:rPr lang="en-US" sz="1200" dirty="0">
                <a:hlinkClick r:id="rId11"/>
              </a:rPr>
              <a:t>https://myzenkey.com/terms-of-use/</a:t>
            </a:r>
            <a:r>
              <a:rPr lang="en-US" sz="1200" dirty="0"/>
              <a:t>",</a:t>
            </a:r>
          </a:p>
          <a:p>
            <a:r>
              <a:rPr lang="en-US" sz="1200" dirty="0"/>
              <a:t>    "visible": </a:t>
            </a:r>
            <a:r>
              <a:rPr lang="en-US" sz="1200" b="1" dirty="0"/>
              <a:t>true</a:t>
            </a:r>
            <a:r>
              <a:rPr lang="en-US" sz="1200" dirty="0"/>
              <a:t>,</a:t>
            </a:r>
          </a:p>
          <a:p>
            <a:r>
              <a:rPr lang="en-US" sz="1200" dirty="0"/>
              <a:t>    "</a:t>
            </a:r>
            <a:r>
              <a:rPr lang="en-US" sz="1200" dirty="0" err="1"/>
              <a:t>client_logo</a:t>
            </a:r>
            <a:r>
              <a:rPr lang="en-US" sz="1200" dirty="0"/>
              <a:t>": "</a:t>
            </a:r>
            <a:r>
              <a:rPr lang="en-US" sz="1200" dirty="0">
                <a:hlinkClick r:id="rId4"/>
              </a:rPr>
              <a:t>https://xcijv-useast-prod-sp-portal-assets.s3.amazonaws.com/1592350168-App%20Icon_Demo_final.png</a:t>
            </a:r>
            <a:r>
              <a:rPr lang="en-US" sz="1200" dirty="0"/>
              <a:t>",</a:t>
            </a:r>
          </a:p>
          <a:p>
            <a:r>
              <a:rPr lang="en-US" sz="1200" dirty="0"/>
              <a:t>    "domain": </a:t>
            </a:r>
            <a:r>
              <a:rPr lang="en-US" sz="1200" dirty="0">
                <a:hlinkClick r:id="rId3"/>
              </a:rPr>
              <a:t>https://demo.myzenkey.com</a:t>
            </a:r>
            <a:endParaRPr lang="en-US" sz="1200" dirty="0"/>
          </a:p>
          <a:p>
            <a:r>
              <a:rPr lang="en-US" sz="1200" b="1" dirty="0"/>
              <a:t>}]}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45065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7D8479D-6642-2D4E-8EB8-C22569EC7588}"/>
              </a:ext>
            </a:extLst>
          </p:cNvPr>
          <p:cNvSpPr/>
          <p:nvPr/>
        </p:nvSpPr>
        <p:spPr>
          <a:xfrm>
            <a:off x="4517883" y="220499"/>
            <a:ext cx="3117015" cy="865944"/>
          </a:xfrm>
          <a:prstGeom prst="rect">
            <a:avLst/>
          </a:prstGeom>
          <a:solidFill>
            <a:schemeClr val="accent1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011E33-902C-B840-997E-3320840978C6}"/>
              </a:ext>
            </a:extLst>
          </p:cNvPr>
          <p:cNvSpPr/>
          <p:nvPr/>
        </p:nvSpPr>
        <p:spPr>
          <a:xfrm>
            <a:off x="4412955" y="693575"/>
            <a:ext cx="7003812" cy="5446174"/>
          </a:xfrm>
          <a:prstGeom prst="rect">
            <a:avLst/>
          </a:prstGeom>
          <a:solidFill>
            <a:schemeClr val="tx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EF53CB3-CCAD-8140-A6E0-4D72B957DC76}"/>
              </a:ext>
            </a:extLst>
          </p:cNvPr>
          <p:cNvGrpSpPr/>
          <p:nvPr/>
        </p:nvGrpSpPr>
        <p:grpSpPr>
          <a:xfrm>
            <a:off x="769064" y="0"/>
            <a:ext cx="3336215" cy="3187625"/>
            <a:chOff x="769064" y="0"/>
            <a:chExt cx="3336215" cy="3187625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CD5B034-8B3B-DA42-BCF7-AB7E0E804FF5}"/>
                </a:ext>
              </a:extLst>
            </p:cNvPr>
            <p:cNvSpPr/>
            <p:nvPr/>
          </p:nvSpPr>
          <p:spPr>
            <a:xfrm>
              <a:off x="771530" y="0"/>
              <a:ext cx="3333749" cy="2503151"/>
            </a:xfrm>
            <a:prstGeom prst="rect">
              <a:avLst/>
            </a:prstGeom>
            <a:solidFill>
              <a:srgbClr val="009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8" name="Triangle 17">
              <a:extLst>
                <a:ext uri="{FF2B5EF4-FFF2-40B4-BE49-F238E27FC236}">
                  <a16:creationId xmlns:a16="http://schemas.microsoft.com/office/drawing/2014/main" id="{269554B8-2025-DA46-971E-CC5520C7D8BC}"/>
                </a:ext>
              </a:extLst>
            </p:cNvPr>
            <p:cNvSpPr/>
            <p:nvPr/>
          </p:nvSpPr>
          <p:spPr>
            <a:xfrm flipH="1" flipV="1">
              <a:off x="769064" y="2502835"/>
              <a:ext cx="3333749" cy="684790"/>
            </a:xfrm>
            <a:prstGeom prst="triangle">
              <a:avLst/>
            </a:prstGeom>
            <a:solidFill>
              <a:srgbClr val="009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F998FC2C-6493-534F-8DEF-151086268B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9261" y="1610913"/>
            <a:ext cx="1092479" cy="95120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C69EB66-EA06-A54D-AC9C-3B0B97B5D416}"/>
              </a:ext>
            </a:extLst>
          </p:cNvPr>
          <p:cNvSpPr txBox="1"/>
          <p:nvPr/>
        </p:nvSpPr>
        <p:spPr>
          <a:xfrm>
            <a:off x="4545758" y="817727"/>
            <a:ext cx="672748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hangingPunct="1">
              <a:defRPr/>
            </a:pPr>
            <a:r>
              <a:rPr lang="en-US" sz="1200" dirty="0">
                <a:solidFill>
                  <a:schemeClr val="bg1"/>
                </a:solidFill>
              </a:rPr>
              <a:t>{ </a:t>
            </a:r>
          </a:p>
          <a:p>
            <a:pPr lvl="0" hangingPunct="1">
              <a:defRPr/>
            </a:pPr>
            <a:r>
              <a:rPr lang="en-US" sz="1200" dirty="0">
                <a:solidFill>
                  <a:schemeClr val="bg1"/>
                </a:solidFill>
              </a:rPr>
              <a:t>"exp": 1592856612, </a:t>
            </a:r>
          </a:p>
          <a:p>
            <a:pPr lvl="0" hangingPunct="1">
              <a:defRPr/>
            </a:pPr>
            <a:r>
              <a:rPr lang="en-US" sz="1200" dirty="0">
                <a:solidFill>
                  <a:schemeClr val="bg1"/>
                </a:solidFill>
              </a:rPr>
              <a:t>"iat": 1592853012, </a:t>
            </a:r>
          </a:p>
          <a:p>
            <a:pPr lvl="0" hangingPunct="1">
              <a:defRPr/>
            </a:pPr>
            <a:r>
              <a:rPr lang="en-US" sz="1200" dirty="0">
                <a:solidFill>
                  <a:schemeClr val="bg1"/>
                </a:solidFill>
              </a:rPr>
              <a:t>"iss": "https://</a:t>
            </a:r>
            <a:r>
              <a:rPr lang="en-US" sz="1200" dirty="0" err="1">
                <a:solidFill>
                  <a:schemeClr val="bg1"/>
                </a:solidFill>
              </a:rPr>
              <a:t>iam.msg.t-mobile.com</a:t>
            </a:r>
            <a:r>
              <a:rPr lang="en-US" sz="1200" dirty="0">
                <a:solidFill>
                  <a:schemeClr val="bg1"/>
                </a:solidFill>
              </a:rPr>
              <a:t>", </a:t>
            </a:r>
          </a:p>
          <a:p>
            <a:pPr lvl="0" hangingPunct="1">
              <a:defRPr/>
            </a:pPr>
            <a:r>
              <a:rPr lang="en-US" sz="1200" dirty="0">
                <a:solidFill>
                  <a:schemeClr val="bg1"/>
                </a:solidFill>
              </a:rPr>
              <a:t>"aud": "ccid-oauthplayground1", </a:t>
            </a:r>
          </a:p>
          <a:p>
            <a:pPr lvl="0" hangingPunct="1">
              <a:defRPr/>
            </a:pPr>
            <a:r>
              <a:rPr lang="en-US" sz="1200" dirty="0">
                <a:solidFill>
                  <a:schemeClr val="bg1"/>
                </a:solidFill>
              </a:rPr>
              <a:t>"sub": "310260-4FUkZNRwQobUktRKcY6XAwkBjkO5vzznA4esWyrUslWjqiWZ3obDNfSjbIVeZybaET3HVzFlT72zx0s-YG1gBFTgCzyJCvVDx67BaQLmyttBl9WTKDZhZHCMBBaRn9cO.eyJraWQiOiJzdWJfaWR0b2tlbmFlc3Byb2QiLCJ2IjoidjMiLCJsIjowfQ==", </a:t>
            </a:r>
          </a:p>
          <a:p>
            <a:pPr lvl="0" hangingPunct="1">
              <a:defRPr/>
            </a:pPr>
            <a:r>
              <a:rPr lang="en-US" sz="1200" dirty="0">
                <a:solidFill>
                  <a:schemeClr val="bg1"/>
                </a:solidFill>
              </a:rPr>
              <a:t>"</a:t>
            </a:r>
            <a:r>
              <a:rPr lang="en-US" sz="1200" dirty="0" err="1">
                <a:solidFill>
                  <a:schemeClr val="bg1"/>
                </a:solidFill>
              </a:rPr>
              <a:t>usn</a:t>
            </a:r>
            <a:r>
              <a:rPr lang="en-US" sz="1200" dirty="0">
                <a:solidFill>
                  <a:schemeClr val="bg1"/>
                </a:solidFill>
              </a:rPr>
              <a:t>": "9b56fe111e55c54b", </a:t>
            </a:r>
          </a:p>
          <a:p>
            <a:pPr lvl="0" hangingPunct="1">
              <a:defRPr/>
            </a:pPr>
            <a:r>
              <a:rPr lang="en-US" sz="1200" dirty="0">
                <a:solidFill>
                  <a:schemeClr val="bg1"/>
                </a:solidFill>
              </a:rPr>
              <a:t>"acr": "a3", </a:t>
            </a:r>
          </a:p>
          <a:p>
            <a:pPr lvl="0" hangingPunct="1">
              <a:defRPr/>
            </a:pPr>
            <a:r>
              <a:rPr lang="en-US" sz="1200" dirty="0">
                <a:solidFill>
                  <a:schemeClr val="bg1"/>
                </a:solidFill>
              </a:rPr>
              <a:t>"auth_time": 1592852928, </a:t>
            </a:r>
          </a:p>
          <a:p>
            <a:pPr lvl="0" hangingPunct="1">
              <a:defRPr/>
            </a:pPr>
            <a:r>
              <a:rPr lang="en-US" sz="1200" dirty="0">
                <a:solidFill>
                  <a:schemeClr val="bg1"/>
                </a:solidFill>
              </a:rPr>
              <a:t>"amr": [ "hwk", "pin" ], </a:t>
            </a:r>
          </a:p>
          <a:p>
            <a:pPr lvl="0" hangingPunct="1">
              <a:defRPr/>
            </a:pPr>
            <a:r>
              <a:rPr lang="en-US" sz="1200" dirty="0">
                <a:solidFill>
                  <a:schemeClr val="bg1"/>
                </a:solidFill>
              </a:rPr>
              <a:t>"cnf": { "kty": "RSA", "kid": "</a:t>
            </a:r>
            <a:r>
              <a:rPr lang="en-US" sz="1200" dirty="0" err="1">
                <a:solidFill>
                  <a:schemeClr val="bg1"/>
                </a:solidFill>
              </a:rPr>
              <a:t>testing_key</a:t>
            </a:r>
            <a:r>
              <a:rPr lang="en-US" sz="1200" dirty="0">
                <a:solidFill>
                  <a:schemeClr val="bg1"/>
                </a:solidFill>
              </a:rPr>
              <a:t>", "alg": "RS256", "use": "sig", "e": "AQAB", "n": "jV-a4Ky4H_Cbts4dLZoRbSM4-jEI3m2xgYElA6mxT56WoVjWVq0M6FSNdMHwrqBpY2X6zb1tqy4BLU5D8bAW403veEGDASRCPwWZsB0tKgBdhjm_pseR2XWM5v_Vy67kbnNJdASgL72dFq55H6QNPOUsVWkBq_f8HwHx5P2kWK1DpycgTzgZV1yQK76DDdedBaMEaHw6gFg0VabMR-2NGrcid2NPCp_l-YfDHYqq3HszRa9P8HBpB3BhWP7z8qdyuPUr4T0UNEWw_2UJb7blngDLIeabiJ2gAO3g-_rAdw6MQmaYI_LCXDkrRSNqmlQfRwg1WMK02WpVKvooDdlOSQ" } </a:t>
            </a:r>
          </a:p>
          <a:p>
            <a:pPr lvl="0" hangingPunct="1">
              <a:defRPr/>
            </a:pPr>
            <a:r>
              <a:rPr lang="en-US" sz="1200" dirty="0">
                <a:solidFill>
                  <a:schemeClr val="bg1"/>
                </a:solidFill>
              </a:rPr>
              <a:t>}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520EADE-8CC8-6C4A-ABD9-12349E9375B9}"/>
              </a:ext>
            </a:extLst>
          </p:cNvPr>
          <p:cNvSpPr txBox="1"/>
          <p:nvPr/>
        </p:nvSpPr>
        <p:spPr>
          <a:xfrm>
            <a:off x="1071624" y="3496616"/>
            <a:ext cx="30908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Semibold" panose="020B0503030202060203" pitchFamily="34" charset="0"/>
                <a:ea typeface="+mn-ea"/>
                <a:cs typeface="+mn-cs"/>
              </a:rPr>
              <a:t>Openid as required scope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b="1" kern="1200" dirty="0">
                <a:latin typeface="Graphik Semibold" panose="020B0503030202060203" pitchFamily="34" charset="0"/>
              </a:rPr>
              <a:t>No support for claims yet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phik Semibold" panose="020B0503030202060203" pitchFamily="34" charset="0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2058253-7914-734A-8012-751DFA01E7DA}"/>
              </a:ext>
            </a:extLst>
          </p:cNvPr>
          <p:cNvSpPr txBox="1"/>
          <p:nvPr/>
        </p:nvSpPr>
        <p:spPr>
          <a:xfrm>
            <a:off x="4517883" y="325146"/>
            <a:ext cx="31170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Semibold" panose="020B0503030202060203" pitchFamily="34" charset="0"/>
                <a:ea typeface="+mn-ea"/>
                <a:cs typeface="+mn-cs"/>
              </a:rPr>
              <a:t>Token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8C50254-66DB-474F-BC7D-7D48497358E8}"/>
              </a:ext>
            </a:extLst>
          </p:cNvPr>
          <p:cNvSpPr txBox="1"/>
          <p:nvPr/>
        </p:nvSpPr>
        <p:spPr>
          <a:xfrm>
            <a:off x="771530" y="81004"/>
            <a:ext cx="3333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Deep Dive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7B003DAB-D4E4-3845-BA40-CE6D1A1479E7}"/>
              </a:ext>
            </a:extLst>
          </p:cNvPr>
          <p:cNvSpPr txBox="1">
            <a:spLocks/>
          </p:cNvSpPr>
          <p:nvPr/>
        </p:nvSpPr>
        <p:spPr>
          <a:xfrm>
            <a:off x="771529" y="493196"/>
            <a:ext cx="3333749" cy="950921"/>
          </a:xfr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Semibold" panose="020B0503030202060203" pitchFamily="34" charset="0"/>
                <a:ea typeface="+mj-ea"/>
                <a:cs typeface="+mj-cs"/>
              </a:rPr>
              <a:t>Identity</a:t>
            </a:r>
          </a:p>
        </p:txBody>
      </p:sp>
    </p:spTree>
    <p:extLst>
      <p:ext uri="{BB962C8B-B14F-4D97-AF65-F5344CB8AC3E}">
        <p14:creationId xmlns:p14="http://schemas.microsoft.com/office/powerpoint/2010/main" val="34264518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7D8479D-6642-2D4E-8EB8-C22569EC7588}"/>
              </a:ext>
            </a:extLst>
          </p:cNvPr>
          <p:cNvSpPr/>
          <p:nvPr/>
        </p:nvSpPr>
        <p:spPr>
          <a:xfrm>
            <a:off x="4517883" y="220499"/>
            <a:ext cx="3117015" cy="865944"/>
          </a:xfrm>
          <a:prstGeom prst="rect">
            <a:avLst/>
          </a:prstGeom>
          <a:solidFill>
            <a:schemeClr val="accent1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011E33-902C-B840-997E-3320840978C6}"/>
              </a:ext>
            </a:extLst>
          </p:cNvPr>
          <p:cNvSpPr/>
          <p:nvPr/>
        </p:nvSpPr>
        <p:spPr>
          <a:xfrm>
            <a:off x="4412955" y="693575"/>
            <a:ext cx="7003812" cy="5446174"/>
          </a:xfrm>
          <a:prstGeom prst="rect">
            <a:avLst/>
          </a:prstGeom>
          <a:solidFill>
            <a:schemeClr val="tx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EF53CB3-CCAD-8140-A6E0-4D72B957DC76}"/>
              </a:ext>
            </a:extLst>
          </p:cNvPr>
          <p:cNvGrpSpPr/>
          <p:nvPr/>
        </p:nvGrpSpPr>
        <p:grpSpPr>
          <a:xfrm>
            <a:off x="769064" y="0"/>
            <a:ext cx="3336215" cy="3187625"/>
            <a:chOff x="769064" y="0"/>
            <a:chExt cx="3336215" cy="3187625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CD5B034-8B3B-DA42-BCF7-AB7E0E804FF5}"/>
                </a:ext>
              </a:extLst>
            </p:cNvPr>
            <p:cNvSpPr/>
            <p:nvPr/>
          </p:nvSpPr>
          <p:spPr>
            <a:xfrm>
              <a:off x="771530" y="0"/>
              <a:ext cx="3333749" cy="2503151"/>
            </a:xfrm>
            <a:prstGeom prst="rect">
              <a:avLst/>
            </a:prstGeom>
            <a:solidFill>
              <a:srgbClr val="009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8" name="Triangle 17">
              <a:extLst>
                <a:ext uri="{FF2B5EF4-FFF2-40B4-BE49-F238E27FC236}">
                  <a16:creationId xmlns:a16="http://schemas.microsoft.com/office/drawing/2014/main" id="{269554B8-2025-DA46-971E-CC5520C7D8BC}"/>
                </a:ext>
              </a:extLst>
            </p:cNvPr>
            <p:cNvSpPr/>
            <p:nvPr/>
          </p:nvSpPr>
          <p:spPr>
            <a:xfrm flipH="1" flipV="1">
              <a:off x="769064" y="2502835"/>
              <a:ext cx="3333749" cy="684790"/>
            </a:xfrm>
            <a:prstGeom prst="triangle">
              <a:avLst/>
            </a:prstGeom>
            <a:solidFill>
              <a:srgbClr val="009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F998FC2C-6493-534F-8DEF-151086268B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9261" y="1610913"/>
            <a:ext cx="1092479" cy="95120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C69EB66-EA06-A54D-AC9C-3B0B97B5D416}"/>
              </a:ext>
            </a:extLst>
          </p:cNvPr>
          <p:cNvSpPr txBox="1"/>
          <p:nvPr/>
        </p:nvSpPr>
        <p:spPr>
          <a:xfrm>
            <a:off x="4545758" y="817727"/>
            <a:ext cx="672748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HTTP/1.1 200 OK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Content-type: application/</a:t>
            </a:r>
            <a:r>
              <a:rPr lang="en-US" sz="1400" dirty="0" err="1">
                <a:solidFill>
                  <a:schemeClr val="bg1"/>
                </a:solidFill>
              </a:rPr>
              <a:t>json;charset</a:t>
            </a:r>
            <a:r>
              <a:rPr lang="en-US" sz="1400" dirty="0">
                <a:solidFill>
                  <a:schemeClr val="bg1"/>
                </a:solidFill>
              </a:rPr>
              <a:t>=UTF-8</a:t>
            </a:r>
          </a:p>
          <a:p>
            <a:endParaRPr lang="en-US" sz="1400" dirty="0">
              <a:solidFill>
                <a:schemeClr val="bg1"/>
              </a:solidFill>
            </a:endParaRPr>
          </a:p>
          <a:p>
            <a:r>
              <a:rPr lang="en-US" sz="1400" dirty="0">
                <a:solidFill>
                  <a:schemeClr val="bg1"/>
                </a:solidFill>
              </a:rPr>
              <a:t>{ </a:t>
            </a:r>
          </a:p>
          <a:p>
            <a:r>
              <a:rPr lang="en-US" sz="1400" dirty="0">
                <a:solidFill>
                  <a:schemeClr val="bg1"/>
                </a:solidFill>
              </a:rPr>
              <a:t>"sub": "310260-4FUkZNRwQobUktRKcY6XAwkBjkO5vzznA4esWyrUslWjqiWZ3obDNfSjbIVeZybaET3HVzFlT72zx0s-YG1gBFTgCzyJCvVDx67BaQLmyttBl9WTKDZhZHCMBBaRn9cO.eyJraWQiOiJzdWJfaWR0b2tlbmFlc3Byb2QiLCJ2IjoidjMiLCJsIjowfQ==", </a:t>
            </a:r>
          </a:p>
          <a:p>
            <a:r>
              <a:rPr lang="en-US" sz="1400" dirty="0">
                <a:solidFill>
                  <a:schemeClr val="bg1"/>
                </a:solidFill>
              </a:rPr>
              <a:t>"phone": { 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  "value": "+14254433463" }, </a:t>
            </a:r>
          </a:p>
          <a:p>
            <a:r>
              <a:rPr lang="en-US" sz="1400" dirty="0">
                <a:solidFill>
                  <a:schemeClr val="bg1"/>
                </a:solidFill>
              </a:rPr>
              <a:t>"name": { 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  "given_name": "Michael", 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  "value": "Michael Engan", 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  "family_name": "Engan" }, </a:t>
            </a:r>
          </a:p>
          <a:p>
            <a:r>
              <a:rPr lang="en-US" sz="1400" dirty="0">
                <a:solidFill>
                  <a:schemeClr val="bg1"/>
                </a:solidFill>
              </a:rPr>
              <a:t>"postal_code": { 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  "value": "98006" }, </a:t>
            </a:r>
          </a:p>
          <a:p>
            <a:r>
              <a:rPr lang="en-US" sz="1400" dirty="0">
                <a:solidFill>
                  <a:schemeClr val="bg1"/>
                </a:solidFill>
              </a:rPr>
              <a:t>"email": { 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  "value": "</a:t>
            </a:r>
            <a:r>
              <a:rPr lang="en-US" sz="1400" dirty="0" err="1">
                <a:solidFill>
                  <a:schemeClr val="bg1"/>
                </a:solidFill>
              </a:rPr>
              <a:t>mike.engan@gmail.com</a:t>
            </a:r>
            <a:r>
              <a:rPr lang="en-US" sz="1400" dirty="0">
                <a:solidFill>
                  <a:schemeClr val="bg1"/>
                </a:solidFill>
              </a:rPr>
              <a:t>" } </a:t>
            </a:r>
          </a:p>
          <a:p>
            <a:r>
              <a:rPr lang="en-US" sz="1400" dirty="0">
                <a:solidFill>
                  <a:schemeClr val="bg1"/>
                </a:solidFill>
              </a:rPr>
              <a:t>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520EADE-8CC8-6C4A-ABD9-12349E9375B9}"/>
              </a:ext>
            </a:extLst>
          </p:cNvPr>
          <p:cNvSpPr txBox="1"/>
          <p:nvPr/>
        </p:nvSpPr>
        <p:spPr>
          <a:xfrm>
            <a:off x="1071624" y="3496616"/>
            <a:ext cx="30908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Semibold" panose="020B0503030202060203" pitchFamily="34" charset="0"/>
                <a:ea typeface="+mn-ea"/>
                <a:cs typeface="+mn-cs"/>
              </a:rPr>
              <a:t>Service Provider Specific Persistent Opaque Identifier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phik Semibold" panose="020B0503030202060203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Semibold" panose="020B0503030202060203" pitchFamily="34" charset="0"/>
                <a:ea typeface="+mn-ea"/>
                <a:cs typeface="+mn-cs"/>
              </a:rPr>
              <a:t>“Pairwise Identifier” (OIDC)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2058253-7914-734A-8012-751DFA01E7DA}"/>
              </a:ext>
            </a:extLst>
          </p:cNvPr>
          <p:cNvSpPr txBox="1"/>
          <p:nvPr/>
        </p:nvSpPr>
        <p:spPr>
          <a:xfrm>
            <a:off x="4517883" y="325146"/>
            <a:ext cx="31170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Semibold" panose="020B0503030202060203" pitchFamily="34" charset="0"/>
                <a:ea typeface="+mn-ea"/>
                <a:cs typeface="+mn-cs"/>
              </a:rPr>
              <a:t>User info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8C50254-66DB-474F-BC7D-7D48497358E8}"/>
              </a:ext>
            </a:extLst>
          </p:cNvPr>
          <p:cNvSpPr txBox="1"/>
          <p:nvPr/>
        </p:nvSpPr>
        <p:spPr>
          <a:xfrm>
            <a:off x="771530" y="81004"/>
            <a:ext cx="3333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Deep Dive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7B003DAB-D4E4-3845-BA40-CE6D1A1479E7}"/>
              </a:ext>
            </a:extLst>
          </p:cNvPr>
          <p:cNvSpPr txBox="1">
            <a:spLocks/>
          </p:cNvSpPr>
          <p:nvPr/>
        </p:nvSpPr>
        <p:spPr>
          <a:xfrm>
            <a:off x="771529" y="493196"/>
            <a:ext cx="3333749" cy="950921"/>
          </a:xfr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Semibold" panose="020B0503030202060203" pitchFamily="34" charset="0"/>
                <a:ea typeface="+mj-ea"/>
                <a:cs typeface="+mj-cs"/>
              </a:rPr>
              <a:t>Identity</a:t>
            </a:r>
          </a:p>
        </p:txBody>
      </p:sp>
    </p:spTree>
    <p:extLst>
      <p:ext uri="{BB962C8B-B14F-4D97-AF65-F5344CB8AC3E}">
        <p14:creationId xmlns:p14="http://schemas.microsoft.com/office/powerpoint/2010/main" val="24750619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7D8479D-6642-2D4E-8EB8-C22569EC7588}"/>
              </a:ext>
            </a:extLst>
          </p:cNvPr>
          <p:cNvSpPr/>
          <p:nvPr/>
        </p:nvSpPr>
        <p:spPr>
          <a:xfrm>
            <a:off x="4517883" y="220499"/>
            <a:ext cx="3117015" cy="865944"/>
          </a:xfrm>
          <a:prstGeom prst="rect">
            <a:avLst/>
          </a:prstGeom>
          <a:solidFill>
            <a:schemeClr val="accent1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011E33-902C-B840-997E-3320840978C6}"/>
              </a:ext>
            </a:extLst>
          </p:cNvPr>
          <p:cNvSpPr/>
          <p:nvPr/>
        </p:nvSpPr>
        <p:spPr>
          <a:xfrm>
            <a:off x="4412955" y="693575"/>
            <a:ext cx="7003812" cy="5446174"/>
          </a:xfrm>
          <a:prstGeom prst="rect">
            <a:avLst/>
          </a:prstGeom>
          <a:solidFill>
            <a:schemeClr val="tx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EF53CB3-CCAD-8140-A6E0-4D72B957DC76}"/>
              </a:ext>
            </a:extLst>
          </p:cNvPr>
          <p:cNvGrpSpPr/>
          <p:nvPr/>
        </p:nvGrpSpPr>
        <p:grpSpPr>
          <a:xfrm>
            <a:off x="769064" y="0"/>
            <a:ext cx="3336215" cy="3187625"/>
            <a:chOff x="769064" y="0"/>
            <a:chExt cx="3336215" cy="3187625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CD5B034-8B3B-DA42-BCF7-AB7E0E804FF5}"/>
                </a:ext>
              </a:extLst>
            </p:cNvPr>
            <p:cNvSpPr/>
            <p:nvPr/>
          </p:nvSpPr>
          <p:spPr>
            <a:xfrm>
              <a:off x="771530" y="0"/>
              <a:ext cx="3333749" cy="2503151"/>
            </a:xfrm>
            <a:prstGeom prst="rect">
              <a:avLst/>
            </a:prstGeom>
            <a:solidFill>
              <a:srgbClr val="009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8" name="Triangle 17">
              <a:extLst>
                <a:ext uri="{FF2B5EF4-FFF2-40B4-BE49-F238E27FC236}">
                  <a16:creationId xmlns:a16="http://schemas.microsoft.com/office/drawing/2014/main" id="{269554B8-2025-DA46-971E-CC5520C7D8BC}"/>
                </a:ext>
              </a:extLst>
            </p:cNvPr>
            <p:cNvSpPr/>
            <p:nvPr/>
          </p:nvSpPr>
          <p:spPr>
            <a:xfrm flipH="1" flipV="1">
              <a:off x="769064" y="2502835"/>
              <a:ext cx="3333749" cy="684790"/>
            </a:xfrm>
            <a:prstGeom prst="triangle">
              <a:avLst/>
            </a:prstGeom>
            <a:solidFill>
              <a:srgbClr val="009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F998FC2C-6493-534F-8DEF-151086268B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9261" y="1610913"/>
            <a:ext cx="1092479" cy="95120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C69EB66-EA06-A54D-AC9C-3B0B97B5D416}"/>
              </a:ext>
            </a:extLst>
          </p:cNvPr>
          <p:cNvSpPr txBox="1"/>
          <p:nvPr/>
        </p:nvSpPr>
        <p:spPr>
          <a:xfrm>
            <a:off x="4545758" y="817727"/>
            <a:ext cx="6727487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HTTP/1.1 200 OK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Content-type: application/</a:t>
            </a:r>
            <a:r>
              <a:rPr lang="en-US" sz="1400" dirty="0" err="1">
                <a:solidFill>
                  <a:schemeClr val="bg1"/>
                </a:solidFill>
              </a:rPr>
              <a:t>json;charset</a:t>
            </a:r>
            <a:r>
              <a:rPr lang="en-US" sz="1400" dirty="0">
                <a:solidFill>
                  <a:schemeClr val="bg1"/>
                </a:solidFill>
              </a:rPr>
              <a:t>=UTF-8</a:t>
            </a:r>
          </a:p>
          <a:p>
            <a:endParaRPr lang="en-US" sz="1400" dirty="0">
              <a:solidFill>
                <a:schemeClr val="bg1"/>
              </a:solidFill>
            </a:endParaRPr>
          </a:p>
          <a:p>
            <a:r>
              <a:rPr lang="en-US" sz="1400" dirty="0">
                <a:solidFill>
                  <a:schemeClr val="bg1"/>
                </a:solidFill>
              </a:rPr>
              <a:t>{ </a:t>
            </a:r>
          </a:p>
          <a:p>
            <a:r>
              <a:rPr lang="en-US" sz="1400" dirty="0">
                <a:solidFill>
                  <a:schemeClr val="bg1"/>
                </a:solidFill>
              </a:rPr>
              <a:t>"sub": "310260-4FUkZNRwQobUktRKcY6XAwkBjkO5vzznA4esWyrUslWjqiWZ3obDNfSjbIVeZybaET3HVzFlT72zx0s-YG1gBFTgCzyJCvVDx67BaQLmyttBl9WTKDZhZHCMBBaRn9cO.eyJraWQiOiJzdWJfaWR0b2tlbmFlc3Byb2QiLCJ2IjoidjMiLCJsIjowfQ==", </a:t>
            </a:r>
          </a:p>
          <a:p>
            <a:r>
              <a:rPr lang="en-US" sz="1400" dirty="0">
                <a:solidFill>
                  <a:schemeClr val="bg1"/>
                </a:solidFill>
              </a:rPr>
              <a:t>"phone": { 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  "value": "+14254433463”,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  “verified”:3 }, </a:t>
            </a:r>
          </a:p>
          <a:p>
            <a:r>
              <a:rPr lang="en-US" sz="1400" dirty="0">
                <a:solidFill>
                  <a:schemeClr val="bg1"/>
                </a:solidFill>
              </a:rPr>
              <a:t>"name": { 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  "given_name": "Michael", 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  "value": "Michael Engan", 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  "family_name": "Engan”,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  “verified”:2 }, </a:t>
            </a:r>
          </a:p>
          <a:p>
            <a:r>
              <a:rPr lang="en-US" sz="1400" dirty="0">
                <a:solidFill>
                  <a:schemeClr val="bg1"/>
                </a:solidFill>
              </a:rPr>
              <a:t>"postal_code": { 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  "value": "98006”,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  “verified”,1 }, </a:t>
            </a:r>
          </a:p>
          <a:p>
            <a:r>
              <a:rPr lang="en-US" sz="1400" dirty="0">
                <a:solidFill>
                  <a:schemeClr val="bg1"/>
                </a:solidFill>
              </a:rPr>
              <a:t>"email": { 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  "value": mike.engan@gmail.com,</a:t>
            </a:r>
          </a:p>
          <a:p>
            <a:r>
              <a:rPr lang="en-US" sz="1400" dirty="0">
                <a:solidFill>
                  <a:schemeClr val="bg1"/>
                </a:solidFill>
              </a:rPr>
              <a:t>    “verified”:2 } </a:t>
            </a:r>
          </a:p>
          <a:p>
            <a:r>
              <a:rPr lang="en-US" sz="1400" dirty="0">
                <a:solidFill>
                  <a:schemeClr val="bg1"/>
                </a:solidFill>
              </a:rPr>
              <a:t>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520EADE-8CC8-6C4A-ABD9-12349E9375B9}"/>
              </a:ext>
            </a:extLst>
          </p:cNvPr>
          <p:cNvSpPr txBox="1"/>
          <p:nvPr/>
        </p:nvSpPr>
        <p:spPr>
          <a:xfrm>
            <a:off x="235132" y="3496616"/>
            <a:ext cx="392731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Semibold" panose="020B0503030202060203" pitchFamily="34" charset="0"/>
                <a:ea typeface="+mn-ea"/>
                <a:cs typeface="+mn-cs"/>
              </a:rPr>
              <a:t>Verified attribute added to mirror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Semibold" panose="020B0503030202060203" pitchFamily="34" charset="0"/>
                <a:ea typeface="+mn-ea"/>
                <a:cs typeface="+mn-cs"/>
              </a:rPr>
              <a:t>nist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phik Semibold" panose="020B0503030202060203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b="1" kern="1200" dirty="0">
                <a:latin typeface="Graphik Semibold" panose="020B0503030202060203" pitchFamily="34" charset="0"/>
              </a:rPr>
              <a:t>1: self attested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Semibold" panose="020B0503030202060203" pitchFamily="34" charset="0"/>
                <a:ea typeface="+mn-ea"/>
                <a:cs typeface="+mn-cs"/>
              </a:rPr>
              <a:t>2: verified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b="1" kern="1200" dirty="0">
                <a:latin typeface="Graphik Semibold" panose="020B0503030202060203" pitchFamily="34" charset="0"/>
              </a:rPr>
              <a:t>3: in person, carrier controlled device,…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phik Semibold" panose="020B0503030202060203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b="1" kern="1200" dirty="0">
                <a:latin typeface="Graphik Semibold" panose="020B0503030202060203" pitchFamily="34" charset="0"/>
              </a:rPr>
              <a:t>Proofing Scope being added</a:t>
            </a:r>
          </a:p>
          <a:p>
            <a:pPr marL="285750" lvl="1" indent="-285750" hangingPunct="1">
              <a:buFont typeface="Arial" panose="020B0604020202020204" pitchFamily="34" charset="0"/>
              <a:buChar char="•"/>
              <a:defRPr/>
            </a:pPr>
            <a:r>
              <a:rPr lang="en-US" sz="2000" b="1" kern="1200" dirty="0">
                <a:latin typeface="Graphik Semibold" panose="020B0503030202060203" pitchFamily="34" charset="0"/>
              </a:rPr>
              <a:t>Include IAL for the whole user</a:t>
            </a:r>
          </a:p>
          <a:p>
            <a:pPr marL="285750" lvl="1" indent="-285750" hangingPunct="1">
              <a:buFont typeface="Arial" panose="020B0604020202020204" pitchFamily="34" charset="0"/>
              <a:buChar char="•"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Semibold" panose="020B0503030202060203" pitchFamily="34" charset="0"/>
                <a:ea typeface="+mn-ea"/>
                <a:cs typeface="+mn-cs"/>
              </a:rPr>
              <a:t>Document </a:t>
            </a:r>
            <a:r>
              <a:rPr lang="en-US" sz="2000" b="1" kern="1200" dirty="0">
                <a:latin typeface="Graphik Semibold" panose="020B0503030202060203" pitchFamily="34" charset="0"/>
              </a:rPr>
              <a:t>info that was scanned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phik Semibold" panose="020B0503030202060203" pitchFamily="34" charset="0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2058253-7914-734A-8012-751DFA01E7DA}"/>
              </a:ext>
            </a:extLst>
          </p:cNvPr>
          <p:cNvSpPr txBox="1"/>
          <p:nvPr/>
        </p:nvSpPr>
        <p:spPr>
          <a:xfrm>
            <a:off x="4517883" y="325146"/>
            <a:ext cx="31170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Semibold" panose="020B0503030202060203" pitchFamily="34" charset="0"/>
                <a:ea typeface="+mn-ea"/>
                <a:cs typeface="+mn-cs"/>
              </a:rPr>
              <a:t>User info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8C50254-66DB-474F-BC7D-7D48497358E8}"/>
              </a:ext>
            </a:extLst>
          </p:cNvPr>
          <p:cNvSpPr txBox="1"/>
          <p:nvPr/>
        </p:nvSpPr>
        <p:spPr>
          <a:xfrm>
            <a:off x="771530" y="81004"/>
            <a:ext cx="3333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Deep Dive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7B003DAB-D4E4-3845-BA40-CE6D1A1479E7}"/>
              </a:ext>
            </a:extLst>
          </p:cNvPr>
          <p:cNvSpPr txBox="1">
            <a:spLocks/>
          </p:cNvSpPr>
          <p:nvPr/>
        </p:nvSpPr>
        <p:spPr>
          <a:xfrm>
            <a:off x="771529" y="493196"/>
            <a:ext cx="3333749" cy="950921"/>
          </a:xfr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Semibold" panose="020B0503030202060203" pitchFamily="34" charset="0"/>
                <a:ea typeface="+mj-ea"/>
                <a:cs typeface="+mj-cs"/>
              </a:rPr>
              <a:t>Identity</a:t>
            </a:r>
          </a:p>
        </p:txBody>
      </p:sp>
    </p:spTree>
    <p:extLst>
      <p:ext uri="{BB962C8B-B14F-4D97-AF65-F5344CB8AC3E}">
        <p14:creationId xmlns:p14="http://schemas.microsoft.com/office/powerpoint/2010/main" val="38703586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63DB2E06-689C-4B40-9B5D-0E73BC8709CF}"/>
              </a:ext>
            </a:extLst>
          </p:cNvPr>
          <p:cNvGrpSpPr/>
          <p:nvPr/>
        </p:nvGrpSpPr>
        <p:grpSpPr>
          <a:xfrm>
            <a:off x="769064" y="0"/>
            <a:ext cx="3336215" cy="3187625"/>
            <a:chOff x="769064" y="0"/>
            <a:chExt cx="3336215" cy="318762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50E7862-B208-A14C-9AEF-E91109955DDA}"/>
                </a:ext>
              </a:extLst>
            </p:cNvPr>
            <p:cNvSpPr/>
            <p:nvPr/>
          </p:nvSpPr>
          <p:spPr>
            <a:xfrm>
              <a:off x="771530" y="0"/>
              <a:ext cx="3333749" cy="2503151"/>
            </a:xfrm>
            <a:prstGeom prst="rect">
              <a:avLst/>
            </a:prstGeom>
            <a:solidFill>
              <a:srgbClr val="009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6" name="Triangle 25">
              <a:extLst>
                <a:ext uri="{FF2B5EF4-FFF2-40B4-BE49-F238E27FC236}">
                  <a16:creationId xmlns:a16="http://schemas.microsoft.com/office/drawing/2014/main" id="{F6BA9479-0150-C34B-97A7-9FAD6314C849}"/>
                </a:ext>
              </a:extLst>
            </p:cNvPr>
            <p:cNvSpPr/>
            <p:nvPr/>
          </p:nvSpPr>
          <p:spPr>
            <a:xfrm flipH="1" flipV="1">
              <a:off x="769064" y="2502835"/>
              <a:ext cx="3333749" cy="684790"/>
            </a:xfrm>
            <a:prstGeom prst="triangle">
              <a:avLst/>
            </a:prstGeom>
            <a:solidFill>
              <a:srgbClr val="009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69629A0-CF10-A940-B2DB-AB8A8FF01DAA}"/>
              </a:ext>
            </a:extLst>
          </p:cNvPr>
          <p:cNvSpPr txBox="1"/>
          <p:nvPr/>
        </p:nvSpPr>
        <p:spPr>
          <a:xfrm>
            <a:off x="771530" y="81004"/>
            <a:ext cx="3333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Deep Dive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0AA1ADF-5B2D-BA40-A873-EC3BCE1198A4}"/>
              </a:ext>
            </a:extLst>
          </p:cNvPr>
          <p:cNvSpPr txBox="1">
            <a:spLocks/>
          </p:cNvSpPr>
          <p:nvPr/>
        </p:nvSpPr>
        <p:spPr>
          <a:xfrm>
            <a:off x="771529" y="493196"/>
            <a:ext cx="3333749" cy="950921"/>
          </a:xfr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Semibold" panose="020B0503030202060203" pitchFamily="34" charset="0"/>
                <a:ea typeface="+mj-ea"/>
                <a:cs typeface="+mj-cs"/>
              </a:rPr>
              <a:t>Porting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251493" y="904831"/>
            <a:ext cx="1203797" cy="25991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Service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Provider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974EBFE-EF92-7642-BF28-FBF9532FCB8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4996" y="2029187"/>
            <a:ext cx="405985" cy="408859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5541765" y="2123452"/>
            <a:ext cx="215955" cy="220328"/>
          </a:xfrm>
          <a:prstGeom prst="rightArrow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76574" y="2227698"/>
            <a:ext cx="64633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Carrier A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948967" y="2227698"/>
            <a:ext cx="64633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Carrier B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07A2E20-B21B-C94F-AE19-3B5AC6676634}"/>
              </a:ext>
            </a:extLst>
          </p:cNvPr>
          <p:cNvGrpSpPr/>
          <p:nvPr/>
        </p:nvGrpSpPr>
        <p:grpSpPr>
          <a:xfrm>
            <a:off x="1272803" y="1573820"/>
            <a:ext cx="2330927" cy="653878"/>
            <a:chOff x="1295105" y="1573820"/>
            <a:chExt cx="2330927" cy="653878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95105" y="1573820"/>
              <a:ext cx="653878" cy="653878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72154" y="1573820"/>
              <a:ext cx="653878" cy="653878"/>
            </a:xfrm>
            <a:prstGeom prst="rect">
              <a:avLst/>
            </a:prstGeom>
          </p:spPr>
        </p:pic>
        <p:sp>
          <p:nvSpPr>
            <p:cNvPr id="23" name="Right Arrow 22"/>
            <p:cNvSpPr/>
            <p:nvPr/>
          </p:nvSpPr>
          <p:spPr>
            <a:xfrm>
              <a:off x="2000461" y="1779483"/>
              <a:ext cx="920215" cy="392377"/>
            </a:xfrm>
            <a:prstGeom prst="rightArrow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8486CE5A-03A5-CE43-9233-1ECE73B68CCA}"/>
              </a:ext>
            </a:extLst>
          </p:cNvPr>
          <p:cNvSpPr/>
          <p:nvPr/>
        </p:nvSpPr>
        <p:spPr>
          <a:xfrm>
            <a:off x="6291058" y="904831"/>
            <a:ext cx="2525675" cy="368429"/>
          </a:xfrm>
          <a:prstGeom prst="rect">
            <a:avLst/>
          </a:prstGeom>
          <a:solidFill>
            <a:schemeClr val="accent1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D25CDBA-44F5-3144-B90E-4A0273556802}"/>
              </a:ext>
            </a:extLst>
          </p:cNvPr>
          <p:cNvSpPr/>
          <p:nvPr/>
        </p:nvSpPr>
        <p:spPr>
          <a:xfrm>
            <a:off x="6168318" y="1273262"/>
            <a:ext cx="5674961" cy="1914363"/>
          </a:xfrm>
          <a:prstGeom prst="rect">
            <a:avLst/>
          </a:prstGeom>
          <a:solidFill>
            <a:schemeClr val="tx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32006F6-3B83-B14E-8FD9-0F7D627D0960}"/>
              </a:ext>
            </a:extLst>
          </p:cNvPr>
          <p:cNvSpPr txBox="1"/>
          <p:nvPr/>
        </p:nvSpPr>
        <p:spPr>
          <a:xfrm>
            <a:off x="6291058" y="938285"/>
            <a:ext cx="2525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Semibold" panose="020B0503030202060203" pitchFamily="34" charset="0"/>
                <a:ea typeface="+mn-ea"/>
                <a:cs typeface="+mn-cs"/>
              </a:rPr>
              <a:t>User ID Token</a:t>
            </a:r>
          </a:p>
        </p:txBody>
      </p:sp>
      <p:sp>
        <p:nvSpPr>
          <p:cNvPr id="38" name="Title 3">
            <a:extLst>
              <a:ext uri="{FF2B5EF4-FFF2-40B4-BE49-F238E27FC236}">
                <a16:creationId xmlns:a16="http://schemas.microsoft.com/office/drawing/2014/main" id="{41848B9E-EF86-0849-863C-1287243B4EC9}"/>
              </a:ext>
            </a:extLst>
          </p:cNvPr>
          <p:cNvSpPr txBox="1"/>
          <p:nvPr/>
        </p:nvSpPr>
        <p:spPr>
          <a:xfrm>
            <a:off x="4102812" y="320016"/>
            <a:ext cx="808819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lnSpc>
                <a:spcPct val="90000"/>
              </a:lnSpc>
              <a:defRPr sz="4100" spc="-82">
                <a:solidFill>
                  <a:srgbClr val="27A24E"/>
                </a:solidFill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-82" normalizeH="0" baseline="0" noProof="0" dirty="0">
                <a:ln>
                  <a:noFill/>
                </a:ln>
                <a:solidFill>
                  <a:srgbClr val="27A24E"/>
                </a:solidFill>
                <a:effectLst/>
                <a:uLnTx/>
                <a:uFillTx/>
                <a:latin typeface="Graphik Semibold"/>
                <a:sym typeface="Graphik Semibold"/>
              </a:rPr>
              <a:t>User is Subscriber at Carrier A</a:t>
            </a:r>
            <a:endParaRPr kumimoji="0" sz="2000" b="0" i="0" u="none" strike="noStrike" kern="1200" cap="none" spc="-82" normalizeH="0" baseline="0" noProof="0" dirty="0">
              <a:ln>
                <a:noFill/>
              </a:ln>
              <a:solidFill>
                <a:srgbClr val="27A24E"/>
              </a:solidFill>
              <a:effectLst/>
              <a:uLnTx/>
              <a:uFillTx/>
              <a:latin typeface="Graphik Semibold"/>
              <a:sym typeface="Graphik Semibold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D81605B-84E9-684F-8C6E-F60E74475D42}"/>
              </a:ext>
            </a:extLst>
          </p:cNvPr>
          <p:cNvSpPr txBox="1"/>
          <p:nvPr/>
        </p:nvSpPr>
        <p:spPr>
          <a:xfrm>
            <a:off x="6347960" y="1524344"/>
            <a:ext cx="2561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Light" panose="020B0402020203020204" pitchFamily="34" charset="77"/>
                <a:ea typeface="+mn-ea"/>
                <a:cs typeface="+mn-cs"/>
              </a:rPr>
              <a:t>User :  CarrierA-User1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AD417E2-AF79-9D44-A645-7EC0D21162B6}"/>
              </a:ext>
            </a:extLst>
          </p:cNvPr>
          <p:cNvSpPr/>
          <p:nvPr/>
        </p:nvSpPr>
        <p:spPr>
          <a:xfrm>
            <a:off x="9214284" y="3189254"/>
            <a:ext cx="2525675" cy="381646"/>
          </a:xfrm>
          <a:prstGeom prst="rect">
            <a:avLst/>
          </a:prstGeom>
          <a:solidFill>
            <a:schemeClr val="accent1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E277F6A-E6D2-B34D-9EF3-239879A00EEF}"/>
              </a:ext>
            </a:extLst>
          </p:cNvPr>
          <p:cNvSpPr txBox="1"/>
          <p:nvPr/>
        </p:nvSpPr>
        <p:spPr>
          <a:xfrm>
            <a:off x="9214284" y="3226995"/>
            <a:ext cx="2525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Semibold" panose="020B0503030202060203" pitchFamily="34" charset="0"/>
                <a:ea typeface="+mn-ea"/>
                <a:cs typeface="+mn-cs"/>
              </a:rPr>
              <a:t>Signed: Carrier A</a:t>
            </a:r>
          </a:p>
        </p:txBody>
      </p:sp>
    </p:spTree>
    <p:extLst>
      <p:ext uri="{BB962C8B-B14F-4D97-AF65-F5344CB8AC3E}">
        <p14:creationId xmlns:p14="http://schemas.microsoft.com/office/powerpoint/2010/main" val="6205436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>
            <a:extLst>
              <a:ext uri="{FF2B5EF4-FFF2-40B4-BE49-F238E27FC236}">
                <a16:creationId xmlns:a16="http://schemas.microsoft.com/office/drawing/2014/main" id="{A5387A26-0507-8C40-B83F-FB66F004EA89}"/>
              </a:ext>
            </a:extLst>
          </p:cNvPr>
          <p:cNvSpPr/>
          <p:nvPr/>
        </p:nvSpPr>
        <p:spPr>
          <a:xfrm>
            <a:off x="6168318" y="4244752"/>
            <a:ext cx="5674961" cy="1914363"/>
          </a:xfrm>
          <a:prstGeom prst="rect">
            <a:avLst/>
          </a:prstGeom>
          <a:solidFill>
            <a:schemeClr val="tx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3DB2E06-689C-4B40-9B5D-0E73BC8709CF}"/>
              </a:ext>
            </a:extLst>
          </p:cNvPr>
          <p:cNvGrpSpPr/>
          <p:nvPr/>
        </p:nvGrpSpPr>
        <p:grpSpPr>
          <a:xfrm>
            <a:off x="769064" y="0"/>
            <a:ext cx="3336215" cy="3187625"/>
            <a:chOff x="769064" y="0"/>
            <a:chExt cx="3336215" cy="318762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50E7862-B208-A14C-9AEF-E91109955DDA}"/>
                </a:ext>
              </a:extLst>
            </p:cNvPr>
            <p:cNvSpPr/>
            <p:nvPr/>
          </p:nvSpPr>
          <p:spPr>
            <a:xfrm>
              <a:off x="771530" y="0"/>
              <a:ext cx="3333749" cy="2503151"/>
            </a:xfrm>
            <a:prstGeom prst="rect">
              <a:avLst/>
            </a:prstGeom>
            <a:solidFill>
              <a:srgbClr val="009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6" name="Triangle 25">
              <a:extLst>
                <a:ext uri="{FF2B5EF4-FFF2-40B4-BE49-F238E27FC236}">
                  <a16:creationId xmlns:a16="http://schemas.microsoft.com/office/drawing/2014/main" id="{F6BA9479-0150-C34B-97A7-9FAD6314C849}"/>
                </a:ext>
              </a:extLst>
            </p:cNvPr>
            <p:cNvSpPr/>
            <p:nvPr/>
          </p:nvSpPr>
          <p:spPr>
            <a:xfrm flipH="1" flipV="1">
              <a:off x="769064" y="2502835"/>
              <a:ext cx="3333749" cy="684790"/>
            </a:xfrm>
            <a:prstGeom prst="triangle">
              <a:avLst/>
            </a:prstGeom>
            <a:solidFill>
              <a:srgbClr val="009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69629A0-CF10-A940-B2DB-AB8A8FF01DAA}"/>
              </a:ext>
            </a:extLst>
          </p:cNvPr>
          <p:cNvSpPr txBox="1"/>
          <p:nvPr/>
        </p:nvSpPr>
        <p:spPr>
          <a:xfrm>
            <a:off x="771530" y="81004"/>
            <a:ext cx="3333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Deep Dive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0AA1ADF-5B2D-BA40-A873-EC3BCE1198A4}"/>
              </a:ext>
            </a:extLst>
          </p:cNvPr>
          <p:cNvSpPr txBox="1">
            <a:spLocks/>
          </p:cNvSpPr>
          <p:nvPr/>
        </p:nvSpPr>
        <p:spPr>
          <a:xfrm>
            <a:off x="771529" y="493196"/>
            <a:ext cx="3333749" cy="950921"/>
          </a:xfr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Semibold" panose="020B0503030202060203" pitchFamily="34" charset="0"/>
                <a:ea typeface="+mj-ea"/>
                <a:cs typeface="+mj-cs"/>
              </a:rPr>
              <a:t>Porting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251493" y="904831"/>
            <a:ext cx="1203797" cy="56405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Service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Provider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974EBFE-EF92-7642-BF28-FBF9532FCB8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4996" y="5077189"/>
            <a:ext cx="405985" cy="408859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5541765" y="5171454"/>
            <a:ext cx="215955" cy="220328"/>
          </a:xfrm>
          <a:prstGeom prst="rightArrow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76574" y="2227698"/>
            <a:ext cx="64633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Carrier A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948967" y="2227698"/>
            <a:ext cx="64633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Carrier B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07A2E20-B21B-C94F-AE19-3B5AC6676634}"/>
              </a:ext>
            </a:extLst>
          </p:cNvPr>
          <p:cNvGrpSpPr/>
          <p:nvPr/>
        </p:nvGrpSpPr>
        <p:grpSpPr>
          <a:xfrm>
            <a:off x="1272803" y="1573820"/>
            <a:ext cx="2330927" cy="653878"/>
            <a:chOff x="1295105" y="1573820"/>
            <a:chExt cx="2330927" cy="653878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95105" y="1573820"/>
              <a:ext cx="653878" cy="653878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72154" y="1573820"/>
              <a:ext cx="653878" cy="653878"/>
            </a:xfrm>
            <a:prstGeom prst="rect">
              <a:avLst/>
            </a:prstGeom>
          </p:spPr>
        </p:pic>
        <p:sp>
          <p:nvSpPr>
            <p:cNvPr id="23" name="Right Arrow 22"/>
            <p:cNvSpPr/>
            <p:nvPr/>
          </p:nvSpPr>
          <p:spPr>
            <a:xfrm>
              <a:off x="2000461" y="1779483"/>
              <a:ext cx="920215" cy="392377"/>
            </a:xfrm>
            <a:prstGeom prst="rightArrow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38" name="Title 3">
            <a:extLst>
              <a:ext uri="{FF2B5EF4-FFF2-40B4-BE49-F238E27FC236}">
                <a16:creationId xmlns:a16="http://schemas.microsoft.com/office/drawing/2014/main" id="{41848B9E-EF86-0849-863C-1287243B4EC9}"/>
              </a:ext>
            </a:extLst>
          </p:cNvPr>
          <p:cNvSpPr txBox="1"/>
          <p:nvPr/>
        </p:nvSpPr>
        <p:spPr>
          <a:xfrm>
            <a:off x="4102812" y="320016"/>
            <a:ext cx="808819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lnSpc>
                <a:spcPct val="90000"/>
              </a:lnSpc>
              <a:defRPr sz="4100" spc="-82">
                <a:solidFill>
                  <a:srgbClr val="27A24E"/>
                </a:solidFill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-82" normalizeH="0" baseline="0" noProof="0" dirty="0">
                <a:ln>
                  <a:noFill/>
                </a:ln>
                <a:solidFill>
                  <a:srgbClr val="27A24E"/>
                </a:solidFill>
                <a:effectLst/>
                <a:uLnTx/>
                <a:uFillTx/>
                <a:latin typeface="Graphik Semibold"/>
                <a:sym typeface="Graphik Semibold"/>
              </a:rPr>
              <a:t>User is Subscriber at Carrier A</a:t>
            </a:r>
            <a:endParaRPr kumimoji="0" sz="2000" b="0" i="0" u="none" strike="noStrike" kern="1200" cap="none" spc="-82" normalizeH="0" baseline="0" noProof="0" dirty="0">
              <a:ln>
                <a:noFill/>
              </a:ln>
              <a:solidFill>
                <a:srgbClr val="27A24E"/>
              </a:solidFill>
              <a:effectLst/>
              <a:uLnTx/>
              <a:uFillTx/>
              <a:latin typeface="Graphik Semibold"/>
              <a:sym typeface="Graphik Semibold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53A1865-9AFA-F147-AA2C-77E7751E824F}"/>
              </a:ext>
            </a:extLst>
          </p:cNvPr>
          <p:cNvSpPr txBox="1"/>
          <p:nvPr/>
        </p:nvSpPr>
        <p:spPr>
          <a:xfrm>
            <a:off x="769064" y="3481238"/>
            <a:ext cx="3333748" cy="2649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Semibold" panose="020B0503030202060203" pitchFamily="34" charset="0"/>
                <a:ea typeface="+mn-ea"/>
                <a:cs typeface="+mn-cs"/>
              </a:rPr>
              <a:t>User switches to Carrier B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At the next transaction, the SP will get a new assertion.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phik" panose="020B0503030202060203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User 1 has become User 2.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phik" panose="020B0503030202060203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Service provider updates reference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98D833C-713C-F849-8A23-70C2F18E2E89}"/>
              </a:ext>
            </a:extLst>
          </p:cNvPr>
          <p:cNvSpPr txBox="1"/>
          <p:nvPr/>
        </p:nvSpPr>
        <p:spPr>
          <a:xfrm>
            <a:off x="6347960" y="4474277"/>
            <a:ext cx="2561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Light" panose="020B0402020203020204" pitchFamily="34" charset="77"/>
                <a:ea typeface="+mn-ea"/>
                <a:cs typeface="+mn-cs"/>
              </a:rPr>
              <a:t>User :  CarrierB-User2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Light" panose="020B0402020203020204" pitchFamily="34" charset="77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Light" panose="020B0402020203020204" pitchFamily="34" charset="77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Light" panose="020B0402020203020204" pitchFamily="34" charset="77"/>
                <a:ea typeface="+mn-ea"/>
                <a:cs typeface="+mn-cs"/>
              </a:rPr>
              <a:t>AKA: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DE73F2C-C49D-5E46-9157-B28CC015BDC2}"/>
              </a:ext>
            </a:extLst>
          </p:cNvPr>
          <p:cNvGrpSpPr/>
          <p:nvPr/>
        </p:nvGrpSpPr>
        <p:grpSpPr>
          <a:xfrm>
            <a:off x="6168318" y="904831"/>
            <a:ext cx="5674961" cy="2666069"/>
            <a:chOff x="6168318" y="904831"/>
            <a:chExt cx="5674961" cy="2666069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4BCCF2DB-1396-E240-90BD-FF4FD81D29BF}"/>
                </a:ext>
              </a:extLst>
            </p:cNvPr>
            <p:cNvSpPr/>
            <p:nvPr/>
          </p:nvSpPr>
          <p:spPr>
            <a:xfrm>
              <a:off x="6291058" y="904831"/>
              <a:ext cx="2525675" cy="368429"/>
            </a:xfrm>
            <a:prstGeom prst="rect">
              <a:avLst/>
            </a:prstGeom>
            <a:solidFill>
              <a:schemeClr val="accent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2F021DA-8D89-A84F-9CDC-5F6D2FD94CC2}"/>
                </a:ext>
              </a:extLst>
            </p:cNvPr>
            <p:cNvSpPr/>
            <p:nvPr/>
          </p:nvSpPr>
          <p:spPr>
            <a:xfrm>
              <a:off x="6168318" y="1273262"/>
              <a:ext cx="5674961" cy="1914363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4CE8B7B9-3A1D-9445-972D-56F4EED60AD1}"/>
                </a:ext>
              </a:extLst>
            </p:cNvPr>
            <p:cNvSpPr txBox="1"/>
            <p:nvPr/>
          </p:nvSpPr>
          <p:spPr>
            <a:xfrm>
              <a:off x="6291058" y="938285"/>
              <a:ext cx="25256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 Semibold" panose="020B0503030202060203" pitchFamily="34" charset="0"/>
                  <a:ea typeface="+mn-ea"/>
                  <a:cs typeface="+mn-cs"/>
                </a:rPr>
                <a:t>User ID Token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F2DF795-8A5B-3E40-8467-7CB1D969AB44}"/>
                </a:ext>
              </a:extLst>
            </p:cNvPr>
            <p:cNvSpPr txBox="1"/>
            <p:nvPr/>
          </p:nvSpPr>
          <p:spPr>
            <a:xfrm>
              <a:off x="6347960" y="1524344"/>
              <a:ext cx="25615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Light" panose="020B0402020203020204" pitchFamily="34" charset="77"/>
                  <a:ea typeface="+mn-ea"/>
                  <a:cs typeface="+mn-cs"/>
                </a:rPr>
                <a:t>User :  CarrierA-User1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C675B88-9267-B846-9FF2-49A1CFF4B9EB}"/>
                </a:ext>
              </a:extLst>
            </p:cNvPr>
            <p:cNvSpPr/>
            <p:nvPr/>
          </p:nvSpPr>
          <p:spPr>
            <a:xfrm>
              <a:off x="9214284" y="3189254"/>
              <a:ext cx="2525675" cy="381646"/>
            </a:xfrm>
            <a:prstGeom prst="rect">
              <a:avLst/>
            </a:prstGeom>
            <a:solidFill>
              <a:schemeClr val="accent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98BE47D-17BF-9C4C-B4AE-53D3FB83F97D}"/>
                </a:ext>
              </a:extLst>
            </p:cNvPr>
            <p:cNvSpPr txBox="1"/>
            <p:nvPr/>
          </p:nvSpPr>
          <p:spPr>
            <a:xfrm>
              <a:off x="9214284" y="3226995"/>
              <a:ext cx="25256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 Semibold" panose="020B0503030202060203" pitchFamily="34" charset="0"/>
                  <a:ea typeface="+mn-ea"/>
                  <a:cs typeface="+mn-cs"/>
                </a:rPr>
                <a:t>Signed: Carrier A</a:t>
              </a:r>
            </a:p>
          </p:txBody>
        </p: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id="{C43A25DF-EADF-E549-92C8-37FF4B84B28A}"/>
              </a:ext>
            </a:extLst>
          </p:cNvPr>
          <p:cNvSpPr/>
          <p:nvPr/>
        </p:nvSpPr>
        <p:spPr>
          <a:xfrm>
            <a:off x="6291058" y="3876321"/>
            <a:ext cx="2525675" cy="368429"/>
          </a:xfrm>
          <a:prstGeom prst="rect">
            <a:avLst/>
          </a:prstGeom>
          <a:solidFill>
            <a:schemeClr val="accent1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FB6295A-9392-9640-8439-C9BC53A0F7C8}"/>
              </a:ext>
            </a:extLst>
          </p:cNvPr>
          <p:cNvSpPr txBox="1"/>
          <p:nvPr/>
        </p:nvSpPr>
        <p:spPr>
          <a:xfrm>
            <a:off x="6291058" y="3909775"/>
            <a:ext cx="2525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Semibold" panose="020B0503030202060203" pitchFamily="34" charset="0"/>
                <a:ea typeface="+mn-ea"/>
                <a:cs typeface="+mn-cs"/>
              </a:rPr>
              <a:t>User ID Token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7098C4B9-7F71-B047-A8B2-6110D8A3BB03}"/>
              </a:ext>
            </a:extLst>
          </p:cNvPr>
          <p:cNvSpPr/>
          <p:nvPr/>
        </p:nvSpPr>
        <p:spPr>
          <a:xfrm>
            <a:off x="9214284" y="6160744"/>
            <a:ext cx="2525675" cy="381646"/>
          </a:xfrm>
          <a:prstGeom prst="rect">
            <a:avLst/>
          </a:prstGeom>
          <a:solidFill>
            <a:schemeClr val="accent1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69583C8-0659-E946-9AA5-5BF18F3FC7CC}"/>
              </a:ext>
            </a:extLst>
          </p:cNvPr>
          <p:cNvSpPr txBox="1"/>
          <p:nvPr/>
        </p:nvSpPr>
        <p:spPr>
          <a:xfrm>
            <a:off x="9214284" y="6198485"/>
            <a:ext cx="2525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Semibold" panose="020B0503030202060203" pitchFamily="34" charset="0"/>
                <a:ea typeface="+mn-ea"/>
                <a:cs typeface="+mn-cs"/>
              </a:rPr>
              <a:t>Signed: Carrier B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A758B13-C3AA-654C-91C3-8388AC641542}"/>
              </a:ext>
            </a:extLst>
          </p:cNvPr>
          <p:cNvGrpSpPr/>
          <p:nvPr/>
        </p:nvGrpSpPr>
        <p:grpSpPr>
          <a:xfrm>
            <a:off x="9089113" y="4628027"/>
            <a:ext cx="2615769" cy="1362728"/>
            <a:chOff x="6320718" y="1057231"/>
            <a:chExt cx="5674961" cy="2666069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21D61DEF-2250-0749-BCA7-C4D4A1B5A036}"/>
                </a:ext>
              </a:extLst>
            </p:cNvPr>
            <p:cNvSpPr/>
            <p:nvPr/>
          </p:nvSpPr>
          <p:spPr>
            <a:xfrm>
              <a:off x="6443458" y="1057231"/>
              <a:ext cx="2525675" cy="368429"/>
            </a:xfrm>
            <a:prstGeom prst="rect">
              <a:avLst/>
            </a:prstGeom>
            <a:solidFill>
              <a:schemeClr val="accent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C2E39105-441C-8B4B-8E26-A2220079D4F3}"/>
                </a:ext>
              </a:extLst>
            </p:cNvPr>
            <p:cNvSpPr/>
            <p:nvPr/>
          </p:nvSpPr>
          <p:spPr>
            <a:xfrm>
              <a:off x="6320718" y="1425662"/>
              <a:ext cx="5674961" cy="1914363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86E19E7-4825-5E41-B8AC-273C5893B315}"/>
                </a:ext>
              </a:extLst>
            </p:cNvPr>
            <p:cNvSpPr txBox="1"/>
            <p:nvPr/>
          </p:nvSpPr>
          <p:spPr>
            <a:xfrm>
              <a:off x="6443459" y="1090686"/>
              <a:ext cx="2525674" cy="331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 Semibold" panose="020B0503030202060203" pitchFamily="34" charset="0"/>
                  <a:ea typeface="+mn-ea"/>
                  <a:cs typeface="+mn-cs"/>
                </a:rPr>
                <a:t>User ID Token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5FC87CA-C1A0-5E44-91D9-5102CF038420}"/>
                </a:ext>
              </a:extLst>
            </p:cNvPr>
            <p:cNvSpPr txBox="1"/>
            <p:nvPr/>
          </p:nvSpPr>
          <p:spPr>
            <a:xfrm>
              <a:off x="6500359" y="1676743"/>
              <a:ext cx="3072401" cy="421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venir Light" panose="020B0402020203020204" pitchFamily="34" charset="77"/>
                  <a:ea typeface="+mn-ea"/>
                  <a:cs typeface="+mn-cs"/>
                </a:rPr>
                <a:t>User :  CarrierA-User1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E9D65043-95C1-094E-80AD-FD594BAFD8A6}"/>
                </a:ext>
              </a:extLst>
            </p:cNvPr>
            <p:cNvSpPr/>
            <p:nvPr/>
          </p:nvSpPr>
          <p:spPr>
            <a:xfrm>
              <a:off x="9366684" y="3341654"/>
              <a:ext cx="2525675" cy="381646"/>
            </a:xfrm>
            <a:prstGeom prst="rect">
              <a:avLst/>
            </a:prstGeom>
            <a:solidFill>
              <a:schemeClr val="accent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63EDF70-834C-E64F-939D-10892595D732}"/>
                </a:ext>
              </a:extLst>
            </p:cNvPr>
            <p:cNvSpPr txBox="1"/>
            <p:nvPr/>
          </p:nvSpPr>
          <p:spPr>
            <a:xfrm>
              <a:off x="9366684" y="3379395"/>
              <a:ext cx="2525674" cy="331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 Semibold" panose="020B0503030202060203" pitchFamily="34" charset="0"/>
                  <a:ea typeface="+mn-ea"/>
                  <a:cs typeface="+mn-cs"/>
                </a:rPr>
                <a:t>Signed: Carrier A</a:t>
              </a:r>
            </a:p>
          </p:txBody>
        </p:sp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4E704A8B-5FFD-E048-82AB-40DE254157A4}"/>
              </a:ext>
            </a:extLst>
          </p:cNvPr>
          <p:cNvSpPr/>
          <p:nvPr/>
        </p:nvSpPr>
        <p:spPr>
          <a:xfrm>
            <a:off x="6291058" y="901882"/>
            <a:ext cx="2525675" cy="368429"/>
          </a:xfrm>
          <a:prstGeom prst="rect">
            <a:avLst/>
          </a:prstGeom>
          <a:solidFill>
            <a:schemeClr val="bg1">
              <a:alpha val="76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3B754DE4-E926-7B47-BCD8-702D8B73FF27}"/>
              </a:ext>
            </a:extLst>
          </p:cNvPr>
          <p:cNvSpPr/>
          <p:nvPr/>
        </p:nvSpPr>
        <p:spPr>
          <a:xfrm>
            <a:off x="6168318" y="1273488"/>
            <a:ext cx="5674961" cy="1914363"/>
          </a:xfrm>
          <a:prstGeom prst="rect">
            <a:avLst/>
          </a:prstGeom>
          <a:solidFill>
            <a:schemeClr val="bg1">
              <a:alpha val="76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AB5A9E22-969F-C544-BFD6-12E5FA26FA5C}"/>
              </a:ext>
            </a:extLst>
          </p:cNvPr>
          <p:cNvSpPr/>
          <p:nvPr/>
        </p:nvSpPr>
        <p:spPr>
          <a:xfrm>
            <a:off x="9214284" y="3189480"/>
            <a:ext cx="2525675" cy="381646"/>
          </a:xfrm>
          <a:prstGeom prst="rect">
            <a:avLst/>
          </a:prstGeom>
          <a:solidFill>
            <a:schemeClr val="bg1">
              <a:alpha val="76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32885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A7E57-5EFA-0B48-BAF0-42C65AA8B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Porting AKA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16122-7CB2-1445-991A-2FD21AE41B5A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26423" y="1512117"/>
            <a:ext cx="4700451" cy="4351338"/>
          </a:xfrm>
        </p:spPr>
        <p:txBody>
          <a:bodyPr/>
          <a:lstStyle/>
          <a:p>
            <a:r>
              <a:rPr lang="en-US" dirty="0"/>
              <a:t>Aka is an array. </a:t>
            </a:r>
          </a:p>
          <a:p>
            <a:r>
              <a:rPr lang="en-US" dirty="0"/>
              <a:t>It is an instruction to the consumer to update their sub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Internal use cases not just for porting.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9877B1-0E7A-5848-AE42-27F3B7988A5D}"/>
              </a:ext>
            </a:extLst>
          </p:cNvPr>
          <p:cNvSpPr txBox="1"/>
          <p:nvPr/>
        </p:nvSpPr>
        <p:spPr>
          <a:xfrm>
            <a:off x="5408023" y="261257"/>
            <a:ext cx="6426926" cy="63401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n-US" sz="1400" dirty="0"/>
              <a:t>{“typ”=”at+jwt”,”kid”:”xxx”}</a:t>
            </a:r>
          </a:p>
          <a:p>
            <a:r>
              <a:rPr lang="en-US" sz="1400" dirty="0"/>
              <a:t>{</a:t>
            </a:r>
          </a:p>
          <a:p>
            <a:r>
              <a:rPr lang="en-US" sz="1400" dirty="0"/>
              <a:t>   "iss": "https://</a:t>
            </a:r>
            <a:r>
              <a:rPr lang="en-US" sz="1400" dirty="0" err="1"/>
              <a:t>mno.com</a:t>
            </a:r>
            <a:r>
              <a:rPr lang="en-US" sz="1400" dirty="0"/>
              <a:t>",</a:t>
            </a:r>
          </a:p>
          <a:p>
            <a:r>
              <a:rPr lang="en-US" sz="1400" dirty="0"/>
              <a:t>   "sub": "120160-24400320dsjf-dskajgfkc",</a:t>
            </a:r>
          </a:p>
          <a:p>
            <a:r>
              <a:rPr lang="en-US" sz="1400" dirty="0"/>
              <a:t>   "aud": "ccid-sp00001",</a:t>
            </a:r>
          </a:p>
          <a:p>
            <a:r>
              <a:rPr lang="en-US" sz="1400" dirty="0"/>
              <a:t>   "nonce": "n-0S6_WzA2Mj",</a:t>
            </a:r>
          </a:p>
          <a:p>
            <a:r>
              <a:rPr lang="en-US" sz="1400" dirty="0"/>
              <a:t>   "exp": 1311281970,</a:t>
            </a:r>
          </a:p>
          <a:p>
            <a:r>
              <a:rPr lang="en-US" sz="1400" dirty="0"/>
              <a:t>   "iat": 1311280970,</a:t>
            </a:r>
          </a:p>
          <a:p>
            <a:r>
              <a:rPr lang="en-US" sz="1400" dirty="0"/>
              <a:t>   "auth_time": 1311280969,</a:t>
            </a:r>
          </a:p>
          <a:p>
            <a:r>
              <a:rPr lang="en-US" sz="1400" dirty="0"/>
              <a:t>   "acr": "a3",</a:t>
            </a:r>
          </a:p>
          <a:p>
            <a:r>
              <a:rPr lang="en-US" sz="1400" dirty="0"/>
              <a:t>    "amr":["hwk","fpt"],</a:t>
            </a:r>
          </a:p>
          <a:p>
            <a:r>
              <a:rPr lang="en-US" sz="1400" dirty="0"/>
              <a:t>   "</a:t>
            </a:r>
            <a:r>
              <a:rPr lang="en-US" sz="1400" dirty="0" err="1"/>
              <a:t>context":"approve</a:t>
            </a:r>
            <a:r>
              <a:rPr lang="en-US" sz="1400" dirty="0"/>
              <a:t> this wire transfer",</a:t>
            </a:r>
          </a:p>
          <a:p>
            <a:r>
              <a:rPr lang="en-US" sz="1400" dirty="0"/>
              <a:t>   "</a:t>
            </a:r>
            <a:r>
              <a:rPr lang="en-US" sz="1400" dirty="0" err="1"/>
              <a:t>scope":"name</a:t>
            </a:r>
            <a:r>
              <a:rPr lang="en-US" sz="1400" dirty="0"/>
              <a:t> email openid phone",</a:t>
            </a:r>
          </a:p>
          <a:p>
            <a:r>
              <a:rPr lang="en-US" sz="1400" dirty="0"/>
              <a:t>    "aka":[{"port token JWT from old carrier"},{“any additional port token”}],</a:t>
            </a:r>
          </a:p>
          <a:p>
            <a:r>
              <a:rPr lang="en-US" sz="1400" dirty="0"/>
              <a:t>     "cnf":{</a:t>
            </a:r>
          </a:p>
          <a:p>
            <a:r>
              <a:rPr lang="en-US" sz="1400" dirty="0"/>
              <a:t>    "dpop+jwk":{</a:t>
            </a:r>
          </a:p>
          <a:p>
            <a:r>
              <a:rPr lang="en-US" sz="1400" dirty="0"/>
              <a:t>        "kty": "RSA",</a:t>
            </a:r>
          </a:p>
          <a:p>
            <a:r>
              <a:rPr lang="en-US" sz="1400" dirty="0"/>
              <a:t>         "n": "wgw6hk4gWMqAfU-R2qMOYHDwSCIpbS1cjOL6PE8YmtXM4K5Nlxh-beHbFq3FyF40GnzW-zynpV2XUVN-ryCAGmQmdALOS7ZAuQ_d_ijvTxSxpB8VothuN52kfYTp6ypYjIznfiUVHQKXWPHP8GCWw8RhrsO1vXtzLCwARRCvk5z01SbTvCMe_BYrh0aKFn1OaYe3JX03srp3TdgTb_JjumUgYgQJOrTfBcKZY7Pemf9x5zELrV9fwBZDJ-YfhNBFeAoCz77UWs386FjZSIlxpolVFR6zNcJ2vY0_48m-2qMZLYZAF2-jTcglv2Z8auOTs8tu5GXMP1-FkNEDJqYH1w",</a:t>
            </a:r>
          </a:p>
          <a:p>
            <a:r>
              <a:rPr lang="en-US" sz="1400" dirty="0"/>
              <a:t>         "e": "AQAB"}</a:t>
            </a:r>
          </a:p>
          <a:p>
            <a:r>
              <a:rPr lang="en-US" sz="1400" dirty="0"/>
              <a:t>   }</a:t>
            </a:r>
          </a:p>
          <a:p>
            <a:r>
              <a:rPr lang="en-US" sz="1400" dirty="0"/>
              <a:t>}</a:t>
            </a:r>
          </a:p>
          <a:p>
            <a:endParaRPr lang="en-US" sz="14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6471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5">
            <a:extLst>
              <a:ext uri="{FF2B5EF4-FFF2-40B4-BE49-F238E27FC236}">
                <a16:creationId xmlns:a16="http://schemas.microsoft.com/office/drawing/2014/main" id="{312BB9A9-0DD6-064B-BCDC-9F04321100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059050" cy="685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96FBD927-78DF-2E4C-81A6-8A1D4E51B7A4}"/>
              </a:ext>
            </a:extLst>
          </p:cNvPr>
          <p:cNvSpPr txBox="1">
            <a:spLocks/>
          </p:cNvSpPr>
          <p:nvPr/>
        </p:nvSpPr>
        <p:spPr>
          <a:xfrm>
            <a:off x="4436219" y="1357353"/>
            <a:ext cx="3427283" cy="4363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Semibold" panose="020B0503030202060203" pitchFamily="34" charset="0"/>
                <a:ea typeface="+mn-ea"/>
                <a:cs typeface="+mn-cs"/>
              </a:rPr>
              <a:t>Why is it used?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Positioned to be “something you have”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Cellular phone ubiquity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Better than email ;)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Simple integration through messaging service providers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4236CF46-3021-B54B-8EC4-DD3D2FC3DDB6}"/>
              </a:ext>
            </a:extLst>
          </p:cNvPr>
          <p:cNvSpPr txBox="1">
            <a:spLocks/>
          </p:cNvSpPr>
          <p:nvPr/>
        </p:nvSpPr>
        <p:spPr>
          <a:xfrm>
            <a:off x="8333236" y="1357353"/>
            <a:ext cx="3733153" cy="49924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 Semibold" panose="020B0503030202060203" pitchFamily="34" charset="0"/>
                <a:ea typeface="+mn-ea"/>
                <a:cs typeface="+mn-cs"/>
              </a:rPr>
              <a:t>What’s the problem?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Doesn’t prove possession       of device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Text Messages can be accessed on secondary interfaces.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Easily disrupted or attacked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 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User changes phone number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User ports carrier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User change device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Users phone stolen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Malicious account takeover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Phishing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0C557E3-349A-A342-A4FB-3FCB7F2263FF}"/>
              </a:ext>
            </a:extLst>
          </p:cNvPr>
          <p:cNvSpPr/>
          <p:nvPr/>
        </p:nvSpPr>
        <p:spPr>
          <a:xfrm>
            <a:off x="5044993" y="5456021"/>
            <a:ext cx="65764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9F56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https://pages.nist.gov/800-63-3/sp800-63b.html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9F56"/>
              </a:solidFill>
              <a:effectLst/>
              <a:uLnTx/>
              <a:uFillTx/>
              <a:latin typeface="Graphik" panose="020B0503030202060203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9F56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No longer has recommendations against SMS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9F5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9F56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https://security.googleblog.com/2019/05/new-research-how-effective-is-basic.html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9F56"/>
              </a:solidFill>
              <a:effectLst/>
              <a:uLnTx/>
              <a:uFillTx/>
              <a:latin typeface="Graphik" panose="020B0503030202060203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9F56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Only 76% of targeted account attacks blocked by using SMS as 2</a:t>
            </a:r>
            <a:r>
              <a:rPr kumimoji="0" lang="en-US" sz="1200" b="0" i="0" u="none" strike="noStrike" kern="1200" cap="none" spc="0" normalizeH="0" baseline="30000" noProof="0" dirty="0">
                <a:ln>
                  <a:noFill/>
                </a:ln>
                <a:solidFill>
                  <a:srgbClr val="009F56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nd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9F56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 factor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17E3A068-675F-0D44-B416-5996E48186D1}"/>
              </a:ext>
            </a:extLst>
          </p:cNvPr>
          <p:cNvSpPr/>
          <p:nvPr/>
        </p:nvSpPr>
        <p:spPr>
          <a:xfrm>
            <a:off x="252892" y="2185934"/>
            <a:ext cx="2512734" cy="47489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Can’t we do better?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3D2147F4-E4AA-5F4B-85FF-8AEC362FFC79}"/>
              </a:ext>
            </a:extLst>
          </p:cNvPr>
          <p:cNvSpPr/>
          <p:nvPr/>
        </p:nvSpPr>
        <p:spPr>
          <a:xfrm>
            <a:off x="2765625" y="2740554"/>
            <a:ext cx="1145495" cy="55856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We can. 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576F6E9E-4636-D34A-AC84-44139C88F092}"/>
              </a:ext>
            </a:extLst>
          </p:cNvPr>
          <p:cNvSpPr/>
          <p:nvPr/>
        </p:nvSpPr>
        <p:spPr>
          <a:xfrm>
            <a:off x="252891" y="1605002"/>
            <a:ext cx="2827059" cy="47489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SMS is not authentication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3EEB790-E8E8-0C46-9F2A-F45655076E1E}"/>
              </a:ext>
            </a:extLst>
          </p:cNvPr>
          <p:cNvSpPr txBox="1"/>
          <p:nvPr/>
        </p:nvSpPr>
        <p:spPr>
          <a:xfrm>
            <a:off x="335144" y="1315672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Today 9:00 am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F153930-0C4F-A94A-9791-83A47B8E7064}"/>
              </a:ext>
            </a:extLst>
          </p:cNvPr>
          <p:cNvSpPr/>
          <p:nvPr/>
        </p:nvSpPr>
        <p:spPr>
          <a:xfrm>
            <a:off x="1289251" y="3397123"/>
            <a:ext cx="2621870" cy="113283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BD942204-289B-F348-BAEC-8DF41A895E82}"/>
              </a:ext>
            </a:extLst>
          </p:cNvPr>
          <p:cNvSpPr/>
          <p:nvPr/>
        </p:nvSpPr>
        <p:spPr>
          <a:xfrm>
            <a:off x="252891" y="4699931"/>
            <a:ext cx="2512734" cy="47489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Where do I sign up?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D9132020-3784-174F-951E-2BC55272D300}"/>
              </a:ext>
            </a:extLst>
          </p:cNvPr>
          <p:cNvSpPr/>
          <p:nvPr/>
        </p:nvSpPr>
        <p:spPr>
          <a:xfrm>
            <a:off x="1710210" y="120512"/>
            <a:ext cx="638630" cy="6386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7EAEF2D7-4889-8C42-AA06-419831C438F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8064" y="232606"/>
            <a:ext cx="415500" cy="41550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A7982157-C3A6-1549-99BB-5AA1E0442037}"/>
              </a:ext>
            </a:extLst>
          </p:cNvPr>
          <p:cNvSpPr txBox="1"/>
          <p:nvPr/>
        </p:nvSpPr>
        <p:spPr>
          <a:xfrm>
            <a:off x="1087095" y="776371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Service Provider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912C6834-0BAA-2742-BAD8-64E76A9DA08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4793" y="3812826"/>
            <a:ext cx="2120827" cy="312909"/>
          </a:xfrm>
          <a:prstGeom prst="rect">
            <a:avLst/>
          </a:prstGeom>
        </p:spPr>
      </p:pic>
      <p:sp>
        <p:nvSpPr>
          <p:cNvPr id="32" name="Title 3">
            <a:extLst>
              <a:ext uri="{FF2B5EF4-FFF2-40B4-BE49-F238E27FC236}">
                <a16:creationId xmlns:a16="http://schemas.microsoft.com/office/drawing/2014/main" id="{29ADE476-6917-8043-9997-CF1FC446E0F2}"/>
              </a:ext>
            </a:extLst>
          </p:cNvPr>
          <p:cNvSpPr txBox="1"/>
          <p:nvPr/>
        </p:nvSpPr>
        <p:spPr>
          <a:xfrm>
            <a:off x="4059050" y="320016"/>
            <a:ext cx="8131958" cy="507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lnSpc>
                <a:spcPct val="90000"/>
              </a:lnSpc>
              <a:defRPr sz="4100" spc="-82">
                <a:solidFill>
                  <a:srgbClr val="27A24E"/>
                </a:solidFill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-82" normalizeH="0" baseline="0" noProof="0" dirty="0">
                <a:ln>
                  <a:noFill/>
                </a:ln>
                <a:solidFill>
                  <a:srgbClr val="018723"/>
                </a:solidFill>
                <a:effectLst/>
                <a:uLnTx/>
                <a:uFillTx/>
                <a:latin typeface="Graphik Semibold"/>
                <a:sym typeface="Graphik Semibold"/>
              </a:rPr>
              <a:t>SMS OTP ≠ Device Authentication</a:t>
            </a:r>
            <a:endParaRPr kumimoji="0" sz="3000" b="0" i="0" u="none" strike="noStrike" kern="1200" cap="none" spc="-82" normalizeH="0" baseline="0" noProof="0" dirty="0">
              <a:ln>
                <a:noFill/>
              </a:ln>
              <a:solidFill>
                <a:srgbClr val="018723"/>
              </a:solidFill>
              <a:effectLst/>
              <a:uLnTx/>
              <a:uFillTx/>
              <a:latin typeface="Graphik Semibold"/>
              <a:sym typeface="Graphik Semibold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7F0CD33-AE73-B54F-B8E1-FE7CC9ED38C6}"/>
              </a:ext>
            </a:extLst>
          </p:cNvPr>
          <p:cNvCxnSpPr>
            <a:cxnSpLocks/>
          </p:cNvCxnSpPr>
          <p:nvPr/>
        </p:nvCxnSpPr>
        <p:spPr>
          <a:xfrm>
            <a:off x="8019288" y="1426464"/>
            <a:ext cx="0" cy="3355848"/>
          </a:xfrm>
          <a:prstGeom prst="line">
            <a:avLst/>
          </a:prstGeom>
          <a:ln w="19050">
            <a:solidFill>
              <a:srgbClr val="0085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76819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D365676-8A21-B44C-ACD9-277880831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Aka format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ADCC12D-0526-0147-A4B5-001D1E807B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835102"/>
              </p:ext>
            </p:extLst>
          </p:nvPr>
        </p:nvGraphicFramePr>
        <p:xfrm>
          <a:off x="3656330" y="3467099"/>
          <a:ext cx="7982676" cy="302577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735169">
                  <a:extLst>
                    <a:ext uri="{9D8B030D-6E8A-4147-A177-3AD203B41FA5}">
                      <a16:colId xmlns:a16="http://schemas.microsoft.com/office/drawing/2014/main" val="2478794895"/>
                    </a:ext>
                  </a:extLst>
                </a:gridCol>
                <a:gridCol w="3247507">
                  <a:extLst>
                    <a:ext uri="{9D8B030D-6E8A-4147-A177-3AD203B41FA5}">
                      <a16:colId xmlns:a16="http://schemas.microsoft.com/office/drawing/2014/main" val="914645217"/>
                    </a:ext>
                  </a:extLst>
                </a:gridCol>
              </a:tblGrid>
              <a:tr h="30257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Encoded Port_token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Decoded Port Token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9966472"/>
                  </a:ext>
                </a:extLst>
              </a:tr>
              <a:tr h="272319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eyJhbGciOiJIUzI1NiIsInR5cCI6IkpXVCIsImtpZCI6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Inh4eHh4In0.eyJpc3MiOiJodHRwczovL2NjaWQub2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xkbW5vLmNvbSIsInN1YiI6Im1uY21jYy03NTk4ND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czMTU4NzIzNGFzZGYiLCJpYXQiOjE1MTYyMzkw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MjJ9.SHu1RNCsVMs5XNIgUvkaJwAErbuw23sNjXg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sFvwpr3w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{typ=</a:t>
                      </a:r>
                      <a:r>
                        <a:rPr lang="en-US" sz="1600" dirty="0" err="1">
                          <a:effectLst/>
                        </a:rPr>
                        <a:t>port_token+jwt,kid</a:t>
                      </a:r>
                      <a:r>
                        <a:rPr lang="en-US" sz="1600" dirty="0">
                          <a:effectLst/>
                        </a:rPr>
                        <a:t>=xxx}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{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  "iss": "https://</a:t>
                      </a:r>
                      <a:r>
                        <a:rPr lang="en-US" sz="1600" dirty="0" err="1">
                          <a:effectLst/>
                        </a:rPr>
                        <a:t>ZenKey.oldmno.com</a:t>
                      </a:r>
                      <a:r>
                        <a:rPr lang="en-US" sz="1600" dirty="0">
                          <a:effectLst/>
                        </a:rPr>
                        <a:t>",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  "sub": "mncmcc-75984731587234asdf",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  "iat": 1516239022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  “</a:t>
                      </a:r>
                      <a:r>
                        <a:rPr lang="en-US" sz="1600" dirty="0" err="1">
                          <a:effectLst/>
                        </a:rPr>
                        <a:t>aud”:client_id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87851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84477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713BE-7F33-C44A-AF34-11253D8E5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106783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port_data</a:t>
            </a:r>
            <a:br>
              <a:rPr lang="en-US" dirty="0"/>
            </a:br>
            <a:r>
              <a:rPr lang="en-US" dirty="0"/>
              <a:t>The hidden scope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93F0AA-FD02-E644-A341-EFF15F8E145A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5987142" y="218892"/>
            <a:ext cx="5366658" cy="7566569"/>
          </a:xfrm>
        </p:spPr>
        <p:txBody>
          <a:bodyPr lIns="0" tIns="0" rIns="0" bIns="0"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“port_data”:{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SP:[{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client_id:”ccid-3525”,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</a:t>
            </a:r>
            <a:r>
              <a:rPr lang="en-US" sz="1400" dirty="0" err="1"/>
              <a:t>scopes:”openid</a:t>
            </a:r>
            <a:r>
              <a:rPr lang="en-US" sz="1400" dirty="0"/>
              <a:t>”,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</a:t>
            </a:r>
            <a:r>
              <a:rPr lang="en-US" sz="1400" dirty="0" err="1"/>
              <a:t>denied_scopes:”email</a:t>
            </a:r>
            <a:r>
              <a:rPr lang="en-US" sz="1400" dirty="0"/>
              <a:t>”,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last_used_timestamp:&lt;epoch seconds time&gt; 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port_token:”</a:t>
            </a:r>
            <a:r>
              <a:rPr lang="en-US" sz="1400" dirty="0" err="1"/>
              <a:t>adklfjkldf.dlkfjadkf.fasdfdsf</a:t>
            </a:r>
            <a:r>
              <a:rPr lang="en-US" sz="1400" dirty="0"/>
              <a:t>”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},{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client_id:”ccid-09820983”,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</a:t>
            </a:r>
            <a:r>
              <a:rPr lang="en-US" sz="1400" dirty="0" err="1"/>
              <a:t>scopes:”openid</a:t>
            </a:r>
            <a:r>
              <a:rPr lang="en-US" sz="1400" dirty="0"/>
              <a:t> email phone”,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</a:t>
            </a:r>
            <a:r>
              <a:rPr lang="en-US" sz="1400" dirty="0" err="1"/>
              <a:t>denied_scopes:”name</a:t>
            </a:r>
            <a:r>
              <a:rPr lang="en-US" sz="1400" dirty="0"/>
              <a:t>”,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last_used_timestamp:&lt;epoch seconds time&gt; 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port_token:”rewyreyw.lknwer.5654dgs”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},{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client_id:”ccid-320985”,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</a:t>
            </a:r>
            <a:r>
              <a:rPr lang="en-US" sz="1400" dirty="0" err="1"/>
              <a:t>scopes:”openid</a:t>
            </a:r>
            <a:r>
              <a:rPr lang="en-US" sz="1400" dirty="0"/>
              <a:t> profile offline_access”,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</a:t>
            </a:r>
            <a:r>
              <a:rPr lang="en-US" sz="1400" dirty="0" err="1"/>
              <a:t>denied_scopes:”email</a:t>
            </a:r>
            <a:r>
              <a:rPr lang="en-US" sz="1400" dirty="0"/>
              <a:t> birthdate”,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last_used_timestamp:&lt;epoch seconds time&gt;,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port_token:”eowqiut.43565rgdfg.dgfjwty5”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},{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client_id:”ccid-mybank91”,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</a:t>
            </a:r>
            <a:r>
              <a:rPr lang="en-US" sz="1400" dirty="0" err="1"/>
              <a:t>scopes:”openid</a:t>
            </a:r>
            <a:r>
              <a:rPr lang="en-US" sz="1400" dirty="0"/>
              <a:t> email name address events”,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last_used_timestamp:&lt;epoch seconds time&gt; 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port_token:”eoiu432.64308fdshgtryw.547thfbt”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}]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“ccid_token”:”&lt;valid ccid_token from old carrier&gt;”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    //will be used by new carrier to edit trusted devices with JV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“cnf”:”&lt;LAST Public KEY&gt;”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   //last registered public key of the ZenKey app on the old carrier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    // in development….   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/>
              <a:t>  }</a:t>
            </a:r>
          </a:p>
          <a:p>
            <a:pPr marL="0" indent="0">
              <a:buNone/>
            </a:pPr>
            <a:endParaRPr 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D2E215-877C-C24B-9365-87638777F762}"/>
              </a:ext>
            </a:extLst>
          </p:cNvPr>
          <p:cNvSpPr txBox="1"/>
          <p:nvPr/>
        </p:nvSpPr>
        <p:spPr>
          <a:xfrm>
            <a:off x="287383" y="2272937"/>
            <a:ext cx="5381897" cy="34163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User has Consented to PORT. 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Users has agreed to tell old carrier to send their data to new carrier.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User has told new carrier to upload all their previous consents, (and aka’s).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Access_token from old carrier is also provided. (this enables new carrier to edit JV stored bindings to the old identity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-GET </a:t>
            </a:r>
            <a:r>
              <a:rPr lang="en-US" dirty="0" err="1"/>
              <a:t>jv.com</a:t>
            </a:r>
            <a:r>
              <a:rPr lang="en-US" dirty="0"/>
              <a:t>/devices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-POST </a:t>
            </a:r>
            <a:r>
              <a:rPr kumimoji="0" lang="en-US" sz="1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jv.com</a:t>
            </a:r>
            <a:r>
              <a: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/devices/&lt;id&gt;.  {sub=xxx, mccmnc=xxx}</a:t>
            </a:r>
          </a:p>
        </p:txBody>
      </p:sp>
    </p:spTree>
    <p:extLst>
      <p:ext uri="{BB962C8B-B14F-4D97-AF65-F5344CB8AC3E}">
        <p14:creationId xmlns:p14="http://schemas.microsoft.com/office/powerpoint/2010/main" val="6395429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55"/>
          <p:cNvSpPr txBox="1">
            <a:spLocks noGrp="1"/>
          </p:cNvSpPr>
          <p:nvPr>
            <p:ph type="body" idx="2"/>
          </p:nvPr>
        </p:nvSpPr>
        <p:spPr>
          <a:xfrm>
            <a:off x="680132" y="5231195"/>
            <a:ext cx="6026969" cy="5641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buClr>
                <a:schemeClr val="dk1"/>
              </a:buClr>
            </a:pPr>
            <a:r>
              <a:rPr lang="en-US" b="1" dirty="0">
                <a:solidFill>
                  <a:schemeClr val="dk1"/>
                </a:solidFill>
                <a:latin typeface="Graphik Semibold" panose="020B0503030202060203" pitchFamily="34" charset="0"/>
              </a:rPr>
              <a:t>Mike </a:t>
            </a:r>
            <a:r>
              <a:rPr lang="en-US" b="1" dirty="0" err="1">
                <a:solidFill>
                  <a:schemeClr val="dk1"/>
                </a:solidFill>
                <a:latin typeface="Graphik Semibold" panose="020B0503030202060203" pitchFamily="34" charset="0"/>
              </a:rPr>
              <a:t>Engan</a:t>
            </a:r>
            <a:r>
              <a:rPr lang="en-US" dirty="0">
                <a:solidFill>
                  <a:schemeClr val="dk1"/>
                </a:solidFill>
                <a:latin typeface="Graphik" panose="020B0503030202060203" pitchFamily="34" charset="0"/>
              </a:rPr>
              <a:t> | Lead Core Service Architect/Principal Engineer</a:t>
            </a:r>
            <a:endParaRPr lang="en-US" dirty="0">
              <a:latin typeface="Graphik" panose="020B05030302020602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8B462B-48E6-7C45-8D53-4F62C42900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1859" y="238538"/>
            <a:ext cx="4585252" cy="716445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A4FECF2-1790-5347-B80D-37D0390DD0E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554" y="746401"/>
            <a:ext cx="2120827" cy="31290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5FA7A28-8EBC-C14D-9EB6-891A26498F67}"/>
              </a:ext>
            </a:extLst>
          </p:cNvPr>
          <p:cNvSpPr txBox="1"/>
          <p:nvPr/>
        </p:nvSpPr>
        <p:spPr>
          <a:xfrm>
            <a:off x="607050" y="2420050"/>
            <a:ext cx="1043353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0" cap="none" spc="0" normalizeH="0" baseline="0" noProof="0" dirty="0">
                <a:ln>
                  <a:noFill/>
                </a:ln>
                <a:solidFill>
                  <a:srgbClr val="008522"/>
                </a:solidFill>
                <a:effectLst/>
                <a:uLnTx/>
                <a:uFillTx/>
                <a:latin typeface="Graphik Semibold" panose="020B0503030202060203" pitchFamily="34" charset="0"/>
                <a:cs typeface="Calibri"/>
                <a:sym typeface="Calibri"/>
              </a:rPr>
              <a:t>Architecture Flows</a:t>
            </a:r>
          </a:p>
        </p:txBody>
      </p:sp>
      <p:pic>
        <p:nvPicPr>
          <p:cNvPr id="12" name="Picture 4" descr="Picture 4">
            <a:extLst>
              <a:ext uri="{FF2B5EF4-FFF2-40B4-BE49-F238E27FC236}">
                <a16:creationId xmlns:a16="http://schemas.microsoft.com/office/drawing/2014/main" id="{19E8359D-9E40-8447-B21A-30D40802E4F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3554" y="4364192"/>
            <a:ext cx="4297249" cy="352783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POWERED BY">
            <a:extLst>
              <a:ext uri="{FF2B5EF4-FFF2-40B4-BE49-F238E27FC236}">
                <a16:creationId xmlns:a16="http://schemas.microsoft.com/office/drawing/2014/main" id="{1213DD67-313D-2844-8042-BFCBA68A1C55}"/>
              </a:ext>
            </a:extLst>
          </p:cNvPr>
          <p:cNvSpPr txBox="1"/>
          <p:nvPr/>
        </p:nvSpPr>
        <p:spPr>
          <a:xfrm>
            <a:off x="633554" y="3985233"/>
            <a:ext cx="1050698" cy="238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1200">
                <a:solidFill>
                  <a:srgbClr val="27A24E"/>
                </a:solidFill>
                <a:latin typeface="Graphik Regular"/>
                <a:ea typeface="Graphik Regular"/>
                <a:cs typeface="Graphik Regular"/>
                <a:sym typeface="Graphik Regular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27A24E"/>
                </a:solidFill>
                <a:effectLst/>
                <a:uLnTx/>
                <a:uFillTx/>
                <a:latin typeface="Graphik Regular"/>
                <a:sym typeface="Graphik Regular"/>
              </a:rPr>
              <a:t>POWERED BY</a:t>
            </a:r>
          </a:p>
        </p:txBody>
      </p:sp>
    </p:spTree>
    <p:extLst>
      <p:ext uri="{BB962C8B-B14F-4D97-AF65-F5344CB8AC3E}">
        <p14:creationId xmlns:p14="http://schemas.microsoft.com/office/powerpoint/2010/main" val="12389625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">
            <a:extLst>
              <a:ext uri="{FF2B5EF4-FFF2-40B4-BE49-F238E27FC236}">
                <a16:creationId xmlns:a16="http://schemas.microsoft.com/office/drawing/2014/main" id="{28E235B2-6D91-C04D-A00F-526F58A4AE19}"/>
              </a:ext>
            </a:extLst>
          </p:cNvPr>
          <p:cNvSpPr txBox="1">
            <a:spLocks/>
          </p:cNvSpPr>
          <p:nvPr/>
        </p:nvSpPr>
        <p:spPr>
          <a:xfrm>
            <a:off x="11650134" y="6452988"/>
            <a:ext cx="222175" cy="253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srgbClr val="009547"/>
                </a:solidFill>
                <a:effectLst/>
                <a:uFillTx/>
                <a:latin typeface="Graphik Regular"/>
                <a:ea typeface="Graphik Regular"/>
                <a:cs typeface="Graphik Regular"/>
                <a:sym typeface="Graphik Regular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en-US" sz="1050" b="0" i="0" u="none" strike="noStrike" kern="0" cap="none" spc="0" normalizeH="0" baseline="0" noProof="0" smtClean="0">
                <a:ln>
                  <a:noFill/>
                </a:ln>
                <a:solidFill>
                  <a:srgbClr val="018723"/>
                </a:solidFill>
                <a:effectLst/>
                <a:uLnTx/>
                <a:uFillTx/>
                <a:latin typeface="Graphik Regular"/>
                <a:sym typeface="Graphik Regular"/>
              </a:rPr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018723"/>
              </a:solidFill>
              <a:effectLst/>
              <a:uLnTx/>
              <a:uFillTx/>
              <a:latin typeface="Graphik Regular"/>
              <a:sym typeface="Graphik Regular"/>
            </a:endParaRPr>
          </a:p>
        </p:txBody>
      </p:sp>
      <p:sp>
        <p:nvSpPr>
          <p:cNvPr id="20" name="Title 3">
            <a:extLst>
              <a:ext uri="{FF2B5EF4-FFF2-40B4-BE49-F238E27FC236}">
                <a16:creationId xmlns:a16="http://schemas.microsoft.com/office/drawing/2014/main" id="{6D265F67-3877-624A-9216-E57F2EF947E5}"/>
              </a:ext>
            </a:extLst>
          </p:cNvPr>
          <p:cNvSpPr txBox="1"/>
          <p:nvPr/>
        </p:nvSpPr>
        <p:spPr>
          <a:xfrm>
            <a:off x="992" y="320016"/>
            <a:ext cx="12190016" cy="507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defRPr sz="4100" spc="-82">
                <a:solidFill>
                  <a:srgbClr val="27A24E"/>
                </a:solidFill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-82" normalizeH="0" baseline="0" noProof="0" dirty="0">
                <a:ln>
                  <a:noFill/>
                </a:ln>
                <a:solidFill>
                  <a:srgbClr val="27A24E"/>
                </a:solidFill>
                <a:effectLst/>
                <a:uLnTx/>
                <a:uFillTx/>
                <a:latin typeface="Graphik Semibold"/>
                <a:sym typeface="Graphik Semibold"/>
              </a:rPr>
              <a:t>Primary Device High-Level Flow</a:t>
            </a:r>
          </a:p>
        </p:txBody>
      </p:sp>
      <p:sp>
        <p:nvSpPr>
          <p:cNvPr id="95" name="Rounded Rectangle 94">
            <a:extLst>
              <a:ext uri="{FF2B5EF4-FFF2-40B4-BE49-F238E27FC236}">
                <a16:creationId xmlns:a16="http://schemas.microsoft.com/office/drawing/2014/main" id="{7303ED33-2C7D-194B-97C6-071C81476471}"/>
              </a:ext>
            </a:extLst>
          </p:cNvPr>
          <p:cNvSpPr/>
          <p:nvPr/>
        </p:nvSpPr>
        <p:spPr>
          <a:xfrm>
            <a:off x="4707139" y="3227728"/>
            <a:ext cx="4466297" cy="3394329"/>
          </a:xfrm>
          <a:prstGeom prst="roundRect">
            <a:avLst>
              <a:gd name="adj" fmla="val 7325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Carrier</a:t>
            </a:r>
          </a:p>
        </p:txBody>
      </p:sp>
      <p:sp>
        <p:nvSpPr>
          <p:cNvPr id="96" name="Rounded Rectangle 95">
            <a:extLst>
              <a:ext uri="{FF2B5EF4-FFF2-40B4-BE49-F238E27FC236}">
                <a16:creationId xmlns:a16="http://schemas.microsoft.com/office/drawing/2014/main" id="{782400C9-34F7-8C44-AD7F-03B2E0AAA5B8}"/>
              </a:ext>
            </a:extLst>
          </p:cNvPr>
          <p:cNvSpPr/>
          <p:nvPr/>
        </p:nvSpPr>
        <p:spPr>
          <a:xfrm>
            <a:off x="1478009" y="3257104"/>
            <a:ext cx="3011515" cy="3364952"/>
          </a:xfrm>
          <a:prstGeom prst="roundRect">
            <a:avLst>
              <a:gd name="adj" fmla="val 6476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JV</a:t>
            </a:r>
          </a:p>
        </p:txBody>
      </p:sp>
      <p:sp>
        <p:nvSpPr>
          <p:cNvPr id="97" name="Rounded Rectangle 96">
            <a:extLst>
              <a:ext uri="{FF2B5EF4-FFF2-40B4-BE49-F238E27FC236}">
                <a16:creationId xmlns:a16="http://schemas.microsoft.com/office/drawing/2014/main" id="{7940B561-48A4-0B4C-8CDB-F1C124D5198F}"/>
              </a:ext>
            </a:extLst>
          </p:cNvPr>
          <p:cNvSpPr/>
          <p:nvPr/>
        </p:nvSpPr>
        <p:spPr>
          <a:xfrm>
            <a:off x="2649363" y="1276759"/>
            <a:ext cx="3299887" cy="14490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raphik" panose="020B0503030202060203" pitchFamily="34" charset="0"/>
              <a:cs typeface="Calibri"/>
              <a:sym typeface="Calibri"/>
            </a:endParaRPr>
          </a:p>
        </p:txBody>
      </p:sp>
      <p:sp>
        <p:nvSpPr>
          <p:cNvPr id="98" name="Rounded Rectangle 97">
            <a:extLst>
              <a:ext uri="{FF2B5EF4-FFF2-40B4-BE49-F238E27FC236}">
                <a16:creationId xmlns:a16="http://schemas.microsoft.com/office/drawing/2014/main" id="{21D3AFB5-29AE-3F42-BD2A-B9EFA4D9AF28}"/>
              </a:ext>
            </a:extLst>
          </p:cNvPr>
          <p:cNvSpPr/>
          <p:nvPr/>
        </p:nvSpPr>
        <p:spPr>
          <a:xfrm>
            <a:off x="4267022" y="2150659"/>
            <a:ext cx="664635" cy="5145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ZK</a:t>
            </a:r>
            <a:b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APP</a:t>
            </a:r>
          </a:p>
        </p:txBody>
      </p:sp>
      <p:sp>
        <p:nvSpPr>
          <p:cNvPr id="99" name="Rounded Rectangle 98">
            <a:extLst>
              <a:ext uri="{FF2B5EF4-FFF2-40B4-BE49-F238E27FC236}">
                <a16:creationId xmlns:a16="http://schemas.microsoft.com/office/drawing/2014/main" id="{091DEBB6-5258-5546-808A-6AC51605D8EA}"/>
              </a:ext>
            </a:extLst>
          </p:cNvPr>
          <p:cNvSpPr/>
          <p:nvPr/>
        </p:nvSpPr>
        <p:spPr>
          <a:xfrm>
            <a:off x="3458940" y="1405706"/>
            <a:ext cx="664635" cy="55659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SP</a:t>
            </a:r>
            <a:b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APP</a:t>
            </a:r>
          </a:p>
        </p:txBody>
      </p:sp>
      <p:pic>
        <p:nvPicPr>
          <p:cNvPr id="100" name="Picture 99">
            <a:extLst>
              <a:ext uri="{FF2B5EF4-FFF2-40B4-BE49-F238E27FC236}">
                <a16:creationId xmlns:a16="http://schemas.microsoft.com/office/drawing/2014/main" id="{534A8A62-8453-F346-AC73-3EB5B4B200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4941" y="1535765"/>
            <a:ext cx="516469" cy="516469"/>
          </a:xfrm>
          <a:prstGeom prst="rect">
            <a:avLst/>
          </a:prstGeom>
        </p:spPr>
      </p:pic>
      <p:sp>
        <p:nvSpPr>
          <p:cNvPr id="101" name="Rounded Rectangle 100">
            <a:extLst>
              <a:ext uri="{FF2B5EF4-FFF2-40B4-BE49-F238E27FC236}">
                <a16:creationId xmlns:a16="http://schemas.microsoft.com/office/drawing/2014/main" id="{BB935F68-EC74-244E-8B24-88C8696F20E6}"/>
              </a:ext>
            </a:extLst>
          </p:cNvPr>
          <p:cNvSpPr/>
          <p:nvPr/>
        </p:nvSpPr>
        <p:spPr>
          <a:xfrm>
            <a:off x="5126922" y="1376153"/>
            <a:ext cx="664635" cy="55659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SP</a:t>
            </a:r>
            <a:b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WEB</a:t>
            </a:r>
          </a:p>
        </p:txBody>
      </p:sp>
      <p:sp>
        <p:nvSpPr>
          <p:cNvPr id="102" name="Rounded Rectangle 101">
            <a:extLst>
              <a:ext uri="{FF2B5EF4-FFF2-40B4-BE49-F238E27FC236}">
                <a16:creationId xmlns:a16="http://schemas.microsoft.com/office/drawing/2014/main" id="{640C2F9F-B64E-024B-850B-73F73BE4DE28}"/>
              </a:ext>
            </a:extLst>
          </p:cNvPr>
          <p:cNvSpPr/>
          <p:nvPr/>
        </p:nvSpPr>
        <p:spPr>
          <a:xfrm>
            <a:off x="5598688" y="3323726"/>
            <a:ext cx="560063" cy="63076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User </a:t>
            </a: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AuthN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 panose="020B0503030202060203" pitchFamily="34" charset="0"/>
              <a:cs typeface="Calibri"/>
              <a:sym typeface="Calibri"/>
            </a:endParaRPr>
          </a:p>
        </p:txBody>
      </p:sp>
      <p:sp>
        <p:nvSpPr>
          <p:cNvPr id="103" name="Rounded Rectangle 102">
            <a:extLst>
              <a:ext uri="{FF2B5EF4-FFF2-40B4-BE49-F238E27FC236}">
                <a16:creationId xmlns:a16="http://schemas.microsoft.com/office/drawing/2014/main" id="{73EA66FA-7AA4-B948-9A65-D7301C32196A}"/>
              </a:ext>
            </a:extLst>
          </p:cNvPr>
          <p:cNvSpPr/>
          <p:nvPr/>
        </p:nvSpPr>
        <p:spPr>
          <a:xfrm>
            <a:off x="2739600" y="3330613"/>
            <a:ext cx="923923" cy="63076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Discovery</a:t>
            </a:r>
          </a:p>
        </p:txBody>
      </p:sp>
      <p:sp>
        <p:nvSpPr>
          <p:cNvPr id="104" name="Rounded Rectangle 103">
            <a:extLst>
              <a:ext uri="{FF2B5EF4-FFF2-40B4-BE49-F238E27FC236}">
                <a16:creationId xmlns:a16="http://schemas.microsoft.com/office/drawing/2014/main" id="{ED0EF25E-B80F-BF45-8956-879DA982079B}"/>
              </a:ext>
            </a:extLst>
          </p:cNvPr>
          <p:cNvSpPr/>
          <p:nvPr/>
        </p:nvSpPr>
        <p:spPr>
          <a:xfrm>
            <a:off x="1601386" y="4373033"/>
            <a:ext cx="1177372" cy="2086177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SP Portal</a:t>
            </a:r>
          </a:p>
        </p:txBody>
      </p:sp>
      <p:pic>
        <p:nvPicPr>
          <p:cNvPr id="105" name="Picture 104">
            <a:extLst>
              <a:ext uri="{FF2B5EF4-FFF2-40B4-BE49-F238E27FC236}">
                <a16:creationId xmlns:a16="http://schemas.microsoft.com/office/drawing/2014/main" id="{AB51E4DA-2205-1244-B9B3-18167FE134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478" y="4748536"/>
            <a:ext cx="575737" cy="575737"/>
          </a:xfrm>
          <a:prstGeom prst="rect">
            <a:avLst/>
          </a:prstGeom>
        </p:spPr>
      </p:pic>
      <p:sp>
        <p:nvSpPr>
          <p:cNvPr id="106" name="TextBox 105">
            <a:extLst>
              <a:ext uri="{FF2B5EF4-FFF2-40B4-BE49-F238E27FC236}">
                <a16:creationId xmlns:a16="http://schemas.microsoft.com/office/drawing/2014/main" id="{23F9929D-F719-0948-AF8D-01AF52EA9798}"/>
              </a:ext>
            </a:extLst>
          </p:cNvPr>
          <p:cNvSpPr txBox="1"/>
          <p:nvPr/>
        </p:nvSpPr>
        <p:spPr>
          <a:xfrm>
            <a:off x="775549" y="5209586"/>
            <a:ext cx="6735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SP</a:t>
            </a:r>
          </a:p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User</a:t>
            </a:r>
          </a:p>
        </p:txBody>
      </p:sp>
      <p:sp>
        <p:nvSpPr>
          <p:cNvPr id="107" name="Rounded Rectangle 106">
            <a:extLst>
              <a:ext uri="{FF2B5EF4-FFF2-40B4-BE49-F238E27FC236}">
                <a16:creationId xmlns:a16="http://schemas.microsoft.com/office/drawing/2014/main" id="{76C4B88B-A511-C943-8F05-87D51885DED5}"/>
              </a:ext>
            </a:extLst>
          </p:cNvPr>
          <p:cNvSpPr/>
          <p:nvPr/>
        </p:nvSpPr>
        <p:spPr>
          <a:xfrm>
            <a:off x="3134371" y="5359886"/>
            <a:ext cx="1061111" cy="2836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SP Definitions</a:t>
            </a:r>
          </a:p>
        </p:txBody>
      </p:sp>
      <p:sp>
        <p:nvSpPr>
          <p:cNvPr id="108" name="Rounded Rectangle 107">
            <a:extLst>
              <a:ext uri="{FF2B5EF4-FFF2-40B4-BE49-F238E27FC236}">
                <a16:creationId xmlns:a16="http://schemas.microsoft.com/office/drawing/2014/main" id="{12F63B1C-1D8D-E04F-ACC2-6A52BF1A8651}"/>
              </a:ext>
            </a:extLst>
          </p:cNvPr>
          <p:cNvSpPr/>
          <p:nvPr/>
        </p:nvSpPr>
        <p:spPr>
          <a:xfrm>
            <a:off x="4854046" y="4714366"/>
            <a:ext cx="2309284" cy="1502247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Core Identity</a:t>
            </a:r>
          </a:p>
        </p:txBody>
      </p:sp>
      <p:sp>
        <p:nvSpPr>
          <p:cNvPr id="109" name="Rounded Rectangle 108">
            <a:extLst>
              <a:ext uri="{FF2B5EF4-FFF2-40B4-BE49-F238E27FC236}">
                <a16:creationId xmlns:a16="http://schemas.microsoft.com/office/drawing/2014/main" id="{23BB6E2F-C3D7-3D47-924E-1A01E8C2C46F}"/>
              </a:ext>
            </a:extLst>
          </p:cNvPr>
          <p:cNvSpPr/>
          <p:nvPr/>
        </p:nvSpPr>
        <p:spPr>
          <a:xfrm>
            <a:off x="5086912" y="5358040"/>
            <a:ext cx="1172299" cy="2836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SP Definition</a:t>
            </a:r>
          </a:p>
        </p:txBody>
      </p: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6C4F800F-61D5-2247-82A9-27B34AB10950}"/>
              </a:ext>
            </a:extLst>
          </p:cNvPr>
          <p:cNvCxnSpPr>
            <a:cxnSpLocks/>
            <a:stCxn id="107" idx="3"/>
            <a:endCxn id="109" idx="1"/>
          </p:cNvCxnSpPr>
          <p:nvPr/>
        </p:nvCxnSpPr>
        <p:spPr>
          <a:xfrm flipV="1">
            <a:off x="4195482" y="5499857"/>
            <a:ext cx="891431" cy="184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Rounded Rectangle 110">
            <a:extLst>
              <a:ext uri="{FF2B5EF4-FFF2-40B4-BE49-F238E27FC236}">
                <a16:creationId xmlns:a16="http://schemas.microsoft.com/office/drawing/2014/main" id="{1787A482-C646-2442-89C8-98456BB57D60}"/>
              </a:ext>
            </a:extLst>
          </p:cNvPr>
          <p:cNvSpPr/>
          <p:nvPr/>
        </p:nvSpPr>
        <p:spPr>
          <a:xfrm>
            <a:off x="5092156" y="5797351"/>
            <a:ext cx="1177372" cy="26985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Anonymous Transaction Log</a:t>
            </a:r>
          </a:p>
        </p:txBody>
      </p:sp>
      <p:sp>
        <p:nvSpPr>
          <p:cNvPr id="112" name="Rounded Rectangle 111">
            <a:extLst>
              <a:ext uri="{FF2B5EF4-FFF2-40B4-BE49-F238E27FC236}">
                <a16:creationId xmlns:a16="http://schemas.microsoft.com/office/drawing/2014/main" id="{0388E833-B758-F841-A5D7-322DB8C491E7}"/>
              </a:ext>
            </a:extLst>
          </p:cNvPr>
          <p:cNvSpPr/>
          <p:nvPr/>
        </p:nvSpPr>
        <p:spPr>
          <a:xfrm>
            <a:off x="3138994" y="5802455"/>
            <a:ext cx="1065156" cy="26985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Transactions</a:t>
            </a:r>
          </a:p>
        </p:txBody>
      </p: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C02734CA-6F0D-BA45-83A3-E42EA76FD79B}"/>
              </a:ext>
            </a:extLst>
          </p:cNvPr>
          <p:cNvCxnSpPr>
            <a:cxnSpLocks/>
            <a:stCxn id="111" idx="1"/>
            <a:endCxn id="112" idx="3"/>
          </p:cNvCxnSpPr>
          <p:nvPr/>
        </p:nvCxnSpPr>
        <p:spPr>
          <a:xfrm flipH="1">
            <a:off x="4204150" y="5932276"/>
            <a:ext cx="888007" cy="510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E076B1A9-B7AF-3640-8B48-8E49074C0139}"/>
              </a:ext>
            </a:extLst>
          </p:cNvPr>
          <p:cNvSpPr/>
          <p:nvPr/>
        </p:nvSpPr>
        <p:spPr>
          <a:xfrm>
            <a:off x="3454257" y="1892728"/>
            <a:ext cx="664635" cy="2640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SP SDK</a:t>
            </a:r>
          </a:p>
        </p:txBody>
      </p:sp>
      <p:sp>
        <p:nvSpPr>
          <p:cNvPr id="115" name="Rounded Rectangle 114">
            <a:extLst>
              <a:ext uri="{FF2B5EF4-FFF2-40B4-BE49-F238E27FC236}">
                <a16:creationId xmlns:a16="http://schemas.microsoft.com/office/drawing/2014/main" id="{8430182A-B94D-6E4E-A2B8-EEFC2A334602}"/>
              </a:ext>
            </a:extLst>
          </p:cNvPr>
          <p:cNvSpPr/>
          <p:nvPr/>
        </p:nvSpPr>
        <p:spPr>
          <a:xfrm>
            <a:off x="1229989" y="1171175"/>
            <a:ext cx="6731256" cy="1718285"/>
          </a:xfrm>
          <a:prstGeom prst="roundRect">
            <a:avLst>
              <a:gd name="adj" fmla="val 12185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raphik" panose="020B0503030202060203" pitchFamily="34" charset="0"/>
              <a:cs typeface="Calibri"/>
              <a:sym typeface="Calibri"/>
            </a:endParaRPr>
          </a:p>
        </p:txBody>
      </p:sp>
      <p:pic>
        <p:nvPicPr>
          <p:cNvPr id="116" name="Picture 115">
            <a:extLst>
              <a:ext uri="{FF2B5EF4-FFF2-40B4-BE49-F238E27FC236}">
                <a16:creationId xmlns:a16="http://schemas.microsoft.com/office/drawing/2014/main" id="{BE3B5C6A-D99F-E249-8378-4EB3DD739CC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0783" y="1274447"/>
            <a:ext cx="575737" cy="575737"/>
          </a:xfrm>
          <a:prstGeom prst="rect">
            <a:avLst/>
          </a:prstGeom>
        </p:spPr>
      </p:pic>
      <p:sp>
        <p:nvSpPr>
          <p:cNvPr id="117" name="TextBox 116">
            <a:extLst>
              <a:ext uri="{FF2B5EF4-FFF2-40B4-BE49-F238E27FC236}">
                <a16:creationId xmlns:a16="http://schemas.microsoft.com/office/drawing/2014/main" id="{522B3A23-C643-8143-ABC1-9C8EF3A0CD4D}"/>
              </a:ext>
            </a:extLst>
          </p:cNvPr>
          <p:cNvSpPr txBox="1"/>
          <p:nvPr/>
        </p:nvSpPr>
        <p:spPr>
          <a:xfrm>
            <a:off x="1178945" y="1831510"/>
            <a:ext cx="1306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Consumer</a:t>
            </a:r>
          </a:p>
        </p:txBody>
      </p:sp>
      <p:sp>
        <p:nvSpPr>
          <p:cNvPr id="118" name="Rounded Rectangle 117">
            <a:extLst>
              <a:ext uri="{FF2B5EF4-FFF2-40B4-BE49-F238E27FC236}">
                <a16:creationId xmlns:a16="http://schemas.microsoft.com/office/drawing/2014/main" id="{5EE24535-90D5-BC4F-9170-CFD84B3976EB}"/>
              </a:ext>
            </a:extLst>
          </p:cNvPr>
          <p:cNvSpPr/>
          <p:nvPr/>
        </p:nvSpPr>
        <p:spPr>
          <a:xfrm>
            <a:off x="676060" y="4292413"/>
            <a:ext cx="2306263" cy="2278351"/>
          </a:xfrm>
          <a:prstGeom prst="roundRect">
            <a:avLst>
              <a:gd name="adj" fmla="val 10931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raphik" panose="020B0503030202060203" pitchFamily="34" charset="0"/>
              <a:cs typeface="Calibri"/>
              <a:sym typeface="Calibri"/>
            </a:endParaRPr>
          </a:p>
        </p:txBody>
      </p:sp>
      <p:sp>
        <p:nvSpPr>
          <p:cNvPr id="119" name="Rounded Rectangle 118">
            <a:extLst>
              <a:ext uri="{FF2B5EF4-FFF2-40B4-BE49-F238E27FC236}">
                <a16:creationId xmlns:a16="http://schemas.microsoft.com/office/drawing/2014/main" id="{6404AF2F-3BC7-0F47-9B17-1C5B99F3DEE1}"/>
              </a:ext>
            </a:extLst>
          </p:cNvPr>
          <p:cNvSpPr/>
          <p:nvPr/>
        </p:nvSpPr>
        <p:spPr>
          <a:xfrm>
            <a:off x="5122196" y="1852175"/>
            <a:ext cx="664635" cy="2640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SP SDK</a:t>
            </a:r>
          </a:p>
        </p:txBody>
      </p:sp>
      <p:sp>
        <p:nvSpPr>
          <p:cNvPr id="120" name="Rounded Rectangle 119">
            <a:extLst>
              <a:ext uri="{FF2B5EF4-FFF2-40B4-BE49-F238E27FC236}">
                <a16:creationId xmlns:a16="http://schemas.microsoft.com/office/drawing/2014/main" id="{408B8D81-E110-2746-A32E-3D6971F014A4}"/>
              </a:ext>
            </a:extLst>
          </p:cNvPr>
          <p:cNvSpPr/>
          <p:nvPr/>
        </p:nvSpPr>
        <p:spPr>
          <a:xfrm>
            <a:off x="5010990" y="3962959"/>
            <a:ext cx="1156228" cy="26539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Consents</a:t>
            </a:r>
          </a:p>
        </p:txBody>
      </p:sp>
      <p:sp>
        <p:nvSpPr>
          <p:cNvPr id="121" name="Rounded Rectangle 120">
            <a:extLst>
              <a:ext uri="{FF2B5EF4-FFF2-40B4-BE49-F238E27FC236}">
                <a16:creationId xmlns:a16="http://schemas.microsoft.com/office/drawing/2014/main" id="{323AF32E-8AAC-6541-8374-2088F29C07FD}"/>
              </a:ext>
            </a:extLst>
          </p:cNvPr>
          <p:cNvSpPr/>
          <p:nvPr/>
        </p:nvSpPr>
        <p:spPr>
          <a:xfrm>
            <a:off x="5010990" y="3327309"/>
            <a:ext cx="573648" cy="63076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Device</a:t>
            </a:r>
          </a:p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AuthN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 panose="020B0503030202060203" pitchFamily="34" charset="0"/>
              <a:cs typeface="Calibri"/>
              <a:sym typeface="Calibri"/>
            </a:endParaRPr>
          </a:p>
        </p:txBody>
      </p:sp>
      <p:sp>
        <p:nvSpPr>
          <p:cNvPr id="122" name="Rounded Rectangle 121">
            <a:extLst>
              <a:ext uri="{FF2B5EF4-FFF2-40B4-BE49-F238E27FC236}">
                <a16:creationId xmlns:a16="http://schemas.microsoft.com/office/drawing/2014/main" id="{2C2C8CFB-4BC8-E84E-A184-9904FBA3B122}"/>
              </a:ext>
            </a:extLst>
          </p:cNvPr>
          <p:cNvSpPr/>
          <p:nvPr/>
        </p:nvSpPr>
        <p:spPr>
          <a:xfrm>
            <a:off x="1738100" y="5165943"/>
            <a:ext cx="883663" cy="2836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Register</a:t>
            </a:r>
          </a:p>
        </p:txBody>
      </p:sp>
      <p:sp>
        <p:nvSpPr>
          <p:cNvPr id="123" name="Rounded Rectangle 122">
            <a:extLst>
              <a:ext uri="{FF2B5EF4-FFF2-40B4-BE49-F238E27FC236}">
                <a16:creationId xmlns:a16="http://schemas.microsoft.com/office/drawing/2014/main" id="{6B826FFB-513E-BD4F-83AE-E6DEC592A75C}"/>
              </a:ext>
            </a:extLst>
          </p:cNvPr>
          <p:cNvSpPr/>
          <p:nvPr/>
        </p:nvSpPr>
        <p:spPr>
          <a:xfrm>
            <a:off x="8200007" y="1268350"/>
            <a:ext cx="1602644" cy="9906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raphik" panose="020B0503030202060203" pitchFamily="34" charset="0"/>
              <a:cs typeface="Calibri"/>
              <a:sym typeface="Calibri"/>
            </a:endParaRPr>
          </a:p>
        </p:txBody>
      </p:sp>
      <p:sp>
        <p:nvSpPr>
          <p:cNvPr id="124" name="Rounded Rectangle 123">
            <a:extLst>
              <a:ext uri="{FF2B5EF4-FFF2-40B4-BE49-F238E27FC236}">
                <a16:creationId xmlns:a16="http://schemas.microsoft.com/office/drawing/2014/main" id="{5432A280-548A-0640-8ADA-8D29C6351F2D}"/>
              </a:ext>
            </a:extLst>
          </p:cNvPr>
          <p:cNvSpPr/>
          <p:nvPr/>
        </p:nvSpPr>
        <p:spPr>
          <a:xfrm>
            <a:off x="8383410" y="1453417"/>
            <a:ext cx="692159" cy="55659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SP</a:t>
            </a:r>
            <a:b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Server</a:t>
            </a:r>
          </a:p>
        </p:txBody>
      </p:sp>
      <p:pic>
        <p:nvPicPr>
          <p:cNvPr id="125" name="Picture 124">
            <a:extLst>
              <a:ext uri="{FF2B5EF4-FFF2-40B4-BE49-F238E27FC236}">
                <a16:creationId xmlns:a16="http://schemas.microsoft.com/office/drawing/2014/main" id="{B0D033F6-FCC2-544E-B32F-41980278ACF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1715" y="1511782"/>
            <a:ext cx="456149" cy="456149"/>
          </a:xfrm>
          <a:prstGeom prst="rect">
            <a:avLst/>
          </a:prstGeom>
        </p:spPr>
      </p:pic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0223CE1A-09C0-1E45-B1E2-70B2EB476533}"/>
              </a:ext>
            </a:extLst>
          </p:cNvPr>
          <p:cNvCxnSpPr>
            <a:cxnSpLocks/>
            <a:stCxn id="114" idx="2"/>
            <a:endCxn id="103" idx="0"/>
          </p:cNvCxnSpPr>
          <p:nvPr/>
        </p:nvCxnSpPr>
        <p:spPr>
          <a:xfrm flipH="1">
            <a:off x="3201561" y="2156748"/>
            <a:ext cx="585013" cy="1173865"/>
          </a:xfrm>
          <a:prstGeom prst="straightConnector1">
            <a:avLst/>
          </a:prstGeom>
          <a:ln w="3492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Elbow Connector 126">
            <a:extLst>
              <a:ext uri="{FF2B5EF4-FFF2-40B4-BE49-F238E27FC236}">
                <a16:creationId xmlns:a16="http://schemas.microsoft.com/office/drawing/2014/main" id="{9D26200F-C02E-494B-B47C-218710F35573}"/>
              </a:ext>
            </a:extLst>
          </p:cNvPr>
          <p:cNvCxnSpPr>
            <a:cxnSpLocks/>
          </p:cNvCxnSpPr>
          <p:nvPr/>
        </p:nvCxnSpPr>
        <p:spPr>
          <a:xfrm>
            <a:off x="4130509" y="1932301"/>
            <a:ext cx="256201" cy="213109"/>
          </a:xfrm>
          <a:prstGeom prst="bentConnector3">
            <a:avLst>
              <a:gd name="adj1" fmla="val 99657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Elbow Connector 127">
            <a:extLst>
              <a:ext uri="{FF2B5EF4-FFF2-40B4-BE49-F238E27FC236}">
                <a16:creationId xmlns:a16="http://schemas.microsoft.com/office/drawing/2014/main" id="{A0C0C58B-D517-6641-B363-04C23773241B}"/>
              </a:ext>
            </a:extLst>
          </p:cNvPr>
          <p:cNvCxnSpPr>
            <a:cxnSpLocks/>
          </p:cNvCxnSpPr>
          <p:nvPr/>
        </p:nvCxnSpPr>
        <p:spPr>
          <a:xfrm rot="10800000" flipV="1">
            <a:off x="4811734" y="1936226"/>
            <a:ext cx="309979" cy="206020"/>
          </a:xfrm>
          <a:prstGeom prst="bentConnector3">
            <a:avLst>
              <a:gd name="adj1" fmla="val 101302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7BC5B2F1-FCB0-5146-85F7-559CCCD07729}"/>
              </a:ext>
            </a:extLst>
          </p:cNvPr>
          <p:cNvCxnSpPr>
            <a:cxnSpLocks/>
            <a:stCxn id="98" idx="2"/>
          </p:cNvCxnSpPr>
          <p:nvPr/>
        </p:nvCxnSpPr>
        <p:spPr>
          <a:xfrm>
            <a:off x="4599340" y="2665175"/>
            <a:ext cx="977224" cy="636081"/>
          </a:xfrm>
          <a:prstGeom prst="straightConnector1">
            <a:avLst/>
          </a:prstGeom>
          <a:ln w="34925">
            <a:solidFill>
              <a:schemeClr val="tx1">
                <a:lumMod val="75000"/>
                <a:lumOff val="2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Elbow Connector 129">
            <a:extLst>
              <a:ext uri="{FF2B5EF4-FFF2-40B4-BE49-F238E27FC236}">
                <a16:creationId xmlns:a16="http://schemas.microsoft.com/office/drawing/2014/main" id="{DD85F0D6-BD5C-3A4D-91FB-598AD325E303}"/>
              </a:ext>
            </a:extLst>
          </p:cNvPr>
          <p:cNvCxnSpPr>
            <a:cxnSpLocks/>
            <a:stCxn id="98" idx="0"/>
          </p:cNvCxnSpPr>
          <p:nvPr/>
        </p:nvCxnSpPr>
        <p:spPr>
          <a:xfrm rot="16200000" flipV="1">
            <a:off x="4050039" y="1601357"/>
            <a:ext cx="632613" cy="465991"/>
          </a:xfrm>
          <a:prstGeom prst="bentConnector3">
            <a:avLst>
              <a:gd name="adj1" fmla="val 10027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>
            <a:extLst>
              <a:ext uri="{FF2B5EF4-FFF2-40B4-BE49-F238E27FC236}">
                <a16:creationId xmlns:a16="http://schemas.microsoft.com/office/drawing/2014/main" id="{CA9E6451-1D04-9A47-8CF8-702144FFDCBC}"/>
              </a:ext>
            </a:extLst>
          </p:cNvPr>
          <p:cNvCxnSpPr>
            <a:cxnSpLocks/>
            <a:stCxn id="98" idx="0"/>
          </p:cNvCxnSpPr>
          <p:nvPr/>
        </p:nvCxnSpPr>
        <p:spPr>
          <a:xfrm rot="5400000" flipH="1" flipV="1">
            <a:off x="4542499" y="1571448"/>
            <a:ext cx="636053" cy="522372"/>
          </a:xfrm>
          <a:prstGeom prst="bentConnector3">
            <a:avLst>
              <a:gd name="adj1" fmla="val 99171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Oval 131">
            <a:extLst>
              <a:ext uri="{FF2B5EF4-FFF2-40B4-BE49-F238E27FC236}">
                <a16:creationId xmlns:a16="http://schemas.microsoft.com/office/drawing/2014/main" id="{E70ACDD1-FE79-7949-8453-4ECF07704918}"/>
              </a:ext>
            </a:extLst>
          </p:cNvPr>
          <p:cNvSpPr/>
          <p:nvPr/>
        </p:nvSpPr>
        <p:spPr>
          <a:xfrm>
            <a:off x="3324952" y="2403248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1</a:t>
            </a:r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6534AA66-DF34-BC41-976A-F371704E13EB}"/>
              </a:ext>
            </a:extLst>
          </p:cNvPr>
          <p:cNvSpPr/>
          <p:nvPr/>
        </p:nvSpPr>
        <p:spPr>
          <a:xfrm>
            <a:off x="4163035" y="1981873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2</a:t>
            </a:r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740A174B-8B54-3D4E-B29C-9F420F451040}"/>
              </a:ext>
            </a:extLst>
          </p:cNvPr>
          <p:cNvSpPr/>
          <p:nvPr/>
        </p:nvSpPr>
        <p:spPr>
          <a:xfrm>
            <a:off x="4868600" y="2958805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3</a:t>
            </a:r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C5069ED7-A7FB-DE43-AF7D-0479A64FB91E}"/>
              </a:ext>
            </a:extLst>
          </p:cNvPr>
          <p:cNvSpPr/>
          <p:nvPr/>
        </p:nvSpPr>
        <p:spPr>
          <a:xfrm>
            <a:off x="4520379" y="1332754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4</a:t>
            </a:r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id="{B77DF50E-A25C-9D47-9435-3E08B6199BE3}"/>
              </a:ext>
            </a:extLst>
          </p:cNvPr>
          <p:cNvSpPr/>
          <p:nvPr/>
        </p:nvSpPr>
        <p:spPr>
          <a:xfrm>
            <a:off x="9478359" y="2637564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1</a:t>
            </a: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73CF08AB-BBA6-DB4D-A14E-0775E18FC672}"/>
              </a:ext>
            </a:extLst>
          </p:cNvPr>
          <p:cNvSpPr/>
          <p:nvPr/>
        </p:nvSpPr>
        <p:spPr>
          <a:xfrm>
            <a:off x="4912303" y="1979068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2</a:t>
            </a:r>
          </a:p>
        </p:txBody>
      </p:sp>
      <p:cxnSp>
        <p:nvCxnSpPr>
          <p:cNvPr id="138" name="Elbow Connector 137">
            <a:extLst>
              <a:ext uri="{FF2B5EF4-FFF2-40B4-BE49-F238E27FC236}">
                <a16:creationId xmlns:a16="http://schemas.microsoft.com/office/drawing/2014/main" id="{29E19F5A-816E-F447-8C74-E254340F8DD6}"/>
              </a:ext>
            </a:extLst>
          </p:cNvPr>
          <p:cNvCxnSpPr>
            <a:cxnSpLocks/>
            <a:stCxn id="101" idx="0"/>
            <a:endCxn id="124" idx="0"/>
          </p:cNvCxnSpPr>
          <p:nvPr/>
        </p:nvCxnSpPr>
        <p:spPr>
          <a:xfrm rot="16200000" flipH="1">
            <a:off x="7055732" y="-220339"/>
            <a:ext cx="77264" cy="3270249"/>
          </a:xfrm>
          <a:prstGeom prst="bentConnector3">
            <a:avLst>
              <a:gd name="adj1" fmla="val -394492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Elbow Connector 138">
            <a:extLst>
              <a:ext uri="{FF2B5EF4-FFF2-40B4-BE49-F238E27FC236}">
                <a16:creationId xmlns:a16="http://schemas.microsoft.com/office/drawing/2014/main" id="{9003412F-9D20-DC46-BE52-9823D65A8A25}"/>
              </a:ext>
            </a:extLst>
          </p:cNvPr>
          <p:cNvCxnSpPr>
            <a:cxnSpLocks/>
            <a:stCxn id="99" idx="0"/>
            <a:endCxn id="124" idx="0"/>
          </p:cNvCxnSpPr>
          <p:nvPr/>
        </p:nvCxnSpPr>
        <p:spPr>
          <a:xfrm rot="16200000" flipH="1">
            <a:off x="6236518" y="-1039556"/>
            <a:ext cx="47711" cy="4938232"/>
          </a:xfrm>
          <a:prstGeom prst="bentConnector3">
            <a:avLst>
              <a:gd name="adj1" fmla="val -694408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Oval 139">
            <a:extLst>
              <a:ext uri="{FF2B5EF4-FFF2-40B4-BE49-F238E27FC236}">
                <a16:creationId xmlns:a16="http://schemas.microsoft.com/office/drawing/2014/main" id="{CF243C59-7D1B-9440-944F-6CCA27F8D319}"/>
              </a:ext>
            </a:extLst>
          </p:cNvPr>
          <p:cNvSpPr/>
          <p:nvPr/>
        </p:nvSpPr>
        <p:spPr>
          <a:xfrm>
            <a:off x="6986120" y="874542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5</a:t>
            </a:r>
          </a:p>
        </p:txBody>
      </p: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94312752-FCE1-B248-9E9C-8F73D222210C}"/>
              </a:ext>
            </a:extLst>
          </p:cNvPr>
          <p:cNvCxnSpPr>
            <a:cxnSpLocks/>
            <a:stCxn id="124" idx="2"/>
          </p:cNvCxnSpPr>
          <p:nvPr/>
        </p:nvCxnSpPr>
        <p:spPr>
          <a:xfrm flipH="1">
            <a:off x="6824860" y="2010014"/>
            <a:ext cx="1904629" cy="1322179"/>
          </a:xfrm>
          <a:prstGeom prst="straightConnector1">
            <a:avLst/>
          </a:prstGeom>
          <a:ln w="3492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9B795947-4DD5-554F-ABE5-A765B7191AFB}"/>
              </a:ext>
            </a:extLst>
          </p:cNvPr>
          <p:cNvCxnSpPr>
            <a:cxnSpLocks/>
            <a:stCxn id="124" idx="2"/>
          </p:cNvCxnSpPr>
          <p:nvPr/>
        </p:nvCxnSpPr>
        <p:spPr>
          <a:xfrm flipH="1">
            <a:off x="7855300" y="2010014"/>
            <a:ext cx="874189" cy="1322179"/>
          </a:xfrm>
          <a:prstGeom prst="straightConnector1">
            <a:avLst/>
          </a:prstGeom>
          <a:ln w="3492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Oval 142">
            <a:extLst>
              <a:ext uri="{FF2B5EF4-FFF2-40B4-BE49-F238E27FC236}">
                <a16:creationId xmlns:a16="http://schemas.microsoft.com/office/drawing/2014/main" id="{11E55489-C0FD-1949-AC01-E8349A1746A6}"/>
              </a:ext>
            </a:extLst>
          </p:cNvPr>
          <p:cNvSpPr/>
          <p:nvPr/>
        </p:nvSpPr>
        <p:spPr>
          <a:xfrm>
            <a:off x="7320202" y="2998488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6</a:t>
            </a:r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0908263A-4B3C-EB45-BAB5-F8BAB60B9718}"/>
              </a:ext>
            </a:extLst>
          </p:cNvPr>
          <p:cNvSpPr/>
          <p:nvPr/>
        </p:nvSpPr>
        <p:spPr>
          <a:xfrm>
            <a:off x="8136787" y="2998488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7</a:t>
            </a:r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66D3B7E2-DAD7-0A43-B3EF-D934B82E6530}"/>
              </a:ext>
            </a:extLst>
          </p:cNvPr>
          <p:cNvSpPr/>
          <p:nvPr/>
        </p:nvSpPr>
        <p:spPr>
          <a:xfrm>
            <a:off x="9478359" y="3179277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2</a:t>
            </a:r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9228188A-76A7-0540-BF83-7218E8B34E66}"/>
              </a:ext>
            </a:extLst>
          </p:cNvPr>
          <p:cNvSpPr/>
          <p:nvPr/>
        </p:nvSpPr>
        <p:spPr>
          <a:xfrm>
            <a:off x="9478359" y="3722067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3</a:t>
            </a:r>
          </a:p>
        </p:txBody>
      </p:sp>
      <p:sp>
        <p:nvSpPr>
          <p:cNvPr id="147" name="Oval 146">
            <a:extLst>
              <a:ext uri="{FF2B5EF4-FFF2-40B4-BE49-F238E27FC236}">
                <a16:creationId xmlns:a16="http://schemas.microsoft.com/office/drawing/2014/main" id="{930DE269-59D8-7E4D-A8F2-9642904ADBEA}"/>
              </a:ext>
            </a:extLst>
          </p:cNvPr>
          <p:cNvSpPr/>
          <p:nvPr/>
        </p:nvSpPr>
        <p:spPr>
          <a:xfrm>
            <a:off x="9478359" y="4469750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4</a:t>
            </a:r>
          </a:p>
        </p:txBody>
      </p:sp>
      <p:sp>
        <p:nvSpPr>
          <p:cNvPr id="148" name="Oval 147">
            <a:extLst>
              <a:ext uri="{FF2B5EF4-FFF2-40B4-BE49-F238E27FC236}">
                <a16:creationId xmlns:a16="http://schemas.microsoft.com/office/drawing/2014/main" id="{0F437663-9B9D-A64B-89A1-FD4E0B66FACC}"/>
              </a:ext>
            </a:extLst>
          </p:cNvPr>
          <p:cNvSpPr/>
          <p:nvPr/>
        </p:nvSpPr>
        <p:spPr>
          <a:xfrm>
            <a:off x="9478359" y="4880563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5</a:t>
            </a: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EA50798B-6A8E-134F-82DD-C3702E527AB5}"/>
              </a:ext>
            </a:extLst>
          </p:cNvPr>
          <p:cNvSpPr/>
          <p:nvPr/>
        </p:nvSpPr>
        <p:spPr>
          <a:xfrm>
            <a:off x="9478359" y="5385645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6</a:t>
            </a:r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DC05C34B-B37A-194B-81F7-A65D8DEEFED5}"/>
              </a:ext>
            </a:extLst>
          </p:cNvPr>
          <p:cNvSpPr/>
          <p:nvPr/>
        </p:nvSpPr>
        <p:spPr>
          <a:xfrm>
            <a:off x="9478359" y="5894135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7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DAE87A53-EDD6-B04B-9BAD-89535397AC7C}"/>
              </a:ext>
            </a:extLst>
          </p:cNvPr>
          <p:cNvSpPr txBox="1"/>
          <p:nvPr/>
        </p:nvSpPr>
        <p:spPr>
          <a:xfrm>
            <a:off x="9557888" y="2551316"/>
            <a:ext cx="2104192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SDK triggered Discovery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3C8E190E-B58B-D14A-B907-07C15945BC38}"/>
              </a:ext>
            </a:extLst>
          </p:cNvPr>
          <p:cNvSpPr txBox="1"/>
          <p:nvPr/>
        </p:nvSpPr>
        <p:spPr>
          <a:xfrm>
            <a:off x="9557888" y="4384720"/>
            <a:ext cx="2104192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Auth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 code returned Deep or universal link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1593C9CD-D392-A544-908E-839CA8E7CEA1}"/>
              </a:ext>
            </a:extLst>
          </p:cNvPr>
          <p:cNvSpPr txBox="1"/>
          <p:nvPr/>
        </p:nvSpPr>
        <p:spPr>
          <a:xfrm>
            <a:off x="9557888" y="3094077"/>
            <a:ext cx="2104192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Auth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 code request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Universal Link captured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0293F723-7267-1D44-90FF-9130C696A276}"/>
              </a:ext>
            </a:extLst>
          </p:cNvPr>
          <p:cNvSpPr txBox="1"/>
          <p:nvPr/>
        </p:nvSpPr>
        <p:spPr>
          <a:xfrm>
            <a:off x="9557888" y="3636838"/>
            <a:ext cx="2104192" cy="707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Sim &amp; user authentication &amp; explicit user consent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F370AB49-2658-F641-B2B7-73ED5D56FE29}"/>
              </a:ext>
            </a:extLst>
          </p:cNvPr>
          <p:cNvSpPr txBox="1"/>
          <p:nvPr/>
        </p:nvSpPr>
        <p:spPr>
          <a:xfrm>
            <a:off x="9557888" y="4927481"/>
            <a:ext cx="2104192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Service provider integrated clients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4B9C3B2A-9E03-7745-B72E-7B15FB120353}"/>
              </a:ext>
            </a:extLst>
          </p:cNvPr>
          <p:cNvSpPr txBox="1"/>
          <p:nvPr/>
        </p:nvSpPr>
        <p:spPr>
          <a:xfrm>
            <a:off x="9557888" y="5470242"/>
            <a:ext cx="2104192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Token Request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B1CDCBAF-CF80-234F-B8F2-404C82159A9A}"/>
              </a:ext>
            </a:extLst>
          </p:cNvPr>
          <p:cNvSpPr txBox="1"/>
          <p:nvPr/>
        </p:nvSpPr>
        <p:spPr>
          <a:xfrm>
            <a:off x="9557888" y="5807886"/>
            <a:ext cx="2104192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Userinfo or other carrier Resource *signed</a:t>
            </a:r>
          </a:p>
        </p:txBody>
      </p:sp>
      <p:pic>
        <p:nvPicPr>
          <p:cNvPr id="161" name="Picture 160">
            <a:extLst>
              <a:ext uri="{FF2B5EF4-FFF2-40B4-BE49-F238E27FC236}">
                <a16:creationId xmlns:a16="http://schemas.microsoft.com/office/drawing/2014/main" id="{DE380481-78D5-904A-BC24-E58D187ECEA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0366" y="441098"/>
            <a:ext cx="209123" cy="209123"/>
          </a:xfrm>
          <a:prstGeom prst="rect">
            <a:avLst/>
          </a:prstGeom>
        </p:spPr>
      </p:pic>
      <p:sp>
        <p:nvSpPr>
          <p:cNvPr id="165" name="Rounded Rectangle 164">
            <a:extLst>
              <a:ext uri="{FF2B5EF4-FFF2-40B4-BE49-F238E27FC236}">
                <a16:creationId xmlns:a16="http://schemas.microsoft.com/office/drawing/2014/main" id="{F554AF5B-BDAA-CD44-849A-4DBFABC20578}"/>
              </a:ext>
            </a:extLst>
          </p:cNvPr>
          <p:cNvSpPr/>
          <p:nvPr/>
        </p:nvSpPr>
        <p:spPr>
          <a:xfrm>
            <a:off x="7769197" y="4784057"/>
            <a:ext cx="820053" cy="63076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Universal link : web page : Download app</a:t>
            </a:r>
          </a:p>
        </p:txBody>
      </p:sp>
      <p:sp>
        <p:nvSpPr>
          <p:cNvPr id="166" name="Rounded Rectangle 165">
            <a:extLst>
              <a:ext uri="{FF2B5EF4-FFF2-40B4-BE49-F238E27FC236}">
                <a16:creationId xmlns:a16="http://schemas.microsoft.com/office/drawing/2014/main" id="{A2EBD379-FA2A-C745-B73B-B0D1F1356D29}"/>
              </a:ext>
            </a:extLst>
          </p:cNvPr>
          <p:cNvSpPr/>
          <p:nvPr/>
        </p:nvSpPr>
        <p:spPr>
          <a:xfrm>
            <a:off x="6280434" y="3332193"/>
            <a:ext cx="748713" cy="63076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Token</a:t>
            </a:r>
          </a:p>
        </p:txBody>
      </p:sp>
      <p:sp>
        <p:nvSpPr>
          <p:cNvPr id="167" name="Rounded Rectangle 166">
            <a:extLst>
              <a:ext uri="{FF2B5EF4-FFF2-40B4-BE49-F238E27FC236}">
                <a16:creationId xmlns:a16="http://schemas.microsoft.com/office/drawing/2014/main" id="{67A5FC08-1C9C-AE47-988D-C10E250A280C}"/>
              </a:ext>
            </a:extLst>
          </p:cNvPr>
          <p:cNvSpPr/>
          <p:nvPr/>
        </p:nvSpPr>
        <p:spPr>
          <a:xfrm>
            <a:off x="8230904" y="5456976"/>
            <a:ext cx="820053" cy="63076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Event</a:t>
            </a:r>
          </a:p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Generator</a:t>
            </a:r>
          </a:p>
        </p:txBody>
      </p:sp>
      <p:sp>
        <p:nvSpPr>
          <p:cNvPr id="168" name="Rounded Rectangle 167">
            <a:extLst>
              <a:ext uri="{FF2B5EF4-FFF2-40B4-BE49-F238E27FC236}">
                <a16:creationId xmlns:a16="http://schemas.microsoft.com/office/drawing/2014/main" id="{0B3BD4DD-89E2-A54C-8DBC-1B7F2DF146B0}"/>
              </a:ext>
            </a:extLst>
          </p:cNvPr>
          <p:cNvSpPr/>
          <p:nvPr/>
        </p:nvSpPr>
        <p:spPr>
          <a:xfrm>
            <a:off x="7147674" y="3332193"/>
            <a:ext cx="748713" cy="63076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Userinfo</a:t>
            </a:r>
          </a:p>
        </p:txBody>
      </p:sp>
      <p:sp>
        <p:nvSpPr>
          <p:cNvPr id="169" name="Rounded Rectangle 168">
            <a:extLst>
              <a:ext uri="{FF2B5EF4-FFF2-40B4-BE49-F238E27FC236}">
                <a16:creationId xmlns:a16="http://schemas.microsoft.com/office/drawing/2014/main" id="{F4CC9AE1-E1F6-FF4A-9642-A4CB6F420D2C}"/>
              </a:ext>
            </a:extLst>
          </p:cNvPr>
          <p:cNvSpPr/>
          <p:nvPr/>
        </p:nvSpPr>
        <p:spPr>
          <a:xfrm>
            <a:off x="8004716" y="3354050"/>
            <a:ext cx="808653" cy="63076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UserTrait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 panose="020B0503030202060203" pitchFamily="34" charset="0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894961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">
            <a:extLst>
              <a:ext uri="{FF2B5EF4-FFF2-40B4-BE49-F238E27FC236}">
                <a16:creationId xmlns:a16="http://schemas.microsoft.com/office/drawing/2014/main" id="{28E235B2-6D91-C04D-A00F-526F58A4AE19}"/>
              </a:ext>
            </a:extLst>
          </p:cNvPr>
          <p:cNvSpPr txBox="1">
            <a:spLocks/>
          </p:cNvSpPr>
          <p:nvPr/>
        </p:nvSpPr>
        <p:spPr>
          <a:xfrm>
            <a:off x="11650134" y="6452988"/>
            <a:ext cx="222175" cy="253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srgbClr val="009547"/>
                </a:solidFill>
                <a:effectLst/>
                <a:uFillTx/>
                <a:latin typeface="Graphik Regular"/>
                <a:ea typeface="Graphik Regular"/>
                <a:cs typeface="Graphik Regular"/>
                <a:sym typeface="Graphik Regular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en-US" sz="1050" b="0" i="0" u="none" strike="noStrike" kern="0" cap="none" spc="0" normalizeH="0" baseline="0" noProof="0" smtClean="0">
                <a:ln>
                  <a:noFill/>
                </a:ln>
                <a:solidFill>
                  <a:srgbClr val="018723"/>
                </a:solidFill>
                <a:effectLst/>
                <a:uLnTx/>
                <a:uFillTx/>
                <a:latin typeface="Graphik Regular"/>
                <a:sym typeface="Graphik Regular"/>
              </a:rPr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018723"/>
              </a:solidFill>
              <a:effectLst/>
              <a:uLnTx/>
              <a:uFillTx/>
              <a:latin typeface="Graphik Regular"/>
              <a:sym typeface="Graphik Regular"/>
            </a:endParaRPr>
          </a:p>
        </p:txBody>
      </p:sp>
      <p:sp>
        <p:nvSpPr>
          <p:cNvPr id="20" name="Title 3">
            <a:extLst>
              <a:ext uri="{FF2B5EF4-FFF2-40B4-BE49-F238E27FC236}">
                <a16:creationId xmlns:a16="http://schemas.microsoft.com/office/drawing/2014/main" id="{6D265F67-3877-624A-9216-E57F2EF947E5}"/>
              </a:ext>
            </a:extLst>
          </p:cNvPr>
          <p:cNvSpPr txBox="1"/>
          <p:nvPr/>
        </p:nvSpPr>
        <p:spPr>
          <a:xfrm>
            <a:off x="992" y="320016"/>
            <a:ext cx="12190016" cy="507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defRPr sz="4100" spc="-82">
                <a:solidFill>
                  <a:srgbClr val="27A24E"/>
                </a:solidFill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-82" normalizeH="0" baseline="0" noProof="0" dirty="0">
                <a:ln>
                  <a:noFill/>
                </a:ln>
                <a:solidFill>
                  <a:srgbClr val="27A24E"/>
                </a:solidFill>
                <a:effectLst/>
                <a:uLnTx/>
                <a:uFillTx/>
                <a:latin typeface="Graphik Semibold"/>
                <a:sym typeface="Graphik Semibold"/>
              </a:rPr>
              <a:t>Secondary Device High-Level Flow</a:t>
            </a:r>
          </a:p>
        </p:txBody>
      </p:sp>
      <p:sp>
        <p:nvSpPr>
          <p:cNvPr id="94" name="Rounded Rectangle 93">
            <a:extLst>
              <a:ext uri="{FF2B5EF4-FFF2-40B4-BE49-F238E27FC236}">
                <a16:creationId xmlns:a16="http://schemas.microsoft.com/office/drawing/2014/main" id="{2707EE36-D988-FE47-A4A1-9FA5BABD90F6}"/>
              </a:ext>
            </a:extLst>
          </p:cNvPr>
          <p:cNvSpPr/>
          <p:nvPr/>
        </p:nvSpPr>
        <p:spPr>
          <a:xfrm>
            <a:off x="4707140" y="3224515"/>
            <a:ext cx="4466297" cy="3394329"/>
          </a:xfrm>
          <a:prstGeom prst="roundRect">
            <a:avLst>
              <a:gd name="adj" fmla="val 7325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Carrier</a:t>
            </a:r>
          </a:p>
        </p:txBody>
      </p:sp>
      <p:sp>
        <p:nvSpPr>
          <p:cNvPr id="95" name="Rounded Rectangle 94">
            <a:extLst>
              <a:ext uri="{FF2B5EF4-FFF2-40B4-BE49-F238E27FC236}">
                <a16:creationId xmlns:a16="http://schemas.microsoft.com/office/drawing/2014/main" id="{75A20C8C-45CD-0546-8BFD-06E359E7299C}"/>
              </a:ext>
            </a:extLst>
          </p:cNvPr>
          <p:cNvSpPr/>
          <p:nvPr/>
        </p:nvSpPr>
        <p:spPr>
          <a:xfrm>
            <a:off x="1478010" y="3253891"/>
            <a:ext cx="3011515" cy="3364952"/>
          </a:xfrm>
          <a:prstGeom prst="roundRect">
            <a:avLst>
              <a:gd name="adj" fmla="val 6476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JV</a:t>
            </a:r>
          </a:p>
        </p:txBody>
      </p:sp>
      <p:sp>
        <p:nvSpPr>
          <p:cNvPr id="96" name="Rounded Rectangle 95">
            <a:extLst>
              <a:ext uri="{FF2B5EF4-FFF2-40B4-BE49-F238E27FC236}">
                <a16:creationId xmlns:a16="http://schemas.microsoft.com/office/drawing/2014/main" id="{47A468E5-027F-6F47-B298-8FBF0BFB39D4}"/>
              </a:ext>
            </a:extLst>
          </p:cNvPr>
          <p:cNvSpPr/>
          <p:nvPr/>
        </p:nvSpPr>
        <p:spPr>
          <a:xfrm>
            <a:off x="2649364" y="1273546"/>
            <a:ext cx="3299887" cy="14490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raphik" panose="020B0503030202060203" pitchFamily="34" charset="0"/>
              <a:cs typeface="Calibri"/>
              <a:sym typeface="Calibri"/>
            </a:endParaRPr>
          </a:p>
        </p:txBody>
      </p:sp>
      <p:sp>
        <p:nvSpPr>
          <p:cNvPr id="97" name="Rounded Rectangle 96">
            <a:extLst>
              <a:ext uri="{FF2B5EF4-FFF2-40B4-BE49-F238E27FC236}">
                <a16:creationId xmlns:a16="http://schemas.microsoft.com/office/drawing/2014/main" id="{44527824-5D22-8E49-8CB9-B06F3871ECAC}"/>
              </a:ext>
            </a:extLst>
          </p:cNvPr>
          <p:cNvSpPr/>
          <p:nvPr/>
        </p:nvSpPr>
        <p:spPr>
          <a:xfrm>
            <a:off x="4267023" y="2147446"/>
            <a:ext cx="664635" cy="5145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ZK</a:t>
            </a:r>
            <a:b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APP</a:t>
            </a:r>
          </a:p>
        </p:txBody>
      </p:sp>
      <p:pic>
        <p:nvPicPr>
          <p:cNvPr id="98" name="Picture 97">
            <a:extLst>
              <a:ext uri="{FF2B5EF4-FFF2-40B4-BE49-F238E27FC236}">
                <a16:creationId xmlns:a16="http://schemas.microsoft.com/office/drawing/2014/main" id="{A1AAC7D4-5264-FF47-874B-BD34BF5212C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4942" y="1532552"/>
            <a:ext cx="516469" cy="516469"/>
          </a:xfrm>
          <a:prstGeom prst="rect">
            <a:avLst/>
          </a:prstGeom>
        </p:spPr>
      </p:pic>
      <p:sp>
        <p:nvSpPr>
          <p:cNvPr id="99" name="Rounded Rectangle 98">
            <a:extLst>
              <a:ext uri="{FF2B5EF4-FFF2-40B4-BE49-F238E27FC236}">
                <a16:creationId xmlns:a16="http://schemas.microsoft.com/office/drawing/2014/main" id="{6DFB75D1-C492-DD4C-ABF9-A3319F905196}"/>
              </a:ext>
            </a:extLst>
          </p:cNvPr>
          <p:cNvSpPr/>
          <p:nvPr/>
        </p:nvSpPr>
        <p:spPr>
          <a:xfrm>
            <a:off x="6159144" y="1265137"/>
            <a:ext cx="1602644" cy="9906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raphik" panose="020B0503030202060203" pitchFamily="34" charset="0"/>
              <a:cs typeface="Calibri"/>
              <a:sym typeface="Calibri"/>
            </a:endParaRPr>
          </a:p>
        </p:txBody>
      </p:sp>
      <p:sp>
        <p:nvSpPr>
          <p:cNvPr id="100" name="Rounded Rectangle 99">
            <a:extLst>
              <a:ext uri="{FF2B5EF4-FFF2-40B4-BE49-F238E27FC236}">
                <a16:creationId xmlns:a16="http://schemas.microsoft.com/office/drawing/2014/main" id="{18333E1C-8D0F-A74D-822E-D32C10874FED}"/>
              </a:ext>
            </a:extLst>
          </p:cNvPr>
          <p:cNvSpPr/>
          <p:nvPr/>
        </p:nvSpPr>
        <p:spPr>
          <a:xfrm>
            <a:off x="5598689" y="3320513"/>
            <a:ext cx="560063" cy="63076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User </a:t>
            </a: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AuthN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 panose="020B0503030202060203" pitchFamily="34" charset="0"/>
              <a:cs typeface="Calibri"/>
              <a:sym typeface="Calibri"/>
            </a:endParaRPr>
          </a:p>
        </p:txBody>
      </p:sp>
      <p:sp>
        <p:nvSpPr>
          <p:cNvPr id="101" name="Rounded Rectangle 100">
            <a:extLst>
              <a:ext uri="{FF2B5EF4-FFF2-40B4-BE49-F238E27FC236}">
                <a16:creationId xmlns:a16="http://schemas.microsoft.com/office/drawing/2014/main" id="{20E715B1-CC41-BE40-BD1D-913B5AEDFFFF}"/>
              </a:ext>
            </a:extLst>
          </p:cNvPr>
          <p:cNvSpPr/>
          <p:nvPr/>
        </p:nvSpPr>
        <p:spPr>
          <a:xfrm>
            <a:off x="2739601" y="3327400"/>
            <a:ext cx="923923" cy="63076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Discovery</a:t>
            </a:r>
          </a:p>
        </p:txBody>
      </p:sp>
      <p:sp>
        <p:nvSpPr>
          <p:cNvPr id="102" name="Rounded Rectangle 101">
            <a:extLst>
              <a:ext uri="{FF2B5EF4-FFF2-40B4-BE49-F238E27FC236}">
                <a16:creationId xmlns:a16="http://schemas.microsoft.com/office/drawing/2014/main" id="{2FAC9BE6-7B89-8944-B60D-AC35363612D1}"/>
              </a:ext>
            </a:extLst>
          </p:cNvPr>
          <p:cNvSpPr/>
          <p:nvPr/>
        </p:nvSpPr>
        <p:spPr>
          <a:xfrm>
            <a:off x="1601387" y="4369820"/>
            <a:ext cx="1177372" cy="2086177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SP Portal</a:t>
            </a:r>
          </a:p>
        </p:txBody>
      </p:sp>
      <p:pic>
        <p:nvPicPr>
          <p:cNvPr id="103" name="Picture 102">
            <a:extLst>
              <a:ext uri="{FF2B5EF4-FFF2-40B4-BE49-F238E27FC236}">
                <a16:creationId xmlns:a16="http://schemas.microsoft.com/office/drawing/2014/main" id="{01261F05-7C42-3D43-BD1D-463058F5CC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479" y="4745323"/>
            <a:ext cx="575737" cy="575737"/>
          </a:xfrm>
          <a:prstGeom prst="rect">
            <a:avLst/>
          </a:prstGeom>
        </p:spPr>
      </p:pic>
      <p:sp>
        <p:nvSpPr>
          <p:cNvPr id="104" name="TextBox 103">
            <a:extLst>
              <a:ext uri="{FF2B5EF4-FFF2-40B4-BE49-F238E27FC236}">
                <a16:creationId xmlns:a16="http://schemas.microsoft.com/office/drawing/2014/main" id="{23AFC5BA-B00A-2E47-90D2-33297F9FE28E}"/>
              </a:ext>
            </a:extLst>
          </p:cNvPr>
          <p:cNvSpPr txBox="1"/>
          <p:nvPr/>
        </p:nvSpPr>
        <p:spPr>
          <a:xfrm>
            <a:off x="775550" y="5206373"/>
            <a:ext cx="6735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SP</a:t>
            </a:r>
          </a:p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User</a:t>
            </a:r>
          </a:p>
        </p:txBody>
      </p:sp>
      <p:sp>
        <p:nvSpPr>
          <p:cNvPr id="105" name="Rounded Rectangle 104">
            <a:extLst>
              <a:ext uri="{FF2B5EF4-FFF2-40B4-BE49-F238E27FC236}">
                <a16:creationId xmlns:a16="http://schemas.microsoft.com/office/drawing/2014/main" id="{04AFD0D2-BD7C-D94A-A930-951EA4ACEC09}"/>
              </a:ext>
            </a:extLst>
          </p:cNvPr>
          <p:cNvSpPr/>
          <p:nvPr/>
        </p:nvSpPr>
        <p:spPr>
          <a:xfrm>
            <a:off x="3134372" y="5356673"/>
            <a:ext cx="1061111" cy="2836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SP Definitions</a:t>
            </a:r>
          </a:p>
        </p:txBody>
      </p:sp>
      <p:sp>
        <p:nvSpPr>
          <p:cNvPr id="106" name="Rounded Rectangle 105">
            <a:extLst>
              <a:ext uri="{FF2B5EF4-FFF2-40B4-BE49-F238E27FC236}">
                <a16:creationId xmlns:a16="http://schemas.microsoft.com/office/drawing/2014/main" id="{AADB2564-35BA-244B-81D9-042FB47DFE2D}"/>
              </a:ext>
            </a:extLst>
          </p:cNvPr>
          <p:cNvSpPr/>
          <p:nvPr/>
        </p:nvSpPr>
        <p:spPr>
          <a:xfrm>
            <a:off x="4854047" y="4711153"/>
            <a:ext cx="2309284" cy="1502247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Core Identity</a:t>
            </a:r>
          </a:p>
        </p:txBody>
      </p:sp>
      <p:sp>
        <p:nvSpPr>
          <p:cNvPr id="107" name="Rounded Rectangle 106">
            <a:extLst>
              <a:ext uri="{FF2B5EF4-FFF2-40B4-BE49-F238E27FC236}">
                <a16:creationId xmlns:a16="http://schemas.microsoft.com/office/drawing/2014/main" id="{F6714F80-7F02-3348-A3E7-78B8D459D141}"/>
              </a:ext>
            </a:extLst>
          </p:cNvPr>
          <p:cNvSpPr/>
          <p:nvPr/>
        </p:nvSpPr>
        <p:spPr>
          <a:xfrm>
            <a:off x="5086913" y="5354827"/>
            <a:ext cx="1172299" cy="2836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SP Definition</a:t>
            </a:r>
          </a:p>
        </p:txBody>
      </p: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ECCE2D32-897F-FC4A-8BD0-D7D1537A11CD}"/>
              </a:ext>
            </a:extLst>
          </p:cNvPr>
          <p:cNvCxnSpPr>
            <a:cxnSpLocks/>
            <a:stCxn id="105" idx="3"/>
            <a:endCxn id="107" idx="1"/>
          </p:cNvCxnSpPr>
          <p:nvPr/>
        </p:nvCxnSpPr>
        <p:spPr>
          <a:xfrm flipV="1">
            <a:off x="4195483" y="5496644"/>
            <a:ext cx="891431" cy="184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Rounded Rectangle 108">
            <a:extLst>
              <a:ext uri="{FF2B5EF4-FFF2-40B4-BE49-F238E27FC236}">
                <a16:creationId xmlns:a16="http://schemas.microsoft.com/office/drawing/2014/main" id="{105521C7-1903-8D4B-9755-FDF50580DCCA}"/>
              </a:ext>
            </a:extLst>
          </p:cNvPr>
          <p:cNvSpPr/>
          <p:nvPr/>
        </p:nvSpPr>
        <p:spPr>
          <a:xfrm>
            <a:off x="5092157" y="5794138"/>
            <a:ext cx="1177372" cy="26985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Anonymous Transaction Log</a:t>
            </a:r>
          </a:p>
        </p:txBody>
      </p:sp>
      <p:sp>
        <p:nvSpPr>
          <p:cNvPr id="110" name="Rounded Rectangle 109">
            <a:extLst>
              <a:ext uri="{FF2B5EF4-FFF2-40B4-BE49-F238E27FC236}">
                <a16:creationId xmlns:a16="http://schemas.microsoft.com/office/drawing/2014/main" id="{228ED91B-DF1F-034D-B938-A907A3A32806}"/>
              </a:ext>
            </a:extLst>
          </p:cNvPr>
          <p:cNvSpPr/>
          <p:nvPr/>
        </p:nvSpPr>
        <p:spPr>
          <a:xfrm>
            <a:off x="3138995" y="5799242"/>
            <a:ext cx="1065156" cy="26985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Transactions</a:t>
            </a:r>
          </a:p>
        </p:txBody>
      </p: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F854BBA4-7C15-C544-88A7-13564F831F65}"/>
              </a:ext>
            </a:extLst>
          </p:cNvPr>
          <p:cNvCxnSpPr>
            <a:cxnSpLocks/>
            <a:stCxn id="109" idx="1"/>
            <a:endCxn id="110" idx="3"/>
          </p:cNvCxnSpPr>
          <p:nvPr/>
        </p:nvCxnSpPr>
        <p:spPr>
          <a:xfrm flipH="1">
            <a:off x="4204151" y="5929063"/>
            <a:ext cx="888007" cy="510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Rounded Rectangle 111">
            <a:extLst>
              <a:ext uri="{FF2B5EF4-FFF2-40B4-BE49-F238E27FC236}">
                <a16:creationId xmlns:a16="http://schemas.microsoft.com/office/drawing/2014/main" id="{CFA0246A-2EB3-6B46-8EE6-0E705BCAD624}"/>
              </a:ext>
            </a:extLst>
          </p:cNvPr>
          <p:cNvSpPr/>
          <p:nvPr/>
        </p:nvSpPr>
        <p:spPr>
          <a:xfrm>
            <a:off x="1229990" y="1167962"/>
            <a:ext cx="6731256" cy="1718285"/>
          </a:xfrm>
          <a:prstGeom prst="roundRect">
            <a:avLst>
              <a:gd name="adj" fmla="val 12185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raphik" panose="020B0503030202060203" pitchFamily="34" charset="0"/>
              <a:cs typeface="Calibri"/>
              <a:sym typeface="Calibri"/>
            </a:endParaRPr>
          </a:p>
        </p:txBody>
      </p:sp>
      <p:pic>
        <p:nvPicPr>
          <p:cNvPr id="113" name="Picture 112">
            <a:extLst>
              <a:ext uri="{FF2B5EF4-FFF2-40B4-BE49-F238E27FC236}">
                <a16:creationId xmlns:a16="http://schemas.microsoft.com/office/drawing/2014/main" id="{3EE0BF75-AEEA-0240-AE8C-9CC052C699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0784" y="1271234"/>
            <a:ext cx="575737" cy="575737"/>
          </a:xfrm>
          <a:prstGeom prst="rect">
            <a:avLst/>
          </a:prstGeom>
        </p:spPr>
      </p:pic>
      <p:sp>
        <p:nvSpPr>
          <p:cNvPr id="114" name="TextBox 113">
            <a:extLst>
              <a:ext uri="{FF2B5EF4-FFF2-40B4-BE49-F238E27FC236}">
                <a16:creationId xmlns:a16="http://schemas.microsoft.com/office/drawing/2014/main" id="{5E67A32F-33D0-D141-97A2-7E12CC1BC26C}"/>
              </a:ext>
            </a:extLst>
          </p:cNvPr>
          <p:cNvSpPr txBox="1"/>
          <p:nvPr/>
        </p:nvSpPr>
        <p:spPr>
          <a:xfrm>
            <a:off x="1178946" y="1828297"/>
            <a:ext cx="1306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Consumer</a:t>
            </a:r>
          </a:p>
        </p:txBody>
      </p:sp>
      <p:pic>
        <p:nvPicPr>
          <p:cNvPr id="115" name="Picture 114">
            <a:extLst>
              <a:ext uri="{FF2B5EF4-FFF2-40B4-BE49-F238E27FC236}">
                <a16:creationId xmlns:a16="http://schemas.microsoft.com/office/drawing/2014/main" id="{197D0E9A-054A-E14C-832F-E5F7BD8ECE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9886" y="1467779"/>
            <a:ext cx="736235" cy="575227"/>
          </a:xfrm>
          <a:prstGeom prst="rect">
            <a:avLst/>
          </a:prstGeom>
        </p:spPr>
      </p:pic>
      <p:sp>
        <p:nvSpPr>
          <p:cNvPr id="116" name="Rounded Rectangle 115">
            <a:extLst>
              <a:ext uri="{FF2B5EF4-FFF2-40B4-BE49-F238E27FC236}">
                <a16:creationId xmlns:a16="http://schemas.microsoft.com/office/drawing/2014/main" id="{D684910C-6A8E-BA4E-854C-1879FD924676}"/>
              </a:ext>
            </a:extLst>
          </p:cNvPr>
          <p:cNvSpPr/>
          <p:nvPr/>
        </p:nvSpPr>
        <p:spPr>
          <a:xfrm>
            <a:off x="676061" y="4289200"/>
            <a:ext cx="2306263" cy="2278351"/>
          </a:xfrm>
          <a:prstGeom prst="roundRect">
            <a:avLst>
              <a:gd name="adj" fmla="val 10931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raphik" panose="020B0503030202060203" pitchFamily="34" charset="0"/>
              <a:cs typeface="Calibri"/>
              <a:sym typeface="Calibri"/>
            </a:endParaRPr>
          </a:p>
        </p:txBody>
      </p:sp>
      <p:sp>
        <p:nvSpPr>
          <p:cNvPr id="117" name="Rounded Rectangle 116">
            <a:extLst>
              <a:ext uri="{FF2B5EF4-FFF2-40B4-BE49-F238E27FC236}">
                <a16:creationId xmlns:a16="http://schemas.microsoft.com/office/drawing/2014/main" id="{7C1EB555-04FF-7B4C-B7A5-8646930C2434}"/>
              </a:ext>
            </a:extLst>
          </p:cNvPr>
          <p:cNvSpPr/>
          <p:nvPr/>
        </p:nvSpPr>
        <p:spPr>
          <a:xfrm>
            <a:off x="7000577" y="1390885"/>
            <a:ext cx="664635" cy="55659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SP</a:t>
            </a:r>
            <a:b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WEB</a:t>
            </a:r>
          </a:p>
        </p:txBody>
      </p:sp>
      <p:sp>
        <p:nvSpPr>
          <p:cNvPr id="118" name="Rounded Rectangle 117">
            <a:extLst>
              <a:ext uri="{FF2B5EF4-FFF2-40B4-BE49-F238E27FC236}">
                <a16:creationId xmlns:a16="http://schemas.microsoft.com/office/drawing/2014/main" id="{0B89BC62-8467-634C-BE10-0FB281E653DA}"/>
              </a:ext>
            </a:extLst>
          </p:cNvPr>
          <p:cNvSpPr/>
          <p:nvPr/>
        </p:nvSpPr>
        <p:spPr>
          <a:xfrm>
            <a:off x="7005789" y="1866907"/>
            <a:ext cx="664635" cy="2640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SP SDK</a:t>
            </a:r>
          </a:p>
        </p:txBody>
      </p:sp>
      <p:sp>
        <p:nvSpPr>
          <p:cNvPr id="119" name="Rounded Rectangle 118">
            <a:extLst>
              <a:ext uri="{FF2B5EF4-FFF2-40B4-BE49-F238E27FC236}">
                <a16:creationId xmlns:a16="http://schemas.microsoft.com/office/drawing/2014/main" id="{4DE0F459-EC15-AE40-BD3D-8BB3C073E720}"/>
              </a:ext>
            </a:extLst>
          </p:cNvPr>
          <p:cNvSpPr/>
          <p:nvPr/>
        </p:nvSpPr>
        <p:spPr>
          <a:xfrm>
            <a:off x="5010991" y="3959746"/>
            <a:ext cx="1156228" cy="26539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Consents</a:t>
            </a:r>
          </a:p>
        </p:txBody>
      </p:sp>
      <p:sp>
        <p:nvSpPr>
          <p:cNvPr id="120" name="Rounded Rectangle 119">
            <a:extLst>
              <a:ext uri="{FF2B5EF4-FFF2-40B4-BE49-F238E27FC236}">
                <a16:creationId xmlns:a16="http://schemas.microsoft.com/office/drawing/2014/main" id="{1273BC45-DFDB-1A40-BADC-1AB2F357FD15}"/>
              </a:ext>
            </a:extLst>
          </p:cNvPr>
          <p:cNvSpPr/>
          <p:nvPr/>
        </p:nvSpPr>
        <p:spPr>
          <a:xfrm>
            <a:off x="5010991" y="3324096"/>
            <a:ext cx="573648" cy="63076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Device</a:t>
            </a:r>
          </a:p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AuthN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 panose="020B0503030202060203" pitchFamily="34" charset="0"/>
              <a:cs typeface="Calibri"/>
              <a:sym typeface="Calibri"/>
            </a:endParaRPr>
          </a:p>
        </p:txBody>
      </p:sp>
      <p:sp>
        <p:nvSpPr>
          <p:cNvPr id="121" name="Rounded Rectangle 120">
            <a:extLst>
              <a:ext uri="{FF2B5EF4-FFF2-40B4-BE49-F238E27FC236}">
                <a16:creationId xmlns:a16="http://schemas.microsoft.com/office/drawing/2014/main" id="{DDFCCA9A-11F3-464B-946B-BD461A91BFDD}"/>
              </a:ext>
            </a:extLst>
          </p:cNvPr>
          <p:cNvSpPr/>
          <p:nvPr/>
        </p:nvSpPr>
        <p:spPr>
          <a:xfrm>
            <a:off x="1738101" y="5162730"/>
            <a:ext cx="883663" cy="2836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Register</a:t>
            </a:r>
          </a:p>
        </p:txBody>
      </p:sp>
      <p:sp>
        <p:nvSpPr>
          <p:cNvPr id="122" name="Rounded Rectangle 121">
            <a:extLst>
              <a:ext uri="{FF2B5EF4-FFF2-40B4-BE49-F238E27FC236}">
                <a16:creationId xmlns:a16="http://schemas.microsoft.com/office/drawing/2014/main" id="{6604779F-09FD-594B-B15D-26FFB42B6D4B}"/>
              </a:ext>
            </a:extLst>
          </p:cNvPr>
          <p:cNvSpPr/>
          <p:nvPr/>
        </p:nvSpPr>
        <p:spPr>
          <a:xfrm>
            <a:off x="8200008" y="1265137"/>
            <a:ext cx="1602644" cy="9906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raphik" panose="020B0503030202060203" pitchFamily="34" charset="0"/>
              <a:cs typeface="Calibri"/>
              <a:sym typeface="Calibri"/>
            </a:endParaRPr>
          </a:p>
        </p:txBody>
      </p:sp>
      <p:sp>
        <p:nvSpPr>
          <p:cNvPr id="123" name="Rounded Rectangle 122">
            <a:extLst>
              <a:ext uri="{FF2B5EF4-FFF2-40B4-BE49-F238E27FC236}">
                <a16:creationId xmlns:a16="http://schemas.microsoft.com/office/drawing/2014/main" id="{58247509-0B36-4441-8C01-54A27D3F1D56}"/>
              </a:ext>
            </a:extLst>
          </p:cNvPr>
          <p:cNvSpPr/>
          <p:nvPr/>
        </p:nvSpPr>
        <p:spPr>
          <a:xfrm>
            <a:off x="8383411" y="1450204"/>
            <a:ext cx="692159" cy="55659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SP</a:t>
            </a:r>
            <a:b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Server</a:t>
            </a:r>
          </a:p>
        </p:txBody>
      </p:sp>
      <p:pic>
        <p:nvPicPr>
          <p:cNvPr id="124" name="Picture 123">
            <a:extLst>
              <a:ext uri="{FF2B5EF4-FFF2-40B4-BE49-F238E27FC236}">
                <a16:creationId xmlns:a16="http://schemas.microsoft.com/office/drawing/2014/main" id="{4DA68A47-BCDA-3F4F-9D72-AA039B0026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1716" y="1508569"/>
            <a:ext cx="456149" cy="456149"/>
          </a:xfrm>
          <a:prstGeom prst="rect">
            <a:avLst/>
          </a:prstGeom>
        </p:spPr>
      </p:pic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8907D0BF-D583-714B-81A1-EFA7F6A82BB6}"/>
              </a:ext>
            </a:extLst>
          </p:cNvPr>
          <p:cNvCxnSpPr>
            <a:cxnSpLocks/>
            <a:endCxn id="101" idx="0"/>
          </p:cNvCxnSpPr>
          <p:nvPr/>
        </p:nvCxnSpPr>
        <p:spPr>
          <a:xfrm flipH="1">
            <a:off x="3201562" y="2153535"/>
            <a:ext cx="4118640" cy="1173865"/>
          </a:xfrm>
          <a:prstGeom prst="straightConnector1">
            <a:avLst/>
          </a:prstGeom>
          <a:ln w="3492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0E140745-4B20-B446-A094-1DAE8D8E3ACB}"/>
              </a:ext>
            </a:extLst>
          </p:cNvPr>
          <p:cNvCxnSpPr>
            <a:cxnSpLocks/>
            <a:stCxn id="97" idx="2"/>
          </p:cNvCxnSpPr>
          <p:nvPr/>
        </p:nvCxnSpPr>
        <p:spPr>
          <a:xfrm>
            <a:off x="4599341" y="2661962"/>
            <a:ext cx="977224" cy="636081"/>
          </a:xfrm>
          <a:prstGeom prst="straightConnector1">
            <a:avLst/>
          </a:prstGeom>
          <a:ln w="34925">
            <a:solidFill>
              <a:schemeClr val="tx1">
                <a:lumMod val="75000"/>
                <a:lumOff val="2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Oval 126">
            <a:extLst>
              <a:ext uri="{FF2B5EF4-FFF2-40B4-BE49-F238E27FC236}">
                <a16:creationId xmlns:a16="http://schemas.microsoft.com/office/drawing/2014/main" id="{1464F9F5-D1F6-F041-AF09-BBA3A4589600}"/>
              </a:ext>
            </a:extLst>
          </p:cNvPr>
          <p:cNvSpPr/>
          <p:nvPr/>
        </p:nvSpPr>
        <p:spPr>
          <a:xfrm>
            <a:off x="4213877" y="3065293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1</a:t>
            </a:r>
          </a:p>
        </p:txBody>
      </p:sp>
      <p:sp>
        <p:nvSpPr>
          <p:cNvPr id="128" name="Oval 127">
            <a:extLst>
              <a:ext uri="{FF2B5EF4-FFF2-40B4-BE49-F238E27FC236}">
                <a16:creationId xmlns:a16="http://schemas.microsoft.com/office/drawing/2014/main" id="{0AB11B61-0EED-C648-A024-D3A0B82570D0}"/>
              </a:ext>
            </a:extLst>
          </p:cNvPr>
          <p:cNvSpPr/>
          <p:nvPr/>
        </p:nvSpPr>
        <p:spPr>
          <a:xfrm>
            <a:off x="5695349" y="2934255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2</a:t>
            </a:r>
          </a:p>
        </p:txBody>
      </p:sp>
      <p:sp>
        <p:nvSpPr>
          <p:cNvPr id="129" name="Oval 128">
            <a:extLst>
              <a:ext uri="{FF2B5EF4-FFF2-40B4-BE49-F238E27FC236}">
                <a16:creationId xmlns:a16="http://schemas.microsoft.com/office/drawing/2014/main" id="{517A8782-64CC-1446-8A49-6A7B857ADFE3}"/>
              </a:ext>
            </a:extLst>
          </p:cNvPr>
          <p:cNvSpPr/>
          <p:nvPr/>
        </p:nvSpPr>
        <p:spPr>
          <a:xfrm>
            <a:off x="4868601" y="2955592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3</a:t>
            </a:r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3971FCF2-54EE-B541-886F-FB54303AC3BA}"/>
              </a:ext>
            </a:extLst>
          </p:cNvPr>
          <p:cNvSpPr/>
          <p:nvPr/>
        </p:nvSpPr>
        <p:spPr>
          <a:xfrm>
            <a:off x="6313195" y="2992528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4</a:t>
            </a:r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6629187D-9CEB-5D4D-9470-06FE3060BFFA}"/>
              </a:ext>
            </a:extLst>
          </p:cNvPr>
          <p:cNvSpPr/>
          <p:nvPr/>
        </p:nvSpPr>
        <p:spPr>
          <a:xfrm>
            <a:off x="9478360" y="2634351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1</a:t>
            </a:r>
          </a:p>
        </p:txBody>
      </p:sp>
      <p:cxnSp>
        <p:nvCxnSpPr>
          <p:cNvPr id="132" name="Elbow Connector 131">
            <a:extLst>
              <a:ext uri="{FF2B5EF4-FFF2-40B4-BE49-F238E27FC236}">
                <a16:creationId xmlns:a16="http://schemas.microsoft.com/office/drawing/2014/main" id="{C70AF2A7-4FA1-C34D-A9A1-0DBA204CA819}"/>
              </a:ext>
            </a:extLst>
          </p:cNvPr>
          <p:cNvCxnSpPr>
            <a:cxnSpLocks/>
            <a:stCxn id="117" idx="0"/>
            <a:endCxn id="123" idx="0"/>
          </p:cNvCxnSpPr>
          <p:nvPr/>
        </p:nvCxnSpPr>
        <p:spPr>
          <a:xfrm rot="16200000" flipH="1">
            <a:off x="8001532" y="722247"/>
            <a:ext cx="59319" cy="1396596"/>
          </a:xfrm>
          <a:prstGeom prst="bentConnector3">
            <a:avLst>
              <a:gd name="adj1" fmla="val -513835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Oval 132">
            <a:extLst>
              <a:ext uri="{FF2B5EF4-FFF2-40B4-BE49-F238E27FC236}">
                <a16:creationId xmlns:a16="http://schemas.microsoft.com/office/drawing/2014/main" id="{732D6AF1-6A18-BE48-A04D-9F1EAD2FF735}"/>
              </a:ext>
            </a:extLst>
          </p:cNvPr>
          <p:cNvSpPr/>
          <p:nvPr/>
        </p:nvSpPr>
        <p:spPr>
          <a:xfrm>
            <a:off x="7955952" y="863369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5</a:t>
            </a:r>
          </a:p>
        </p:txBody>
      </p: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552CC5E4-00C0-354A-984D-5DA48D156CBE}"/>
              </a:ext>
            </a:extLst>
          </p:cNvPr>
          <p:cNvCxnSpPr>
            <a:cxnSpLocks/>
            <a:stCxn id="123" idx="2"/>
          </p:cNvCxnSpPr>
          <p:nvPr/>
        </p:nvCxnSpPr>
        <p:spPr>
          <a:xfrm flipH="1">
            <a:off x="6824861" y="2006801"/>
            <a:ext cx="1904629" cy="1322179"/>
          </a:xfrm>
          <a:prstGeom prst="straightConnector1">
            <a:avLst/>
          </a:prstGeom>
          <a:ln w="3492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0C7EFF2D-18AA-0D4C-AAE6-C352618C542F}"/>
              </a:ext>
            </a:extLst>
          </p:cNvPr>
          <p:cNvCxnSpPr>
            <a:cxnSpLocks/>
            <a:stCxn id="123" idx="2"/>
          </p:cNvCxnSpPr>
          <p:nvPr/>
        </p:nvCxnSpPr>
        <p:spPr>
          <a:xfrm flipH="1">
            <a:off x="7855301" y="2006801"/>
            <a:ext cx="874189" cy="1322179"/>
          </a:xfrm>
          <a:prstGeom prst="straightConnector1">
            <a:avLst/>
          </a:prstGeom>
          <a:ln w="3492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Oval 135">
            <a:extLst>
              <a:ext uri="{FF2B5EF4-FFF2-40B4-BE49-F238E27FC236}">
                <a16:creationId xmlns:a16="http://schemas.microsoft.com/office/drawing/2014/main" id="{9810FDAA-D2BC-2941-9A4B-0B79D0A3C359}"/>
              </a:ext>
            </a:extLst>
          </p:cNvPr>
          <p:cNvSpPr/>
          <p:nvPr/>
        </p:nvSpPr>
        <p:spPr>
          <a:xfrm>
            <a:off x="7320203" y="2995275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6</a:t>
            </a: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013540E0-8D82-E246-86A7-2ABE91C40719}"/>
              </a:ext>
            </a:extLst>
          </p:cNvPr>
          <p:cNvSpPr/>
          <p:nvPr/>
        </p:nvSpPr>
        <p:spPr>
          <a:xfrm>
            <a:off x="8136788" y="2995275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7</a:t>
            </a:r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id="{C4697CCB-DD12-B64F-9746-17FE7A7FCD5D}"/>
              </a:ext>
            </a:extLst>
          </p:cNvPr>
          <p:cNvSpPr/>
          <p:nvPr/>
        </p:nvSpPr>
        <p:spPr>
          <a:xfrm>
            <a:off x="9478360" y="3765989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3</a:t>
            </a: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813A3376-0A7D-AB4F-A3EC-80977E183170}"/>
              </a:ext>
            </a:extLst>
          </p:cNvPr>
          <p:cNvSpPr/>
          <p:nvPr/>
        </p:nvSpPr>
        <p:spPr>
          <a:xfrm>
            <a:off x="9478360" y="4548904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4</a:t>
            </a:r>
          </a:p>
        </p:txBody>
      </p:sp>
      <p:sp>
        <p:nvSpPr>
          <p:cNvPr id="141" name="Oval 140">
            <a:extLst>
              <a:ext uri="{FF2B5EF4-FFF2-40B4-BE49-F238E27FC236}">
                <a16:creationId xmlns:a16="http://schemas.microsoft.com/office/drawing/2014/main" id="{8A875FF3-72B1-984E-8B2D-E246D112B606}"/>
              </a:ext>
            </a:extLst>
          </p:cNvPr>
          <p:cNvSpPr/>
          <p:nvPr/>
        </p:nvSpPr>
        <p:spPr>
          <a:xfrm>
            <a:off x="9478360" y="5129401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5</a:t>
            </a:r>
          </a:p>
        </p:txBody>
      </p:sp>
      <p:sp>
        <p:nvSpPr>
          <p:cNvPr id="142" name="Oval 141">
            <a:extLst>
              <a:ext uri="{FF2B5EF4-FFF2-40B4-BE49-F238E27FC236}">
                <a16:creationId xmlns:a16="http://schemas.microsoft.com/office/drawing/2014/main" id="{FD2989D3-BF47-734C-950C-58AB5C0FFC44}"/>
              </a:ext>
            </a:extLst>
          </p:cNvPr>
          <p:cNvSpPr/>
          <p:nvPr/>
        </p:nvSpPr>
        <p:spPr>
          <a:xfrm>
            <a:off x="9478360" y="5521362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6</a:t>
            </a:r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63461AFA-4DD8-474C-9728-1FC64A81D36A}"/>
              </a:ext>
            </a:extLst>
          </p:cNvPr>
          <p:cNvSpPr/>
          <p:nvPr/>
        </p:nvSpPr>
        <p:spPr>
          <a:xfrm>
            <a:off x="9478360" y="5897874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7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17954689-55CD-DA4E-B79E-7E158C162523}"/>
              </a:ext>
            </a:extLst>
          </p:cNvPr>
          <p:cNvSpPr txBox="1"/>
          <p:nvPr/>
        </p:nvSpPr>
        <p:spPr>
          <a:xfrm>
            <a:off x="9557889" y="2548102"/>
            <a:ext cx="2349021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SDK triggered Discovery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34DDD707-F75E-BB45-9D46-FC00CC23B8FE}"/>
              </a:ext>
            </a:extLst>
          </p:cNvPr>
          <p:cNvSpPr txBox="1"/>
          <p:nvPr/>
        </p:nvSpPr>
        <p:spPr>
          <a:xfrm>
            <a:off x="9557889" y="4476516"/>
            <a:ext cx="2104192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Auth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 code returned to redirect URL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FE20035A-80F5-534E-A9C7-DBEF9829F0F6}"/>
              </a:ext>
            </a:extLst>
          </p:cNvPr>
          <p:cNvSpPr txBox="1"/>
          <p:nvPr/>
        </p:nvSpPr>
        <p:spPr>
          <a:xfrm>
            <a:off x="9557889" y="3095261"/>
            <a:ext cx="2104192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Auth</a:t>
            </a: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 code request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*</a:t>
            </a:r>
            <a:r>
              <a:rPr kumimoji="0" lang="en-US" sz="1333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Login_hint_token</a:t>
            </a:r>
            <a:endParaRPr kumimoji="0" lang="en-US" sz="133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phik" panose="020B0503030202060203" pitchFamily="34" charset="0"/>
              <a:cs typeface="Calibri"/>
              <a:sym typeface="Calibri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24F6ECFC-7F72-244B-9201-3D7939C48BEC}"/>
              </a:ext>
            </a:extLst>
          </p:cNvPr>
          <p:cNvSpPr txBox="1"/>
          <p:nvPr/>
        </p:nvSpPr>
        <p:spPr>
          <a:xfrm>
            <a:off x="9557889" y="3683328"/>
            <a:ext cx="2104192" cy="707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Sim &amp; user authentication &amp; explicit user consent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E19E0D51-0FDE-F44C-BDD7-01468F7E15F6}"/>
              </a:ext>
            </a:extLst>
          </p:cNvPr>
          <p:cNvSpPr txBox="1"/>
          <p:nvPr/>
        </p:nvSpPr>
        <p:spPr>
          <a:xfrm>
            <a:off x="9557889" y="5064583"/>
            <a:ext cx="2104192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Redirect URL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42149586-2EF7-784A-8828-8B2A94B97DA4}"/>
              </a:ext>
            </a:extLst>
          </p:cNvPr>
          <p:cNvSpPr txBox="1"/>
          <p:nvPr/>
        </p:nvSpPr>
        <p:spPr>
          <a:xfrm>
            <a:off x="9557889" y="5447531"/>
            <a:ext cx="2104192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Token Request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A32E4021-F50E-E14C-8AFD-D264E8468FD3}"/>
              </a:ext>
            </a:extLst>
          </p:cNvPr>
          <p:cNvSpPr txBox="1"/>
          <p:nvPr/>
        </p:nvSpPr>
        <p:spPr>
          <a:xfrm>
            <a:off x="9557889" y="5830479"/>
            <a:ext cx="2104192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Userinfo or other carrier Resource * signed</a:t>
            </a:r>
          </a:p>
        </p:txBody>
      </p: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24C7BBD5-984B-5D49-B141-75A1B4116194}"/>
              </a:ext>
            </a:extLst>
          </p:cNvPr>
          <p:cNvCxnSpPr>
            <a:cxnSpLocks/>
          </p:cNvCxnSpPr>
          <p:nvPr/>
        </p:nvCxnSpPr>
        <p:spPr>
          <a:xfrm flipH="1">
            <a:off x="5589104" y="2139393"/>
            <a:ext cx="1719285" cy="1135677"/>
          </a:xfrm>
          <a:prstGeom prst="straightConnector1">
            <a:avLst/>
          </a:prstGeom>
          <a:ln w="3492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09B4DC5F-DB86-1A4B-9460-B69FBC36A903}"/>
              </a:ext>
            </a:extLst>
          </p:cNvPr>
          <p:cNvCxnSpPr>
            <a:cxnSpLocks/>
          </p:cNvCxnSpPr>
          <p:nvPr/>
        </p:nvCxnSpPr>
        <p:spPr>
          <a:xfrm flipV="1">
            <a:off x="5873820" y="2151955"/>
            <a:ext cx="1602220" cy="1101936"/>
          </a:xfrm>
          <a:prstGeom prst="straightConnector1">
            <a:avLst/>
          </a:prstGeom>
          <a:ln w="3492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6" name="Picture 155">
            <a:extLst>
              <a:ext uri="{FF2B5EF4-FFF2-40B4-BE49-F238E27FC236}">
                <a16:creationId xmlns:a16="http://schemas.microsoft.com/office/drawing/2014/main" id="{54032D62-0119-B148-9C71-0BB009BBF5D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811256" y="390314"/>
            <a:ext cx="264313" cy="264313"/>
          </a:xfrm>
          <a:prstGeom prst="rect">
            <a:avLst/>
          </a:prstGeom>
        </p:spPr>
      </p:pic>
      <p:sp>
        <p:nvSpPr>
          <p:cNvPr id="162" name="Rounded Rectangle 161">
            <a:extLst>
              <a:ext uri="{FF2B5EF4-FFF2-40B4-BE49-F238E27FC236}">
                <a16:creationId xmlns:a16="http://schemas.microsoft.com/office/drawing/2014/main" id="{6A60E2DE-2068-6646-AC33-1622AF7485DF}"/>
              </a:ext>
            </a:extLst>
          </p:cNvPr>
          <p:cNvSpPr/>
          <p:nvPr/>
        </p:nvSpPr>
        <p:spPr>
          <a:xfrm>
            <a:off x="7769198" y="4780844"/>
            <a:ext cx="820053" cy="63076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Universal link : web page : Download app</a:t>
            </a:r>
          </a:p>
        </p:txBody>
      </p:sp>
      <p:sp>
        <p:nvSpPr>
          <p:cNvPr id="163" name="Rounded Rectangle 162">
            <a:extLst>
              <a:ext uri="{FF2B5EF4-FFF2-40B4-BE49-F238E27FC236}">
                <a16:creationId xmlns:a16="http://schemas.microsoft.com/office/drawing/2014/main" id="{5043F9DF-B25C-1D42-88D5-36081D8F4AFA}"/>
              </a:ext>
            </a:extLst>
          </p:cNvPr>
          <p:cNvSpPr/>
          <p:nvPr/>
        </p:nvSpPr>
        <p:spPr>
          <a:xfrm>
            <a:off x="6280435" y="3328980"/>
            <a:ext cx="748713" cy="63076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Token</a:t>
            </a:r>
          </a:p>
        </p:txBody>
      </p:sp>
      <p:sp>
        <p:nvSpPr>
          <p:cNvPr id="164" name="Rounded Rectangle 163">
            <a:extLst>
              <a:ext uri="{FF2B5EF4-FFF2-40B4-BE49-F238E27FC236}">
                <a16:creationId xmlns:a16="http://schemas.microsoft.com/office/drawing/2014/main" id="{779E0BAF-32E4-FF47-A5CD-6924BBEA2325}"/>
              </a:ext>
            </a:extLst>
          </p:cNvPr>
          <p:cNvSpPr/>
          <p:nvPr/>
        </p:nvSpPr>
        <p:spPr>
          <a:xfrm>
            <a:off x="8230905" y="5453763"/>
            <a:ext cx="820053" cy="63076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Event</a:t>
            </a:r>
          </a:p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Generator</a:t>
            </a:r>
          </a:p>
        </p:txBody>
      </p:sp>
      <p:sp>
        <p:nvSpPr>
          <p:cNvPr id="165" name="Rounded Rectangle 164">
            <a:extLst>
              <a:ext uri="{FF2B5EF4-FFF2-40B4-BE49-F238E27FC236}">
                <a16:creationId xmlns:a16="http://schemas.microsoft.com/office/drawing/2014/main" id="{BCDD299C-8AC1-E549-BF5B-BF6155551BA3}"/>
              </a:ext>
            </a:extLst>
          </p:cNvPr>
          <p:cNvSpPr/>
          <p:nvPr/>
        </p:nvSpPr>
        <p:spPr>
          <a:xfrm>
            <a:off x="7147675" y="3328980"/>
            <a:ext cx="748713" cy="63076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Userinfo</a:t>
            </a:r>
          </a:p>
        </p:txBody>
      </p:sp>
      <p:sp>
        <p:nvSpPr>
          <p:cNvPr id="166" name="Rounded Rectangle 165">
            <a:extLst>
              <a:ext uri="{FF2B5EF4-FFF2-40B4-BE49-F238E27FC236}">
                <a16:creationId xmlns:a16="http://schemas.microsoft.com/office/drawing/2014/main" id="{84D4B245-36EA-604F-9B9E-CFF81FDAC7D0}"/>
              </a:ext>
            </a:extLst>
          </p:cNvPr>
          <p:cNvSpPr/>
          <p:nvPr/>
        </p:nvSpPr>
        <p:spPr>
          <a:xfrm>
            <a:off x="8004717" y="3350837"/>
            <a:ext cx="808653" cy="63076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UserTrait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 panose="020B0503030202060203" pitchFamily="34" charset="0"/>
              <a:cs typeface="Calibri"/>
              <a:sym typeface="Calibri"/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C58420F3-8B39-4F4B-8E9A-640412DBCC27}"/>
              </a:ext>
            </a:extLst>
          </p:cNvPr>
          <p:cNvSpPr/>
          <p:nvPr/>
        </p:nvSpPr>
        <p:spPr>
          <a:xfrm>
            <a:off x="9478359" y="3179277"/>
            <a:ext cx="150476" cy="1557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724497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">
            <a:extLst>
              <a:ext uri="{FF2B5EF4-FFF2-40B4-BE49-F238E27FC236}">
                <a16:creationId xmlns:a16="http://schemas.microsoft.com/office/drawing/2014/main" id="{28E235B2-6D91-C04D-A00F-526F58A4AE19}"/>
              </a:ext>
            </a:extLst>
          </p:cNvPr>
          <p:cNvSpPr txBox="1">
            <a:spLocks/>
          </p:cNvSpPr>
          <p:nvPr/>
        </p:nvSpPr>
        <p:spPr>
          <a:xfrm>
            <a:off x="11650134" y="6452988"/>
            <a:ext cx="222175" cy="253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srgbClr val="009547"/>
                </a:solidFill>
                <a:effectLst/>
                <a:uFillTx/>
                <a:latin typeface="Graphik Regular"/>
                <a:ea typeface="Graphik Regular"/>
                <a:cs typeface="Graphik Regular"/>
                <a:sym typeface="Graphik Regular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en-US" sz="1050" b="0" i="0" u="none" strike="noStrike" kern="0" cap="none" spc="0" normalizeH="0" baseline="0" noProof="0" smtClean="0">
                <a:ln>
                  <a:noFill/>
                </a:ln>
                <a:solidFill>
                  <a:srgbClr val="018723"/>
                </a:solidFill>
                <a:effectLst/>
                <a:uLnTx/>
                <a:uFillTx/>
                <a:latin typeface="Graphik Regular"/>
                <a:sym typeface="Graphik Regular"/>
              </a:rPr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018723"/>
              </a:solidFill>
              <a:effectLst/>
              <a:uLnTx/>
              <a:uFillTx/>
              <a:latin typeface="Graphik Regular"/>
              <a:sym typeface="Graphik Regular"/>
            </a:endParaRPr>
          </a:p>
        </p:txBody>
      </p:sp>
      <p:sp>
        <p:nvSpPr>
          <p:cNvPr id="20" name="Title 3">
            <a:extLst>
              <a:ext uri="{FF2B5EF4-FFF2-40B4-BE49-F238E27FC236}">
                <a16:creationId xmlns:a16="http://schemas.microsoft.com/office/drawing/2014/main" id="{6D265F67-3877-624A-9216-E57F2EF947E5}"/>
              </a:ext>
            </a:extLst>
          </p:cNvPr>
          <p:cNvSpPr txBox="1"/>
          <p:nvPr/>
        </p:nvSpPr>
        <p:spPr>
          <a:xfrm>
            <a:off x="992" y="320016"/>
            <a:ext cx="12190016" cy="507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defRPr sz="4100" spc="-82">
                <a:solidFill>
                  <a:srgbClr val="27A24E"/>
                </a:solidFill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-82" normalizeH="0" baseline="0" noProof="0" dirty="0">
                <a:ln>
                  <a:noFill/>
                </a:ln>
                <a:solidFill>
                  <a:srgbClr val="27A24E"/>
                </a:solidFill>
                <a:effectLst/>
                <a:uLnTx/>
                <a:uFillTx/>
                <a:latin typeface="Graphik Semibold"/>
                <a:sym typeface="Graphik Semibold"/>
              </a:rPr>
              <a:t>Server Initiated High-Level Flow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D95C9A4-CBE9-204C-8D33-0E1A3524831D}"/>
              </a:ext>
            </a:extLst>
          </p:cNvPr>
          <p:cNvGrpSpPr/>
          <p:nvPr/>
        </p:nvGrpSpPr>
        <p:grpSpPr>
          <a:xfrm>
            <a:off x="676059" y="1164970"/>
            <a:ext cx="10986020" cy="5450882"/>
            <a:chOff x="412107" y="1249812"/>
            <a:chExt cx="10986020" cy="5450882"/>
          </a:xfrm>
        </p:grpSpPr>
        <p:sp>
          <p:nvSpPr>
            <p:cNvPr id="77" name="Rounded Rectangle 76">
              <a:extLst>
                <a:ext uri="{FF2B5EF4-FFF2-40B4-BE49-F238E27FC236}">
                  <a16:creationId xmlns:a16="http://schemas.microsoft.com/office/drawing/2014/main" id="{F428A2FC-D041-FF47-9D22-ED65664FFF55}"/>
                </a:ext>
              </a:extLst>
            </p:cNvPr>
            <p:cNvSpPr/>
            <p:nvPr/>
          </p:nvSpPr>
          <p:spPr>
            <a:xfrm>
              <a:off x="4443186" y="3306365"/>
              <a:ext cx="4466297" cy="3394329"/>
            </a:xfrm>
            <a:prstGeom prst="roundRect">
              <a:avLst>
                <a:gd name="adj" fmla="val 7325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0" marR="0" lvl="0" indent="0" algn="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Carrier</a:t>
              </a:r>
            </a:p>
          </p:txBody>
        </p:sp>
        <p:sp>
          <p:nvSpPr>
            <p:cNvPr id="78" name="Rounded Rectangle 77">
              <a:extLst>
                <a:ext uri="{FF2B5EF4-FFF2-40B4-BE49-F238E27FC236}">
                  <a16:creationId xmlns:a16="http://schemas.microsoft.com/office/drawing/2014/main" id="{E2BB7E56-5CC7-5945-98A8-FADED1C4B84C}"/>
                </a:ext>
              </a:extLst>
            </p:cNvPr>
            <p:cNvSpPr/>
            <p:nvPr/>
          </p:nvSpPr>
          <p:spPr>
            <a:xfrm>
              <a:off x="1214056" y="3335741"/>
              <a:ext cx="3011515" cy="3364952"/>
            </a:xfrm>
            <a:prstGeom prst="roundRect">
              <a:avLst>
                <a:gd name="adj" fmla="val 6476"/>
              </a:avLst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0" marR="0" lvl="0" indent="0" algn="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JV</a:t>
              </a:r>
            </a:p>
          </p:txBody>
        </p:sp>
        <p:sp>
          <p:nvSpPr>
            <p:cNvPr id="79" name="Rounded Rectangle 78">
              <a:extLst>
                <a:ext uri="{FF2B5EF4-FFF2-40B4-BE49-F238E27FC236}">
                  <a16:creationId xmlns:a16="http://schemas.microsoft.com/office/drawing/2014/main" id="{F3171DFF-6620-634C-BB0D-C11711AE4412}"/>
                </a:ext>
              </a:extLst>
            </p:cNvPr>
            <p:cNvSpPr/>
            <p:nvPr/>
          </p:nvSpPr>
          <p:spPr>
            <a:xfrm>
              <a:off x="2385410" y="1355396"/>
              <a:ext cx="3299887" cy="144908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  <p:sp>
          <p:nvSpPr>
            <p:cNvPr id="80" name="Rounded Rectangle 79">
              <a:extLst>
                <a:ext uri="{FF2B5EF4-FFF2-40B4-BE49-F238E27FC236}">
                  <a16:creationId xmlns:a16="http://schemas.microsoft.com/office/drawing/2014/main" id="{1AEE8228-1600-1F45-BB2E-274093D75EB7}"/>
                </a:ext>
              </a:extLst>
            </p:cNvPr>
            <p:cNvSpPr/>
            <p:nvPr/>
          </p:nvSpPr>
          <p:spPr>
            <a:xfrm>
              <a:off x="4003069" y="2229296"/>
              <a:ext cx="664635" cy="514515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ZK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APP</a:t>
              </a:r>
            </a:p>
          </p:txBody>
        </p:sp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77AAFB58-279B-0540-99BB-1FFF5F391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0988" y="1614402"/>
              <a:ext cx="516469" cy="516469"/>
            </a:xfrm>
            <a:prstGeom prst="rect">
              <a:avLst/>
            </a:prstGeom>
          </p:spPr>
        </p:pic>
        <p:sp>
          <p:nvSpPr>
            <p:cNvPr id="82" name="Rounded Rectangle 81">
              <a:extLst>
                <a:ext uri="{FF2B5EF4-FFF2-40B4-BE49-F238E27FC236}">
                  <a16:creationId xmlns:a16="http://schemas.microsoft.com/office/drawing/2014/main" id="{5313C609-EF36-9744-AC7F-FFDD39C6BCA4}"/>
                </a:ext>
              </a:extLst>
            </p:cNvPr>
            <p:cNvSpPr/>
            <p:nvPr/>
          </p:nvSpPr>
          <p:spPr>
            <a:xfrm>
              <a:off x="5334735" y="3402363"/>
              <a:ext cx="56006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User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AuthN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  <p:sp>
          <p:nvSpPr>
            <p:cNvPr id="83" name="Rounded Rectangle 82">
              <a:extLst>
                <a:ext uri="{FF2B5EF4-FFF2-40B4-BE49-F238E27FC236}">
                  <a16:creationId xmlns:a16="http://schemas.microsoft.com/office/drawing/2014/main" id="{50DD1C0E-8A5C-1547-88BE-C58F15565FC8}"/>
                </a:ext>
              </a:extLst>
            </p:cNvPr>
            <p:cNvSpPr/>
            <p:nvPr/>
          </p:nvSpPr>
          <p:spPr>
            <a:xfrm>
              <a:off x="2475647" y="3409250"/>
              <a:ext cx="92392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Discovery</a:t>
              </a:r>
            </a:p>
          </p:txBody>
        </p:sp>
        <p:sp>
          <p:nvSpPr>
            <p:cNvPr id="84" name="Rounded Rectangle 83">
              <a:extLst>
                <a:ext uri="{FF2B5EF4-FFF2-40B4-BE49-F238E27FC236}">
                  <a16:creationId xmlns:a16="http://schemas.microsoft.com/office/drawing/2014/main" id="{267ADD14-DAF1-0242-89FA-E0B8817D87E4}"/>
                </a:ext>
              </a:extLst>
            </p:cNvPr>
            <p:cNvSpPr/>
            <p:nvPr/>
          </p:nvSpPr>
          <p:spPr>
            <a:xfrm>
              <a:off x="1337433" y="4451670"/>
              <a:ext cx="1177372" cy="208617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SP Portal</a:t>
              </a:r>
            </a:p>
          </p:txBody>
        </p:sp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6E0B1442-283E-E442-8274-7FC98581AB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5525" y="4827173"/>
              <a:ext cx="575737" cy="575737"/>
            </a:xfrm>
            <a:prstGeom prst="rect">
              <a:avLst/>
            </a:prstGeom>
          </p:spPr>
        </p:pic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F17F4A64-B510-274C-A222-A1DAA0C85DE3}"/>
                </a:ext>
              </a:extLst>
            </p:cNvPr>
            <p:cNvSpPr txBox="1"/>
            <p:nvPr/>
          </p:nvSpPr>
          <p:spPr>
            <a:xfrm>
              <a:off x="511596" y="5288223"/>
              <a:ext cx="67358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SP</a:t>
              </a:r>
            </a:p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User</a:t>
              </a:r>
            </a:p>
          </p:txBody>
        </p:sp>
        <p:sp>
          <p:nvSpPr>
            <p:cNvPr id="87" name="Rounded Rectangle 86">
              <a:extLst>
                <a:ext uri="{FF2B5EF4-FFF2-40B4-BE49-F238E27FC236}">
                  <a16:creationId xmlns:a16="http://schemas.microsoft.com/office/drawing/2014/main" id="{EE39E199-0D13-804A-97A8-42A5684FD512}"/>
                </a:ext>
              </a:extLst>
            </p:cNvPr>
            <p:cNvSpPr/>
            <p:nvPr/>
          </p:nvSpPr>
          <p:spPr>
            <a:xfrm>
              <a:off x="2870418" y="5438523"/>
              <a:ext cx="1061111" cy="283632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SP Definitions</a:t>
              </a:r>
            </a:p>
          </p:txBody>
        </p:sp>
        <p:sp>
          <p:nvSpPr>
            <p:cNvPr id="88" name="Rounded Rectangle 87">
              <a:extLst>
                <a:ext uri="{FF2B5EF4-FFF2-40B4-BE49-F238E27FC236}">
                  <a16:creationId xmlns:a16="http://schemas.microsoft.com/office/drawing/2014/main" id="{EA156199-23CF-4045-9A14-2A7E5B94A172}"/>
                </a:ext>
              </a:extLst>
            </p:cNvPr>
            <p:cNvSpPr/>
            <p:nvPr/>
          </p:nvSpPr>
          <p:spPr>
            <a:xfrm>
              <a:off x="4590093" y="4793003"/>
              <a:ext cx="2309284" cy="150224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Core Identity</a:t>
              </a:r>
            </a:p>
          </p:txBody>
        </p:sp>
        <p:sp>
          <p:nvSpPr>
            <p:cNvPr id="89" name="Rounded Rectangle 88">
              <a:extLst>
                <a:ext uri="{FF2B5EF4-FFF2-40B4-BE49-F238E27FC236}">
                  <a16:creationId xmlns:a16="http://schemas.microsoft.com/office/drawing/2014/main" id="{D86EC79E-916A-9340-9245-41AFE39EAAE2}"/>
                </a:ext>
              </a:extLst>
            </p:cNvPr>
            <p:cNvSpPr/>
            <p:nvPr/>
          </p:nvSpPr>
          <p:spPr>
            <a:xfrm>
              <a:off x="4822959" y="5436677"/>
              <a:ext cx="1172299" cy="283632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SP Definition</a:t>
              </a:r>
            </a:p>
          </p:txBody>
        </p:sp>
        <p:cxnSp>
          <p:nvCxnSpPr>
            <p:cNvPr id="90" name="Straight Arrow Connector 89">
              <a:extLst>
                <a:ext uri="{FF2B5EF4-FFF2-40B4-BE49-F238E27FC236}">
                  <a16:creationId xmlns:a16="http://schemas.microsoft.com/office/drawing/2014/main" id="{F2FA35A1-9217-1040-A830-D2B39CF322AA}"/>
                </a:ext>
              </a:extLst>
            </p:cNvPr>
            <p:cNvCxnSpPr>
              <a:cxnSpLocks/>
              <a:stCxn id="87" idx="3"/>
              <a:endCxn id="89" idx="1"/>
            </p:cNvCxnSpPr>
            <p:nvPr/>
          </p:nvCxnSpPr>
          <p:spPr>
            <a:xfrm flipV="1">
              <a:off x="3931529" y="5578494"/>
              <a:ext cx="891431" cy="1845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Rounded Rectangle 90">
              <a:extLst>
                <a:ext uri="{FF2B5EF4-FFF2-40B4-BE49-F238E27FC236}">
                  <a16:creationId xmlns:a16="http://schemas.microsoft.com/office/drawing/2014/main" id="{3B4FCB45-EB50-874E-919A-B911A09FDFE8}"/>
                </a:ext>
              </a:extLst>
            </p:cNvPr>
            <p:cNvSpPr/>
            <p:nvPr/>
          </p:nvSpPr>
          <p:spPr>
            <a:xfrm>
              <a:off x="4828203" y="5875988"/>
              <a:ext cx="1177372" cy="269851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Anonymous Transaction Log</a:t>
              </a:r>
            </a:p>
          </p:txBody>
        </p:sp>
        <p:sp>
          <p:nvSpPr>
            <p:cNvPr id="92" name="Rounded Rectangle 91">
              <a:extLst>
                <a:ext uri="{FF2B5EF4-FFF2-40B4-BE49-F238E27FC236}">
                  <a16:creationId xmlns:a16="http://schemas.microsoft.com/office/drawing/2014/main" id="{04333DC0-AD1B-F24B-87BD-238EE591D53E}"/>
                </a:ext>
              </a:extLst>
            </p:cNvPr>
            <p:cNvSpPr/>
            <p:nvPr/>
          </p:nvSpPr>
          <p:spPr>
            <a:xfrm>
              <a:off x="2875041" y="5881092"/>
              <a:ext cx="1065156" cy="269851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Transactions</a:t>
              </a:r>
            </a:p>
          </p:txBody>
        </p:sp>
        <p:cxnSp>
          <p:nvCxnSpPr>
            <p:cNvPr id="93" name="Straight Arrow Connector 92">
              <a:extLst>
                <a:ext uri="{FF2B5EF4-FFF2-40B4-BE49-F238E27FC236}">
                  <a16:creationId xmlns:a16="http://schemas.microsoft.com/office/drawing/2014/main" id="{C28ACF73-0E6A-FE43-8911-FB1A801D0A69}"/>
                </a:ext>
              </a:extLst>
            </p:cNvPr>
            <p:cNvCxnSpPr>
              <a:cxnSpLocks/>
              <a:stCxn id="91" idx="1"/>
              <a:endCxn id="92" idx="3"/>
            </p:cNvCxnSpPr>
            <p:nvPr/>
          </p:nvCxnSpPr>
          <p:spPr>
            <a:xfrm flipH="1">
              <a:off x="3940197" y="6010913"/>
              <a:ext cx="888007" cy="510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7" name="Rounded Rectangle 166">
              <a:extLst>
                <a:ext uri="{FF2B5EF4-FFF2-40B4-BE49-F238E27FC236}">
                  <a16:creationId xmlns:a16="http://schemas.microsoft.com/office/drawing/2014/main" id="{18AFC84F-0D73-684B-AF73-E129750CA49E}"/>
                </a:ext>
              </a:extLst>
            </p:cNvPr>
            <p:cNvSpPr/>
            <p:nvPr/>
          </p:nvSpPr>
          <p:spPr>
            <a:xfrm>
              <a:off x="966036" y="1249812"/>
              <a:ext cx="6731256" cy="1718285"/>
            </a:xfrm>
            <a:prstGeom prst="roundRect">
              <a:avLst>
                <a:gd name="adj" fmla="val 12185"/>
              </a:avLst>
            </a:prstGeom>
            <a:noFill/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  <p:pic>
          <p:nvPicPr>
            <p:cNvPr id="168" name="Picture 167">
              <a:extLst>
                <a:ext uri="{FF2B5EF4-FFF2-40B4-BE49-F238E27FC236}">
                  <a16:creationId xmlns:a16="http://schemas.microsoft.com/office/drawing/2014/main" id="{7F277590-F9DF-CA41-A6ED-BAB0A7CE5E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6830" y="1353084"/>
              <a:ext cx="575737" cy="575737"/>
            </a:xfrm>
            <a:prstGeom prst="rect">
              <a:avLst/>
            </a:prstGeom>
          </p:spPr>
        </p:pic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5FA1A99D-E543-C141-B509-3BCA4B9CCC5E}"/>
                </a:ext>
              </a:extLst>
            </p:cNvPr>
            <p:cNvSpPr txBox="1"/>
            <p:nvPr/>
          </p:nvSpPr>
          <p:spPr>
            <a:xfrm>
              <a:off x="914992" y="1910147"/>
              <a:ext cx="13067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Consumer</a:t>
              </a:r>
            </a:p>
          </p:txBody>
        </p:sp>
        <p:sp>
          <p:nvSpPr>
            <p:cNvPr id="170" name="Rounded Rectangle 169">
              <a:extLst>
                <a:ext uri="{FF2B5EF4-FFF2-40B4-BE49-F238E27FC236}">
                  <a16:creationId xmlns:a16="http://schemas.microsoft.com/office/drawing/2014/main" id="{52D56102-730C-9F4F-83BE-71765BE238EF}"/>
                </a:ext>
              </a:extLst>
            </p:cNvPr>
            <p:cNvSpPr/>
            <p:nvPr/>
          </p:nvSpPr>
          <p:spPr>
            <a:xfrm>
              <a:off x="412107" y="4371050"/>
              <a:ext cx="2306263" cy="2278351"/>
            </a:xfrm>
            <a:prstGeom prst="roundRect">
              <a:avLst>
                <a:gd name="adj" fmla="val 10931"/>
              </a:avLst>
            </a:prstGeom>
            <a:noFill/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  <p:sp>
          <p:nvSpPr>
            <p:cNvPr id="171" name="Rounded Rectangle 170">
              <a:extLst>
                <a:ext uri="{FF2B5EF4-FFF2-40B4-BE49-F238E27FC236}">
                  <a16:creationId xmlns:a16="http://schemas.microsoft.com/office/drawing/2014/main" id="{C99A4A4D-A0C4-3B40-909D-59FAF97939B3}"/>
                </a:ext>
              </a:extLst>
            </p:cNvPr>
            <p:cNvSpPr/>
            <p:nvPr/>
          </p:nvSpPr>
          <p:spPr>
            <a:xfrm>
              <a:off x="4747037" y="4041596"/>
              <a:ext cx="1156228" cy="26539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Consents</a:t>
              </a:r>
            </a:p>
          </p:txBody>
        </p:sp>
        <p:sp>
          <p:nvSpPr>
            <p:cNvPr id="172" name="Rounded Rectangle 171">
              <a:extLst>
                <a:ext uri="{FF2B5EF4-FFF2-40B4-BE49-F238E27FC236}">
                  <a16:creationId xmlns:a16="http://schemas.microsoft.com/office/drawing/2014/main" id="{AD9DD02C-B383-9B48-A880-04140565329F}"/>
                </a:ext>
              </a:extLst>
            </p:cNvPr>
            <p:cNvSpPr/>
            <p:nvPr/>
          </p:nvSpPr>
          <p:spPr>
            <a:xfrm>
              <a:off x="4747037" y="3405946"/>
              <a:ext cx="573648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Device</a:t>
              </a:r>
            </a:p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AuthN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  <p:sp>
          <p:nvSpPr>
            <p:cNvPr id="173" name="Rounded Rectangle 172">
              <a:extLst>
                <a:ext uri="{FF2B5EF4-FFF2-40B4-BE49-F238E27FC236}">
                  <a16:creationId xmlns:a16="http://schemas.microsoft.com/office/drawing/2014/main" id="{A5EE88DE-DF05-6C44-8CD6-23CBF4E7CEBE}"/>
                </a:ext>
              </a:extLst>
            </p:cNvPr>
            <p:cNvSpPr/>
            <p:nvPr/>
          </p:nvSpPr>
          <p:spPr>
            <a:xfrm>
              <a:off x="1474147" y="5244580"/>
              <a:ext cx="883663" cy="283632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Register</a:t>
              </a:r>
            </a:p>
          </p:txBody>
        </p:sp>
        <p:sp>
          <p:nvSpPr>
            <p:cNvPr id="174" name="Rounded Rectangle 173">
              <a:extLst>
                <a:ext uri="{FF2B5EF4-FFF2-40B4-BE49-F238E27FC236}">
                  <a16:creationId xmlns:a16="http://schemas.microsoft.com/office/drawing/2014/main" id="{0A217137-B2C3-0347-B1BC-9D06DBFA2DFD}"/>
                </a:ext>
              </a:extLst>
            </p:cNvPr>
            <p:cNvSpPr/>
            <p:nvPr/>
          </p:nvSpPr>
          <p:spPr>
            <a:xfrm>
              <a:off x="7936054" y="1346987"/>
              <a:ext cx="1602644" cy="9906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  <p:sp>
          <p:nvSpPr>
            <p:cNvPr id="175" name="Rounded Rectangle 174">
              <a:extLst>
                <a:ext uri="{FF2B5EF4-FFF2-40B4-BE49-F238E27FC236}">
                  <a16:creationId xmlns:a16="http://schemas.microsoft.com/office/drawing/2014/main" id="{20F063BD-172B-D04F-90BF-4BAFF7517A32}"/>
                </a:ext>
              </a:extLst>
            </p:cNvPr>
            <p:cNvSpPr/>
            <p:nvPr/>
          </p:nvSpPr>
          <p:spPr>
            <a:xfrm>
              <a:off x="8119457" y="1532054"/>
              <a:ext cx="692159" cy="556597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SP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Server</a:t>
              </a:r>
            </a:p>
          </p:txBody>
        </p:sp>
        <p:pic>
          <p:nvPicPr>
            <p:cNvPr id="176" name="Picture 175">
              <a:extLst>
                <a:ext uri="{FF2B5EF4-FFF2-40B4-BE49-F238E27FC236}">
                  <a16:creationId xmlns:a16="http://schemas.microsoft.com/office/drawing/2014/main" id="{B41B4801-1035-B347-A7B3-B48345BE6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47762" y="1590419"/>
              <a:ext cx="456149" cy="456149"/>
            </a:xfrm>
            <a:prstGeom prst="rect">
              <a:avLst/>
            </a:prstGeom>
          </p:spPr>
        </p:pic>
        <p:cxnSp>
          <p:nvCxnSpPr>
            <p:cNvPr id="177" name="Straight Arrow Connector 176">
              <a:extLst>
                <a:ext uri="{FF2B5EF4-FFF2-40B4-BE49-F238E27FC236}">
                  <a16:creationId xmlns:a16="http://schemas.microsoft.com/office/drawing/2014/main" id="{3470A18F-95D6-1E41-A4F9-3E0E4D50809D}"/>
                </a:ext>
              </a:extLst>
            </p:cNvPr>
            <p:cNvCxnSpPr>
              <a:cxnSpLocks/>
              <a:endCxn id="83" idx="0"/>
            </p:cNvCxnSpPr>
            <p:nvPr/>
          </p:nvCxnSpPr>
          <p:spPr>
            <a:xfrm flipH="1">
              <a:off x="2937608" y="1928820"/>
              <a:ext cx="5181848" cy="1480429"/>
            </a:xfrm>
            <a:prstGeom prst="straightConnector1">
              <a:avLst/>
            </a:prstGeom>
            <a:ln w="34925"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Arrow Connector 177">
              <a:extLst>
                <a:ext uri="{FF2B5EF4-FFF2-40B4-BE49-F238E27FC236}">
                  <a16:creationId xmlns:a16="http://schemas.microsoft.com/office/drawing/2014/main" id="{005F2550-89A6-5C4F-B1A2-677275DCC500}"/>
                </a:ext>
              </a:extLst>
            </p:cNvPr>
            <p:cNvCxnSpPr>
              <a:cxnSpLocks/>
              <a:stCxn id="80" idx="2"/>
            </p:cNvCxnSpPr>
            <p:nvPr/>
          </p:nvCxnSpPr>
          <p:spPr>
            <a:xfrm>
              <a:off x="4335387" y="2743812"/>
              <a:ext cx="977224" cy="636081"/>
            </a:xfrm>
            <a:prstGeom prst="straightConnector1">
              <a:avLst/>
            </a:prstGeom>
            <a:ln w="34925">
              <a:solidFill>
                <a:schemeClr val="tx1">
                  <a:lumMod val="75000"/>
                  <a:lumOff val="25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5EA1A945-9B90-5D4F-B519-99B39ED31092}"/>
                </a:ext>
              </a:extLst>
            </p:cNvPr>
            <p:cNvSpPr/>
            <p:nvPr/>
          </p:nvSpPr>
          <p:spPr>
            <a:xfrm>
              <a:off x="3100263" y="3113053"/>
              <a:ext cx="150476" cy="15579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1</a:t>
              </a:r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0BFEE7D5-3C5A-8B42-A16F-E26EC5312140}"/>
                </a:ext>
              </a:extLst>
            </p:cNvPr>
            <p:cNvSpPr/>
            <p:nvPr/>
          </p:nvSpPr>
          <p:spPr>
            <a:xfrm>
              <a:off x="5518861" y="3031718"/>
              <a:ext cx="150476" cy="15579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2</a:t>
              </a:r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EBB1003A-CDFB-A648-9303-669094CCBCA4}"/>
                </a:ext>
              </a:extLst>
            </p:cNvPr>
            <p:cNvSpPr/>
            <p:nvPr/>
          </p:nvSpPr>
          <p:spPr>
            <a:xfrm>
              <a:off x="4604647" y="3037442"/>
              <a:ext cx="150476" cy="15579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3</a:t>
              </a:r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334C1583-FFEA-CA4A-8B04-7864254B9A54}"/>
                </a:ext>
              </a:extLst>
            </p:cNvPr>
            <p:cNvSpPr/>
            <p:nvPr/>
          </p:nvSpPr>
          <p:spPr>
            <a:xfrm>
              <a:off x="6259794" y="3068087"/>
              <a:ext cx="150476" cy="15579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4</a:t>
              </a:r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525A8037-5036-4741-A2F6-536CA7895F3D}"/>
                </a:ext>
              </a:extLst>
            </p:cNvPr>
            <p:cNvSpPr/>
            <p:nvPr/>
          </p:nvSpPr>
          <p:spPr>
            <a:xfrm>
              <a:off x="9214406" y="2716201"/>
              <a:ext cx="150476" cy="15579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1</a:t>
              </a:r>
            </a:p>
          </p:txBody>
        </p:sp>
        <p:cxnSp>
          <p:nvCxnSpPr>
            <p:cNvPr id="184" name="Straight Arrow Connector 183">
              <a:extLst>
                <a:ext uri="{FF2B5EF4-FFF2-40B4-BE49-F238E27FC236}">
                  <a16:creationId xmlns:a16="http://schemas.microsoft.com/office/drawing/2014/main" id="{5C13E56F-C2D5-D84D-B888-8BD8ED5255A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91347" y="2130871"/>
              <a:ext cx="967276" cy="1279959"/>
            </a:xfrm>
            <a:prstGeom prst="straightConnector1">
              <a:avLst/>
            </a:prstGeom>
            <a:ln w="3492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313945BA-BA92-BE45-B446-B45401956164}"/>
                </a:ext>
              </a:extLst>
            </p:cNvPr>
            <p:cNvSpPr/>
            <p:nvPr/>
          </p:nvSpPr>
          <p:spPr>
            <a:xfrm>
              <a:off x="7872834" y="3077125"/>
              <a:ext cx="150476" cy="15579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7</a:t>
              </a:r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0E4883CA-ABD4-3945-A031-76A25CB5AE4F}"/>
                </a:ext>
              </a:extLst>
            </p:cNvPr>
            <p:cNvSpPr/>
            <p:nvPr/>
          </p:nvSpPr>
          <p:spPr>
            <a:xfrm>
              <a:off x="9214406" y="3278273"/>
              <a:ext cx="150476" cy="15579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2</a:t>
              </a:r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9F04DE05-55FC-4447-8328-B0588F460693}"/>
                </a:ext>
              </a:extLst>
            </p:cNvPr>
            <p:cNvSpPr/>
            <p:nvPr/>
          </p:nvSpPr>
          <p:spPr>
            <a:xfrm>
              <a:off x="9214406" y="3841723"/>
              <a:ext cx="150476" cy="15579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3</a:t>
              </a:r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D4EBA3D1-F95F-C148-81BE-6DAD4F570583}"/>
                </a:ext>
              </a:extLst>
            </p:cNvPr>
            <p:cNvSpPr/>
            <p:nvPr/>
          </p:nvSpPr>
          <p:spPr>
            <a:xfrm>
              <a:off x="9214406" y="4360270"/>
              <a:ext cx="150476" cy="15579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4</a:t>
              </a:r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7AB9DF74-3BB0-0D44-856F-BB343E35CAD1}"/>
                </a:ext>
              </a:extLst>
            </p:cNvPr>
            <p:cNvSpPr/>
            <p:nvPr/>
          </p:nvSpPr>
          <p:spPr>
            <a:xfrm>
              <a:off x="9214406" y="4870600"/>
              <a:ext cx="150476" cy="15579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5</a:t>
              </a:r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B8D8EAC7-EF5D-8E44-B4C7-F6019B119762}"/>
                </a:ext>
              </a:extLst>
            </p:cNvPr>
            <p:cNvSpPr/>
            <p:nvPr/>
          </p:nvSpPr>
          <p:spPr>
            <a:xfrm>
              <a:off x="9214406" y="5249963"/>
              <a:ext cx="150476" cy="15579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6</a:t>
              </a:r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873C2323-98A2-304B-9AC9-D23E284A66CF}"/>
                </a:ext>
              </a:extLst>
            </p:cNvPr>
            <p:cNvSpPr/>
            <p:nvPr/>
          </p:nvSpPr>
          <p:spPr>
            <a:xfrm>
              <a:off x="9214406" y="5758453"/>
              <a:ext cx="150476" cy="15579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7</a:t>
              </a:r>
            </a:p>
          </p:txBody>
        </p: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B96483EF-989A-2846-9F14-BA00C98A5C84}"/>
                </a:ext>
              </a:extLst>
            </p:cNvPr>
            <p:cNvSpPr txBox="1"/>
            <p:nvPr/>
          </p:nvSpPr>
          <p:spPr>
            <a:xfrm>
              <a:off x="9293935" y="2629953"/>
              <a:ext cx="2104192" cy="502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Discovery (sub)</a:t>
              </a:r>
            </a:p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* Carrier endpoints</a:t>
              </a:r>
            </a:p>
          </p:txBody>
        </p: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AF15CE1D-C459-3B4C-BAC2-4151CA8FB122}"/>
                </a:ext>
              </a:extLst>
            </p:cNvPr>
            <p:cNvSpPr txBox="1"/>
            <p:nvPr/>
          </p:nvSpPr>
          <p:spPr>
            <a:xfrm>
              <a:off x="9293935" y="4518995"/>
              <a:ext cx="2104192" cy="502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TOKEN  returned to *</a:t>
              </a:r>
              <a:r>
                <a:rPr kumimoji="0" lang="en-US" sz="1333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notification_url</a:t>
              </a:r>
              <a:endPara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8E65970A-4272-9241-AE23-766F32E5014F}"/>
                </a:ext>
              </a:extLst>
            </p:cNvPr>
            <p:cNvSpPr txBox="1"/>
            <p:nvPr/>
          </p:nvSpPr>
          <p:spPr>
            <a:xfrm>
              <a:off x="9293935" y="3191260"/>
              <a:ext cx="2104192" cy="502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Auth</a:t>
              </a:r>
              <a:r>
                <a:rPr kumimoji="0" 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 code request</a:t>
              </a:r>
            </a:p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*</a:t>
              </a:r>
              <a:r>
                <a:rPr kumimoji="0" lang="en-US" sz="1333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login_hint:sub</a:t>
              </a:r>
              <a:endPara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DCB43A24-6233-DB46-9627-728162F87190}"/>
                </a:ext>
              </a:extLst>
            </p:cNvPr>
            <p:cNvSpPr txBox="1"/>
            <p:nvPr/>
          </p:nvSpPr>
          <p:spPr>
            <a:xfrm>
              <a:off x="9293935" y="3752567"/>
              <a:ext cx="2104192" cy="707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Sim &amp; user authentication &amp; explicit user consent</a:t>
              </a:r>
            </a:p>
          </p:txBody>
        </p: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70A5B262-4126-6D43-8AA5-46701C2FF7A1}"/>
                </a:ext>
              </a:extLst>
            </p:cNvPr>
            <p:cNvSpPr txBox="1"/>
            <p:nvPr/>
          </p:nvSpPr>
          <p:spPr>
            <a:xfrm>
              <a:off x="9293935" y="5080302"/>
              <a:ext cx="2104192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---</a:t>
              </a:r>
            </a:p>
          </p:txBody>
        </p: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E6D35E8A-40B0-C94F-89EC-436191F38858}"/>
                </a:ext>
              </a:extLst>
            </p:cNvPr>
            <p:cNvSpPr txBox="1"/>
            <p:nvPr/>
          </p:nvSpPr>
          <p:spPr>
            <a:xfrm>
              <a:off x="9293935" y="5436490"/>
              <a:ext cx="2104192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----</a:t>
              </a:r>
            </a:p>
          </p:txBody>
        </p:sp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C151449E-7657-5A4C-9B0D-770896D96360}"/>
                </a:ext>
              </a:extLst>
            </p:cNvPr>
            <p:cNvSpPr txBox="1"/>
            <p:nvPr/>
          </p:nvSpPr>
          <p:spPr>
            <a:xfrm>
              <a:off x="9293935" y="5792677"/>
              <a:ext cx="2104192" cy="502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Userinfo or other carrier Resource</a:t>
              </a:r>
            </a:p>
          </p:txBody>
        </p:sp>
        <p:cxnSp>
          <p:nvCxnSpPr>
            <p:cNvPr id="199" name="Straight Arrow Connector 198">
              <a:extLst>
                <a:ext uri="{FF2B5EF4-FFF2-40B4-BE49-F238E27FC236}">
                  <a16:creationId xmlns:a16="http://schemas.microsoft.com/office/drawing/2014/main" id="{D5609FD5-86FC-5A4E-A977-51AC383CCD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25149" y="2046568"/>
              <a:ext cx="2794307" cy="1310352"/>
            </a:xfrm>
            <a:prstGeom prst="straightConnector1">
              <a:avLst/>
            </a:prstGeom>
            <a:ln w="3492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Arrow Connector 199">
              <a:extLst>
                <a:ext uri="{FF2B5EF4-FFF2-40B4-BE49-F238E27FC236}">
                  <a16:creationId xmlns:a16="http://schemas.microsoft.com/office/drawing/2014/main" id="{2181E0EF-27EF-6D4F-BD87-41A843BE10A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09866" y="2130871"/>
              <a:ext cx="2609641" cy="1204871"/>
            </a:xfrm>
            <a:prstGeom prst="straightConnector1">
              <a:avLst/>
            </a:prstGeom>
            <a:ln w="3492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7" name="Rounded Rectangle 206">
              <a:extLst>
                <a:ext uri="{FF2B5EF4-FFF2-40B4-BE49-F238E27FC236}">
                  <a16:creationId xmlns:a16="http://schemas.microsoft.com/office/drawing/2014/main" id="{8E962442-D915-C243-BD1F-A5383B78D4BF}"/>
                </a:ext>
              </a:extLst>
            </p:cNvPr>
            <p:cNvSpPr/>
            <p:nvPr/>
          </p:nvSpPr>
          <p:spPr>
            <a:xfrm>
              <a:off x="7505244" y="4862694"/>
              <a:ext cx="82005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Universal link : web page : Download app</a:t>
              </a:r>
            </a:p>
          </p:txBody>
        </p:sp>
        <p:sp>
          <p:nvSpPr>
            <p:cNvPr id="208" name="Rounded Rectangle 207">
              <a:extLst>
                <a:ext uri="{FF2B5EF4-FFF2-40B4-BE49-F238E27FC236}">
                  <a16:creationId xmlns:a16="http://schemas.microsoft.com/office/drawing/2014/main" id="{D3049FDF-18CB-2C45-9911-FE01D0E447E6}"/>
                </a:ext>
              </a:extLst>
            </p:cNvPr>
            <p:cNvSpPr/>
            <p:nvPr/>
          </p:nvSpPr>
          <p:spPr>
            <a:xfrm>
              <a:off x="6016481" y="3410830"/>
              <a:ext cx="74871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Token</a:t>
              </a:r>
            </a:p>
          </p:txBody>
        </p:sp>
        <p:sp>
          <p:nvSpPr>
            <p:cNvPr id="209" name="Rounded Rectangle 208">
              <a:extLst>
                <a:ext uri="{FF2B5EF4-FFF2-40B4-BE49-F238E27FC236}">
                  <a16:creationId xmlns:a16="http://schemas.microsoft.com/office/drawing/2014/main" id="{8A278BAC-A0EC-1446-8BA5-5F95863594DA}"/>
                </a:ext>
              </a:extLst>
            </p:cNvPr>
            <p:cNvSpPr/>
            <p:nvPr/>
          </p:nvSpPr>
          <p:spPr>
            <a:xfrm>
              <a:off x="7966951" y="5535613"/>
              <a:ext cx="82005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Event</a:t>
              </a:r>
            </a:p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Generator</a:t>
              </a:r>
            </a:p>
          </p:txBody>
        </p:sp>
        <p:sp>
          <p:nvSpPr>
            <p:cNvPr id="210" name="Rounded Rectangle 209">
              <a:extLst>
                <a:ext uri="{FF2B5EF4-FFF2-40B4-BE49-F238E27FC236}">
                  <a16:creationId xmlns:a16="http://schemas.microsoft.com/office/drawing/2014/main" id="{47B2F82C-2395-F345-8717-02679BDFB9C8}"/>
                </a:ext>
              </a:extLst>
            </p:cNvPr>
            <p:cNvSpPr/>
            <p:nvPr/>
          </p:nvSpPr>
          <p:spPr>
            <a:xfrm>
              <a:off x="6883721" y="3410830"/>
              <a:ext cx="74871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Userinfo</a:t>
              </a:r>
            </a:p>
          </p:txBody>
        </p:sp>
        <p:sp>
          <p:nvSpPr>
            <p:cNvPr id="211" name="Rounded Rectangle 210">
              <a:extLst>
                <a:ext uri="{FF2B5EF4-FFF2-40B4-BE49-F238E27FC236}">
                  <a16:creationId xmlns:a16="http://schemas.microsoft.com/office/drawing/2014/main" id="{C5B16B6F-6920-4648-A55D-C9AF08DA4102}"/>
                </a:ext>
              </a:extLst>
            </p:cNvPr>
            <p:cNvSpPr/>
            <p:nvPr/>
          </p:nvSpPr>
          <p:spPr>
            <a:xfrm>
              <a:off x="7740763" y="3432687"/>
              <a:ext cx="80865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UserTrait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83918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">
            <a:extLst>
              <a:ext uri="{FF2B5EF4-FFF2-40B4-BE49-F238E27FC236}">
                <a16:creationId xmlns:a16="http://schemas.microsoft.com/office/drawing/2014/main" id="{28E235B2-6D91-C04D-A00F-526F58A4AE19}"/>
              </a:ext>
            </a:extLst>
          </p:cNvPr>
          <p:cNvSpPr txBox="1">
            <a:spLocks/>
          </p:cNvSpPr>
          <p:nvPr/>
        </p:nvSpPr>
        <p:spPr>
          <a:xfrm>
            <a:off x="11650134" y="6452988"/>
            <a:ext cx="222175" cy="253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srgbClr val="009547"/>
                </a:solidFill>
                <a:effectLst/>
                <a:uFillTx/>
                <a:latin typeface="Graphik Regular"/>
                <a:ea typeface="Graphik Regular"/>
                <a:cs typeface="Graphik Regular"/>
                <a:sym typeface="Graphik Regular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en-US" sz="1050" b="0" i="0" u="none" strike="noStrike" kern="0" cap="none" spc="0" normalizeH="0" baseline="0" noProof="0" smtClean="0">
                <a:ln>
                  <a:noFill/>
                </a:ln>
                <a:solidFill>
                  <a:srgbClr val="018723"/>
                </a:solidFill>
                <a:effectLst/>
                <a:uLnTx/>
                <a:uFillTx/>
                <a:latin typeface="Graphik Regular"/>
                <a:sym typeface="Graphik Regular"/>
              </a:rPr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018723"/>
              </a:solidFill>
              <a:effectLst/>
              <a:uLnTx/>
              <a:uFillTx/>
              <a:latin typeface="Graphik Regular"/>
              <a:sym typeface="Graphik Regular"/>
            </a:endParaRPr>
          </a:p>
        </p:txBody>
      </p:sp>
      <p:sp>
        <p:nvSpPr>
          <p:cNvPr id="20" name="Title 3">
            <a:extLst>
              <a:ext uri="{FF2B5EF4-FFF2-40B4-BE49-F238E27FC236}">
                <a16:creationId xmlns:a16="http://schemas.microsoft.com/office/drawing/2014/main" id="{6D265F67-3877-624A-9216-E57F2EF947E5}"/>
              </a:ext>
            </a:extLst>
          </p:cNvPr>
          <p:cNvSpPr txBox="1"/>
          <p:nvPr/>
        </p:nvSpPr>
        <p:spPr>
          <a:xfrm>
            <a:off x="992" y="320016"/>
            <a:ext cx="12190016" cy="507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defRPr sz="4100" spc="-82">
                <a:solidFill>
                  <a:srgbClr val="27A24E"/>
                </a:solidFill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-82" normalizeH="0" baseline="0" noProof="0" dirty="0" err="1">
                <a:ln>
                  <a:noFill/>
                </a:ln>
                <a:solidFill>
                  <a:srgbClr val="27A24E"/>
                </a:solidFill>
                <a:effectLst/>
                <a:uLnTx/>
                <a:uFillTx/>
                <a:latin typeface="Graphik Semibold"/>
                <a:sym typeface="Graphik Semibold"/>
              </a:rPr>
              <a:t>Usertrait</a:t>
            </a:r>
            <a:r>
              <a:rPr kumimoji="0" lang="en-US" sz="3000" b="0" i="0" u="none" strike="noStrike" kern="0" cap="none" spc="-82" normalizeH="0" baseline="0" noProof="0" dirty="0">
                <a:ln>
                  <a:noFill/>
                </a:ln>
                <a:solidFill>
                  <a:srgbClr val="27A24E"/>
                </a:solidFill>
                <a:effectLst/>
                <a:uLnTx/>
                <a:uFillTx/>
                <a:latin typeface="Graphik Semibold"/>
                <a:sym typeface="Graphik Semibold"/>
              </a:rPr>
              <a:t> Request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62BEB4-5128-A248-AEF8-76E759546AB3}"/>
              </a:ext>
            </a:extLst>
          </p:cNvPr>
          <p:cNvGrpSpPr/>
          <p:nvPr/>
        </p:nvGrpSpPr>
        <p:grpSpPr>
          <a:xfrm>
            <a:off x="677868" y="1165302"/>
            <a:ext cx="11149837" cy="5450882"/>
            <a:chOff x="412107" y="1272672"/>
            <a:chExt cx="11149837" cy="5450882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7D6FD5EF-C276-AA46-A687-A4F7723ABEFF}"/>
                </a:ext>
              </a:extLst>
            </p:cNvPr>
            <p:cNvSpPr txBox="1"/>
            <p:nvPr/>
          </p:nvSpPr>
          <p:spPr>
            <a:xfrm>
              <a:off x="9457752" y="4314912"/>
              <a:ext cx="2104192" cy="1117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Request</a:t>
              </a:r>
            </a:p>
            <a:p>
              <a:pPr marL="228594" marR="0" lvl="0" indent="-228594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Authenticate SP</a:t>
              </a:r>
            </a:p>
            <a:p>
              <a:pPr marL="228594" marR="0" lvl="0" indent="-228594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333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ZenKey </a:t>
              </a:r>
              <a:r>
                <a:rPr kumimoji="0" 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user consent</a:t>
              </a:r>
            </a:p>
            <a:p>
              <a:pPr marL="228594" marR="0" lvl="0" indent="-228594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Return user data</a:t>
              </a:r>
            </a:p>
            <a:p>
              <a:pPr marL="228594" marR="0" lvl="0" indent="-228594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  <p:sp>
          <p:nvSpPr>
            <p:cNvPr id="67" name="Rounded Rectangle 66">
              <a:extLst>
                <a:ext uri="{FF2B5EF4-FFF2-40B4-BE49-F238E27FC236}">
                  <a16:creationId xmlns:a16="http://schemas.microsoft.com/office/drawing/2014/main" id="{1B03E197-071E-3640-85A4-FADE467B6725}"/>
                </a:ext>
              </a:extLst>
            </p:cNvPr>
            <p:cNvSpPr/>
            <p:nvPr/>
          </p:nvSpPr>
          <p:spPr>
            <a:xfrm>
              <a:off x="4443186" y="3329225"/>
              <a:ext cx="4466297" cy="3394329"/>
            </a:xfrm>
            <a:prstGeom prst="roundRect">
              <a:avLst>
                <a:gd name="adj" fmla="val 7325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0" marR="0" lvl="0" indent="0" algn="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Carrier</a:t>
              </a:r>
            </a:p>
          </p:txBody>
        </p:sp>
        <p:sp>
          <p:nvSpPr>
            <p:cNvPr id="68" name="Rounded Rectangle 67">
              <a:extLst>
                <a:ext uri="{FF2B5EF4-FFF2-40B4-BE49-F238E27FC236}">
                  <a16:creationId xmlns:a16="http://schemas.microsoft.com/office/drawing/2014/main" id="{8B525C4E-00C4-5048-A534-0385DF192FFC}"/>
                </a:ext>
              </a:extLst>
            </p:cNvPr>
            <p:cNvSpPr/>
            <p:nvPr/>
          </p:nvSpPr>
          <p:spPr>
            <a:xfrm>
              <a:off x="1214056" y="3358601"/>
              <a:ext cx="3011515" cy="3364952"/>
            </a:xfrm>
            <a:prstGeom prst="roundRect">
              <a:avLst>
                <a:gd name="adj" fmla="val 6476"/>
              </a:avLst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0" marR="0" lvl="0" indent="0" algn="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JV</a:t>
              </a:r>
            </a:p>
          </p:txBody>
        </p:sp>
        <p:sp>
          <p:nvSpPr>
            <p:cNvPr id="69" name="Rounded Rectangle 68">
              <a:extLst>
                <a:ext uri="{FF2B5EF4-FFF2-40B4-BE49-F238E27FC236}">
                  <a16:creationId xmlns:a16="http://schemas.microsoft.com/office/drawing/2014/main" id="{F61A9351-28E9-D146-AF5C-02CF3CCE3F38}"/>
                </a:ext>
              </a:extLst>
            </p:cNvPr>
            <p:cNvSpPr/>
            <p:nvPr/>
          </p:nvSpPr>
          <p:spPr>
            <a:xfrm>
              <a:off x="5334735" y="3425223"/>
              <a:ext cx="56006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User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AuthN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  <p:sp>
          <p:nvSpPr>
            <p:cNvPr id="70" name="Rounded Rectangle 69">
              <a:extLst>
                <a:ext uri="{FF2B5EF4-FFF2-40B4-BE49-F238E27FC236}">
                  <a16:creationId xmlns:a16="http://schemas.microsoft.com/office/drawing/2014/main" id="{AF85846F-B4DE-7F49-A603-9C3A2E84C9FC}"/>
                </a:ext>
              </a:extLst>
            </p:cNvPr>
            <p:cNvSpPr/>
            <p:nvPr/>
          </p:nvSpPr>
          <p:spPr>
            <a:xfrm>
              <a:off x="2475647" y="3432110"/>
              <a:ext cx="92392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Discovery</a:t>
              </a:r>
            </a:p>
          </p:txBody>
        </p:sp>
        <p:sp>
          <p:nvSpPr>
            <p:cNvPr id="71" name="Rounded Rectangle 70">
              <a:extLst>
                <a:ext uri="{FF2B5EF4-FFF2-40B4-BE49-F238E27FC236}">
                  <a16:creationId xmlns:a16="http://schemas.microsoft.com/office/drawing/2014/main" id="{00F8ED5F-5BD2-A349-B76E-76879B282088}"/>
                </a:ext>
              </a:extLst>
            </p:cNvPr>
            <p:cNvSpPr/>
            <p:nvPr/>
          </p:nvSpPr>
          <p:spPr>
            <a:xfrm>
              <a:off x="1337433" y="4474530"/>
              <a:ext cx="1177372" cy="208617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SP Portal</a:t>
              </a:r>
            </a:p>
          </p:txBody>
        </p:sp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D66A1D29-F508-F049-93AA-DC84F1F61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5525" y="4850033"/>
              <a:ext cx="575737" cy="575737"/>
            </a:xfrm>
            <a:prstGeom prst="rect">
              <a:avLst/>
            </a:prstGeom>
          </p:spPr>
        </p:pic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5909A4A-9B56-CB42-A85F-E53359AEC6BC}"/>
                </a:ext>
              </a:extLst>
            </p:cNvPr>
            <p:cNvSpPr txBox="1"/>
            <p:nvPr/>
          </p:nvSpPr>
          <p:spPr>
            <a:xfrm>
              <a:off x="511596" y="5311083"/>
              <a:ext cx="67358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SP</a:t>
              </a:r>
            </a:p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User</a:t>
              </a:r>
            </a:p>
          </p:txBody>
        </p:sp>
        <p:sp>
          <p:nvSpPr>
            <p:cNvPr id="74" name="Rounded Rectangle 73">
              <a:extLst>
                <a:ext uri="{FF2B5EF4-FFF2-40B4-BE49-F238E27FC236}">
                  <a16:creationId xmlns:a16="http://schemas.microsoft.com/office/drawing/2014/main" id="{C10F0F74-906E-DE41-9239-51F3D69AA2E7}"/>
                </a:ext>
              </a:extLst>
            </p:cNvPr>
            <p:cNvSpPr/>
            <p:nvPr/>
          </p:nvSpPr>
          <p:spPr>
            <a:xfrm>
              <a:off x="2870418" y="5461383"/>
              <a:ext cx="1061111" cy="283632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SP Definitions</a:t>
              </a:r>
            </a:p>
          </p:txBody>
        </p:sp>
        <p:sp>
          <p:nvSpPr>
            <p:cNvPr id="75" name="Rounded Rectangle 74">
              <a:extLst>
                <a:ext uri="{FF2B5EF4-FFF2-40B4-BE49-F238E27FC236}">
                  <a16:creationId xmlns:a16="http://schemas.microsoft.com/office/drawing/2014/main" id="{36AB1C7C-B122-7D45-8A9C-78CB4945C5CA}"/>
                </a:ext>
              </a:extLst>
            </p:cNvPr>
            <p:cNvSpPr/>
            <p:nvPr/>
          </p:nvSpPr>
          <p:spPr>
            <a:xfrm>
              <a:off x="4590093" y="4815863"/>
              <a:ext cx="2309284" cy="150224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Core Identity</a:t>
              </a:r>
            </a:p>
          </p:txBody>
        </p:sp>
        <p:sp>
          <p:nvSpPr>
            <p:cNvPr id="76" name="Rounded Rectangle 75">
              <a:extLst>
                <a:ext uri="{FF2B5EF4-FFF2-40B4-BE49-F238E27FC236}">
                  <a16:creationId xmlns:a16="http://schemas.microsoft.com/office/drawing/2014/main" id="{374ECBCC-DECD-E54B-9738-A7EC8CB11864}"/>
                </a:ext>
              </a:extLst>
            </p:cNvPr>
            <p:cNvSpPr/>
            <p:nvPr/>
          </p:nvSpPr>
          <p:spPr>
            <a:xfrm>
              <a:off x="4822959" y="5459537"/>
              <a:ext cx="1172299" cy="283632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SP Definition</a:t>
              </a:r>
            </a:p>
          </p:txBody>
        </p:sp>
        <p:cxnSp>
          <p:nvCxnSpPr>
            <p:cNvPr id="94" name="Straight Arrow Connector 93">
              <a:extLst>
                <a:ext uri="{FF2B5EF4-FFF2-40B4-BE49-F238E27FC236}">
                  <a16:creationId xmlns:a16="http://schemas.microsoft.com/office/drawing/2014/main" id="{DAF5288E-95AC-FD4C-B66B-84C127B478E2}"/>
                </a:ext>
              </a:extLst>
            </p:cNvPr>
            <p:cNvCxnSpPr>
              <a:cxnSpLocks/>
              <a:stCxn id="74" idx="3"/>
              <a:endCxn id="76" idx="1"/>
            </p:cNvCxnSpPr>
            <p:nvPr/>
          </p:nvCxnSpPr>
          <p:spPr>
            <a:xfrm flipV="1">
              <a:off x="3931529" y="5601354"/>
              <a:ext cx="891431" cy="1845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>
              <a:extLst>
                <a:ext uri="{FF2B5EF4-FFF2-40B4-BE49-F238E27FC236}">
                  <a16:creationId xmlns:a16="http://schemas.microsoft.com/office/drawing/2014/main" id="{138C7C18-33C1-864E-9D42-260FE60A5A83}"/>
                </a:ext>
              </a:extLst>
            </p:cNvPr>
            <p:cNvSpPr/>
            <p:nvPr/>
          </p:nvSpPr>
          <p:spPr>
            <a:xfrm>
              <a:off x="4828203" y="5898848"/>
              <a:ext cx="1177372" cy="269851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Anonymous Transaction Log</a:t>
              </a:r>
            </a:p>
          </p:txBody>
        </p:sp>
        <p:sp>
          <p:nvSpPr>
            <p:cNvPr id="96" name="Rounded Rectangle 95">
              <a:extLst>
                <a:ext uri="{FF2B5EF4-FFF2-40B4-BE49-F238E27FC236}">
                  <a16:creationId xmlns:a16="http://schemas.microsoft.com/office/drawing/2014/main" id="{BF29A5DC-6539-EE40-BA36-771976CAF10A}"/>
                </a:ext>
              </a:extLst>
            </p:cNvPr>
            <p:cNvSpPr/>
            <p:nvPr/>
          </p:nvSpPr>
          <p:spPr>
            <a:xfrm>
              <a:off x="2875041" y="5903952"/>
              <a:ext cx="1065156" cy="269851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Transactions</a:t>
              </a:r>
            </a:p>
          </p:txBody>
        </p:sp>
        <p:cxnSp>
          <p:nvCxnSpPr>
            <p:cNvPr id="97" name="Straight Arrow Connector 96">
              <a:extLst>
                <a:ext uri="{FF2B5EF4-FFF2-40B4-BE49-F238E27FC236}">
                  <a16:creationId xmlns:a16="http://schemas.microsoft.com/office/drawing/2014/main" id="{54751910-1D8A-7B44-A2F7-7CB555CE5FB3}"/>
                </a:ext>
              </a:extLst>
            </p:cNvPr>
            <p:cNvCxnSpPr>
              <a:cxnSpLocks/>
              <a:stCxn id="95" idx="1"/>
              <a:endCxn id="96" idx="3"/>
            </p:cNvCxnSpPr>
            <p:nvPr/>
          </p:nvCxnSpPr>
          <p:spPr>
            <a:xfrm flipH="1">
              <a:off x="3940197" y="6033773"/>
              <a:ext cx="888007" cy="510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Rounded Rectangle 97">
              <a:extLst>
                <a:ext uri="{FF2B5EF4-FFF2-40B4-BE49-F238E27FC236}">
                  <a16:creationId xmlns:a16="http://schemas.microsoft.com/office/drawing/2014/main" id="{315BCE02-9656-7245-B324-A67392B5056E}"/>
                </a:ext>
              </a:extLst>
            </p:cNvPr>
            <p:cNvSpPr/>
            <p:nvPr/>
          </p:nvSpPr>
          <p:spPr>
            <a:xfrm>
              <a:off x="966036" y="1272672"/>
              <a:ext cx="6731256" cy="1718285"/>
            </a:xfrm>
            <a:prstGeom prst="roundRect">
              <a:avLst>
                <a:gd name="adj" fmla="val 12185"/>
              </a:avLst>
            </a:prstGeom>
            <a:noFill/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CE4A3D0F-F7D1-DA4C-A409-887AEC207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6830" y="1375944"/>
              <a:ext cx="575737" cy="575737"/>
            </a:xfrm>
            <a:prstGeom prst="rect">
              <a:avLst/>
            </a:prstGeom>
          </p:spPr>
        </p:pic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E8E69D62-55B8-FB45-86EF-437F8A15A3B1}"/>
                </a:ext>
              </a:extLst>
            </p:cNvPr>
            <p:cNvSpPr txBox="1"/>
            <p:nvPr/>
          </p:nvSpPr>
          <p:spPr>
            <a:xfrm>
              <a:off x="914992" y="1933007"/>
              <a:ext cx="13067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Consumer</a:t>
              </a:r>
            </a:p>
          </p:txBody>
        </p:sp>
        <p:sp>
          <p:nvSpPr>
            <p:cNvPr id="101" name="Rounded Rectangle 100">
              <a:extLst>
                <a:ext uri="{FF2B5EF4-FFF2-40B4-BE49-F238E27FC236}">
                  <a16:creationId xmlns:a16="http://schemas.microsoft.com/office/drawing/2014/main" id="{B0C4E733-3442-7648-B9F9-1B6170B1E347}"/>
                </a:ext>
              </a:extLst>
            </p:cNvPr>
            <p:cNvSpPr/>
            <p:nvPr/>
          </p:nvSpPr>
          <p:spPr>
            <a:xfrm>
              <a:off x="412107" y="4393910"/>
              <a:ext cx="2306263" cy="2278351"/>
            </a:xfrm>
            <a:prstGeom prst="roundRect">
              <a:avLst>
                <a:gd name="adj" fmla="val 10931"/>
              </a:avLst>
            </a:prstGeom>
            <a:noFill/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  <p:sp>
          <p:nvSpPr>
            <p:cNvPr id="102" name="Rounded Rectangle 101">
              <a:extLst>
                <a:ext uri="{FF2B5EF4-FFF2-40B4-BE49-F238E27FC236}">
                  <a16:creationId xmlns:a16="http://schemas.microsoft.com/office/drawing/2014/main" id="{66A4DEFA-582C-DF49-9B56-FBC0A92AD8E3}"/>
                </a:ext>
              </a:extLst>
            </p:cNvPr>
            <p:cNvSpPr/>
            <p:nvPr/>
          </p:nvSpPr>
          <p:spPr>
            <a:xfrm>
              <a:off x="4747037" y="4064456"/>
              <a:ext cx="1156228" cy="26539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Consents</a:t>
              </a:r>
            </a:p>
          </p:txBody>
        </p:sp>
        <p:sp>
          <p:nvSpPr>
            <p:cNvPr id="103" name="Rounded Rectangle 102">
              <a:extLst>
                <a:ext uri="{FF2B5EF4-FFF2-40B4-BE49-F238E27FC236}">
                  <a16:creationId xmlns:a16="http://schemas.microsoft.com/office/drawing/2014/main" id="{D940C265-647E-F447-80BA-F8452B3FDE39}"/>
                </a:ext>
              </a:extLst>
            </p:cNvPr>
            <p:cNvSpPr/>
            <p:nvPr/>
          </p:nvSpPr>
          <p:spPr>
            <a:xfrm>
              <a:off x="4747037" y="3428806"/>
              <a:ext cx="573648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Device</a:t>
              </a:r>
            </a:p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AuthN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  <p:sp>
          <p:nvSpPr>
            <p:cNvPr id="104" name="Rounded Rectangle 103">
              <a:extLst>
                <a:ext uri="{FF2B5EF4-FFF2-40B4-BE49-F238E27FC236}">
                  <a16:creationId xmlns:a16="http://schemas.microsoft.com/office/drawing/2014/main" id="{A144612C-E264-694C-A248-6C60DAB33181}"/>
                </a:ext>
              </a:extLst>
            </p:cNvPr>
            <p:cNvSpPr/>
            <p:nvPr/>
          </p:nvSpPr>
          <p:spPr>
            <a:xfrm>
              <a:off x="1474147" y="5267440"/>
              <a:ext cx="883663" cy="283632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Register</a:t>
              </a:r>
            </a:p>
          </p:txBody>
        </p:sp>
        <p:sp>
          <p:nvSpPr>
            <p:cNvPr id="105" name="Rounded Rectangle 104">
              <a:extLst>
                <a:ext uri="{FF2B5EF4-FFF2-40B4-BE49-F238E27FC236}">
                  <a16:creationId xmlns:a16="http://schemas.microsoft.com/office/drawing/2014/main" id="{0BE95841-436D-674D-B940-066B9BAA6324}"/>
                </a:ext>
              </a:extLst>
            </p:cNvPr>
            <p:cNvSpPr/>
            <p:nvPr/>
          </p:nvSpPr>
          <p:spPr>
            <a:xfrm>
              <a:off x="7936054" y="1369847"/>
              <a:ext cx="2647204" cy="9906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  <p:sp>
          <p:nvSpPr>
            <p:cNvPr id="106" name="Rounded Rectangle 105">
              <a:extLst>
                <a:ext uri="{FF2B5EF4-FFF2-40B4-BE49-F238E27FC236}">
                  <a16:creationId xmlns:a16="http://schemas.microsoft.com/office/drawing/2014/main" id="{44DCCDCF-8CFE-C44D-89BD-565A39F8B41D}"/>
                </a:ext>
              </a:extLst>
            </p:cNvPr>
            <p:cNvSpPr/>
            <p:nvPr/>
          </p:nvSpPr>
          <p:spPr>
            <a:xfrm>
              <a:off x="8119457" y="1554914"/>
              <a:ext cx="692159" cy="556597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SP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Server</a:t>
              </a:r>
            </a:p>
          </p:txBody>
        </p:sp>
        <p:pic>
          <p:nvPicPr>
            <p:cNvPr id="107" name="Picture 106">
              <a:extLst>
                <a:ext uri="{FF2B5EF4-FFF2-40B4-BE49-F238E27FC236}">
                  <a16:creationId xmlns:a16="http://schemas.microsoft.com/office/drawing/2014/main" id="{C21AF381-D1B9-ED47-934B-4AF4B6C55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47762" y="1613279"/>
              <a:ext cx="456149" cy="456149"/>
            </a:xfrm>
            <a:prstGeom prst="rect">
              <a:avLst/>
            </a:prstGeom>
          </p:spPr>
        </p:pic>
        <p:cxnSp>
          <p:nvCxnSpPr>
            <p:cNvPr id="108" name="Straight Arrow Connector 107">
              <a:extLst>
                <a:ext uri="{FF2B5EF4-FFF2-40B4-BE49-F238E27FC236}">
                  <a16:creationId xmlns:a16="http://schemas.microsoft.com/office/drawing/2014/main" id="{5879F44A-50FC-D946-9E8C-85C250717A31}"/>
                </a:ext>
              </a:extLst>
            </p:cNvPr>
            <p:cNvCxnSpPr>
              <a:cxnSpLocks/>
              <a:endCxn id="70" idx="0"/>
            </p:cNvCxnSpPr>
            <p:nvPr/>
          </p:nvCxnSpPr>
          <p:spPr>
            <a:xfrm flipH="1">
              <a:off x="2937608" y="2118826"/>
              <a:ext cx="5527928" cy="1313284"/>
            </a:xfrm>
            <a:prstGeom prst="straightConnector1">
              <a:avLst/>
            </a:prstGeom>
            <a:ln w="34925"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36E5B91F-C061-1249-B9B6-7F5718DE722B}"/>
                </a:ext>
              </a:extLst>
            </p:cNvPr>
            <p:cNvSpPr/>
            <p:nvPr/>
          </p:nvSpPr>
          <p:spPr>
            <a:xfrm>
              <a:off x="9378223" y="3387075"/>
              <a:ext cx="150476" cy="15579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1</a:t>
              </a:r>
            </a:p>
          </p:txBody>
        </p:sp>
        <p:cxnSp>
          <p:nvCxnSpPr>
            <p:cNvPr id="110" name="Straight Arrow Connector 109">
              <a:extLst>
                <a:ext uri="{FF2B5EF4-FFF2-40B4-BE49-F238E27FC236}">
                  <a16:creationId xmlns:a16="http://schemas.microsoft.com/office/drawing/2014/main" id="{F6A27684-AE55-0B44-833A-3D0EBF629174}"/>
                </a:ext>
              </a:extLst>
            </p:cNvPr>
            <p:cNvCxnSpPr>
              <a:cxnSpLocks/>
              <a:stCxn id="106" idx="2"/>
              <a:endCxn id="125" idx="0"/>
            </p:cNvCxnSpPr>
            <p:nvPr/>
          </p:nvCxnSpPr>
          <p:spPr>
            <a:xfrm flipH="1">
              <a:off x="8145090" y="2111511"/>
              <a:ext cx="320447" cy="1344036"/>
            </a:xfrm>
            <a:prstGeom prst="straightConnector1">
              <a:avLst/>
            </a:prstGeom>
            <a:ln w="3492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EA90A93E-4CE5-224B-9F8E-53690EB88B77}"/>
                </a:ext>
              </a:extLst>
            </p:cNvPr>
            <p:cNvSpPr/>
            <p:nvPr/>
          </p:nvSpPr>
          <p:spPr>
            <a:xfrm>
              <a:off x="9378223" y="3900507"/>
              <a:ext cx="150476" cy="15579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2</a:t>
              </a:r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B6AB2015-0FE9-2B4B-82E8-EE98CAABB180}"/>
                </a:ext>
              </a:extLst>
            </p:cNvPr>
            <p:cNvSpPr/>
            <p:nvPr/>
          </p:nvSpPr>
          <p:spPr>
            <a:xfrm>
              <a:off x="9378223" y="4405590"/>
              <a:ext cx="150476" cy="15579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3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E091F0FF-BBAB-6F46-B183-8BADFDE4FF5D}"/>
                </a:ext>
              </a:extLst>
            </p:cNvPr>
            <p:cNvSpPr txBox="1"/>
            <p:nvPr/>
          </p:nvSpPr>
          <p:spPr>
            <a:xfrm>
              <a:off x="9457752" y="3300827"/>
              <a:ext cx="2104192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Discovery update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949E0EAD-4AB5-E640-A77B-9C3DA108682B}"/>
                </a:ext>
              </a:extLst>
            </p:cNvPr>
            <p:cNvSpPr txBox="1"/>
            <p:nvPr/>
          </p:nvSpPr>
          <p:spPr>
            <a:xfrm>
              <a:off x="9457752" y="3807870"/>
              <a:ext cx="2104192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33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Sign a request</a:t>
              </a:r>
            </a:p>
          </p:txBody>
        </p:sp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FDF0168D-336B-BD4E-8FB9-C78D5D73E6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02988" y="3360412"/>
              <a:ext cx="209123" cy="209123"/>
            </a:xfrm>
            <a:prstGeom prst="rect">
              <a:avLst/>
            </a:prstGeom>
          </p:spPr>
        </p:pic>
        <p:sp>
          <p:nvSpPr>
            <p:cNvPr id="116" name="Rounded Rectangle 115">
              <a:extLst>
                <a:ext uri="{FF2B5EF4-FFF2-40B4-BE49-F238E27FC236}">
                  <a16:creationId xmlns:a16="http://schemas.microsoft.com/office/drawing/2014/main" id="{A2F82881-3C19-4548-BB0C-EDFD701D1917}"/>
                </a:ext>
              </a:extLst>
            </p:cNvPr>
            <p:cNvSpPr/>
            <p:nvPr/>
          </p:nvSpPr>
          <p:spPr>
            <a:xfrm>
              <a:off x="7505244" y="4885554"/>
              <a:ext cx="82005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Universal link : web page : Download app</a:t>
              </a:r>
            </a:p>
          </p:txBody>
        </p:sp>
        <p:sp>
          <p:nvSpPr>
            <p:cNvPr id="117" name="Rounded Rectangle 116">
              <a:extLst>
                <a:ext uri="{FF2B5EF4-FFF2-40B4-BE49-F238E27FC236}">
                  <a16:creationId xmlns:a16="http://schemas.microsoft.com/office/drawing/2014/main" id="{F621705E-F934-7241-B233-AD2531B36733}"/>
                </a:ext>
              </a:extLst>
            </p:cNvPr>
            <p:cNvSpPr/>
            <p:nvPr/>
          </p:nvSpPr>
          <p:spPr>
            <a:xfrm>
              <a:off x="9479032" y="1632778"/>
              <a:ext cx="936720" cy="478732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User Definitions</a:t>
              </a:r>
            </a:p>
          </p:txBody>
        </p:sp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54616577-8FD7-FB45-BAD7-ACC8FB10DD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46139" y="2419129"/>
              <a:ext cx="209123" cy="209123"/>
            </a:xfrm>
            <a:prstGeom prst="rect">
              <a:avLst/>
            </a:prstGeom>
          </p:spPr>
        </p:pic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976AF5C5-FC32-1444-A430-68977CEAE3EC}"/>
                </a:ext>
              </a:extLst>
            </p:cNvPr>
            <p:cNvSpPr/>
            <p:nvPr/>
          </p:nvSpPr>
          <p:spPr>
            <a:xfrm>
              <a:off x="6240645" y="2653806"/>
              <a:ext cx="150476" cy="15579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1</a:t>
              </a:r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C7A90641-260B-8C45-AA51-419BB7A425BF}"/>
                </a:ext>
              </a:extLst>
            </p:cNvPr>
            <p:cNvSpPr/>
            <p:nvPr/>
          </p:nvSpPr>
          <p:spPr>
            <a:xfrm>
              <a:off x="8587357" y="2166301"/>
              <a:ext cx="150476" cy="15579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2</a:t>
              </a:r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30EDA856-B3B4-CE43-825F-ACB9E42B87A5}"/>
                </a:ext>
              </a:extLst>
            </p:cNvPr>
            <p:cNvSpPr/>
            <p:nvPr/>
          </p:nvSpPr>
          <p:spPr>
            <a:xfrm>
              <a:off x="8563338" y="3034961"/>
              <a:ext cx="150476" cy="15579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3</a:t>
              </a:r>
            </a:p>
          </p:txBody>
        </p:sp>
        <p:sp>
          <p:nvSpPr>
            <p:cNvPr id="122" name="Rounded Rectangle 121">
              <a:extLst>
                <a:ext uri="{FF2B5EF4-FFF2-40B4-BE49-F238E27FC236}">
                  <a16:creationId xmlns:a16="http://schemas.microsoft.com/office/drawing/2014/main" id="{BF2A064E-64D8-4746-B7FD-D199D0198924}"/>
                </a:ext>
              </a:extLst>
            </p:cNvPr>
            <p:cNvSpPr/>
            <p:nvPr/>
          </p:nvSpPr>
          <p:spPr>
            <a:xfrm>
              <a:off x="6016481" y="3433690"/>
              <a:ext cx="74871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Token</a:t>
              </a:r>
            </a:p>
          </p:txBody>
        </p:sp>
        <p:sp>
          <p:nvSpPr>
            <p:cNvPr id="123" name="Rounded Rectangle 122">
              <a:extLst>
                <a:ext uri="{FF2B5EF4-FFF2-40B4-BE49-F238E27FC236}">
                  <a16:creationId xmlns:a16="http://schemas.microsoft.com/office/drawing/2014/main" id="{4EA25CE0-2CD4-7840-A510-62F9CB2697C1}"/>
                </a:ext>
              </a:extLst>
            </p:cNvPr>
            <p:cNvSpPr/>
            <p:nvPr/>
          </p:nvSpPr>
          <p:spPr>
            <a:xfrm>
              <a:off x="7966951" y="5558473"/>
              <a:ext cx="82005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Event</a:t>
              </a:r>
            </a:p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Generator</a:t>
              </a:r>
            </a:p>
          </p:txBody>
        </p:sp>
        <p:sp>
          <p:nvSpPr>
            <p:cNvPr id="124" name="Rounded Rectangle 123">
              <a:extLst>
                <a:ext uri="{FF2B5EF4-FFF2-40B4-BE49-F238E27FC236}">
                  <a16:creationId xmlns:a16="http://schemas.microsoft.com/office/drawing/2014/main" id="{DF048583-D4D4-9E4E-B865-5F9D45468855}"/>
                </a:ext>
              </a:extLst>
            </p:cNvPr>
            <p:cNvSpPr/>
            <p:nvPr/>
          </p:nvSpPr>
          <p:spPr>
            <a:xfrm>
              <a:off x="6883721" y="3433690"/>
              <a:ext cx="74871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Userinfo</a:t>
              </a:r>
            </a:p>
          </p:txBody>
        </p:sp>
        <p:sp>
          <p:nvSpPr>
            <p:cNvPr id="125" name="Rounded Rectangle 124">
              <a:extLst>
                <a:ext uri="{FF2B5EF4-FFF2-40B4-BE49-F238E27FC236}">
                  <a16:creationId xmlns:a16="http://schemas.microsoft.com/office/drawing/2014/main" id="{F3779441-EDD0-9247-B248-2B6A034E1A36}"/>
                </a:ext>
              </a:extLst>
            </p:cNvPr>
            <p:cNvSpPr/>
            <p:nvPr/>
          </p:nvSpPr>
          <p:spPr>
            <a:xfrm>
              <a:off x="7740763" y="3455547"/>
              <a:ext cx="80865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UserTrait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87750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">
            <a:extLst>
              <a:ext uri="{FF2B5EF4-FFF2-40B4-BE49-F238E27FC236}">
                <a16:creationId xmlns:a16="http://schemas.microsoft.com/office/drawing/2014/main" id="{28E235B2-6D91-C04D-A00F-526F58A4AE19}"/>
              </a:ext>
            </a:extLst>
          </p:cNvPr>
          <p:cNvSpPr txBox="1">
            <a:spLocks/>
          </p:cNvSpPr>
          <p:nvPr/>
        </p:nvSpPr>
        <p:spPr>
          <a:xfrm>
            <a:off x="11650134" y="6452988"/>
            <a:ext cx="222175" cy="253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srgbClr val="009547"/>
                </a:solidFill>
                <a:effectLst/>
                <a:uFillTx/>
                <a:latin typeface="Graphik Regular"/>
                <a:ea typeface="Graphik Regular"/>
                <a:cs typeface="Graphik Regular"/>
                <a:sym typeface="Graphik Regular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en-US" sz="1050" b="0" i="0" u="none" strike="noStrike" kern="0" cap="none" spc="0" normalizeH="0" baseline="0" noProof="0" smtClean="0">
                <a:ln>
                  <a:noFill/>
                </a:ln>
                <a:solidFill>
                  <a:srgbClr val="018723"/>
                </a:solidFill>
                <a:effectLst/>
                <a:uLnTx/>
                <a:uFillTx/>
                <a:latin typeface="Graphik Regular"/>
                <a:sym typeface="Graphik Regular"/>
              </a:rPr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018723"/>
              </a:solidFill>
              <a:effectLst/>
              <a:uLnTx/>
              <a:uFillTx/>
              <a:latin typeface="Graphik Regular"/>
              <a:sym typeface="Graphik Regular"/>
            </a:endParaRPr>
          </a:p>
        </p:txBody>
      </p:sp>
      <p:sp>
        <p:nvSpPr>
          <p:cNvPr id="20" name="Title 3">
            <a:extLst>
              <a:ext uri="{FF2B5EF4-FFF2-40B4-BE49-F238E27FC236}">
                <a16:creationId xmlns:a16="http://schemas.microsoft.com/office/drawing/2014/main" id="{6D265F67-3877-624A-9216-E57F2EF947E5}"/>
              </a:ext>
            </a:extLst>
          </p:cNvPr>
          <p:cNvSpPr txBox="1"/>
          <p:nvPr/>
        </p:nvSpPr>
        <p:spPr>
          <a:xfrm>
            <a:off x="992" y="320016"/>
            <a:ext cx="12190016" cy="507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defRPr sz="4100" spc="-82">
                <a:solidFill>
                  <a:srgbClr val="27A24E"/>
                </a:solidFill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-82" normalizeH="0" baseline="0" noProof="0" dirty="0">
                <a:ln>
                  <a:noFill/>
                </a:ln>
                <a:solidFill>
                  <a:srgbClr val="27A24E"/>
                </a:solidFill>
                <a:effectLst/>
                <a:uLnTx/>
                <a:uFillTx/>
                <a:latin typeface="Graphik Semibold"/>
                <a:sym typeface="Graphik Semibold"/>
              </a:rPr>
              <a:t>Events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286E481-6C59-6E44-9701-94C7FB0E98FA}"/>
              </a:ext>
            </a:extLst>
          </p:cNvPr>
          <p:cNvGrpSpPr/>
          <p:nvPr/>
        </p:nvGrpSpPr>
        <p:grpSpPr>
          <a:xfrm>
            <a:off x="668585" y="1165302"/>
            <a:ext cx="10707354" cy="5450882"/>
            <a:chOff x="412107" y="1261242"/>
            <a:chExt cx="10707354" cy="5450882"/>
          </a:xfrm>
        </p:grpSpPr>
        <p:sp>
          <p:nvSpPr>
            <p:cNvPr id="47" name="Rounded Rectangle 46">
              <a:extLst>
                <a:ext uri="{FF2B5EF4-FFF2-40B4-BE49-F238E27FC236}">
                  <a16:creationId xmlns:a16="http://schemas.microsoft.com/office/drawing/2014/main" id="{1B377987-9DFC-F145-BD1A-8D22BEE31586}"/>
                </a:ext>
              </a:extLst>
            </p:cNvPr>
            <p:cNvSpPr/>
            <p:nvPr/>
          </p:nvSpPr>
          <p:spPr>
            <a:xfrm>
              <a:off x="4443186" y="3317795"/>
              <a:ext cx="4466297" cy="3394329"/>
            </a:xfrm>
            <a:prstGeom prst="roundRect">
              <a:avLst>
                <a:gd name="adj" fmla="val 7325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0" marR="0" lvl="0" indent="0" algn="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Carrier</a:t>
              </a:r>
            </a:p>
          </p:txBody>
        </p:sp>
        <p:sp>
          <p:nvSpPr>
            <p:cNvPr id="48" name="Rounded Rectangle 47">
              <a:extLst>
                <a:ext uri="{FF2B5EF4-FFF2-40B4-BE49-F238E27FC236}">
                  <a16:creationId xmlns:a16="http://schemas.microsoft.com/office/drawing/2014/main" id="{92FDE91B-C213-5149-BBD5-B3012FD78045}"/>
                </a:ext>
              </a:extLst>
            </p:cNvPr>
            <p:cNvSpPr/>
            <p:nvPr/>
          </p:nvSpPr>
          <p:spPr>
            <a:xfrm>
              <a:off x="1214056" y="3347171"/>
              <a:ext cx="3011515" cy="3364952"/>
            </a:xfrm>
            <a:prstGeom prst="roundRect">
              <a:avLst>
                <a:gd name="adj" fmla="val 6476"/>
              </a:avLst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0" marR="0" lvl="0" indent="0" algn="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JV</a:t>
              </a:r>
            </a:p>
          </p:txBody>
        </p:sp>
        <p:sp>
          <p:nvSpPr>
            <p:cNvPr id="49" name="Rounded Rectangle 48">
              <a:extLst>
                <a:ext uri="{FF2B5EF4-FFF2-40B4-BE49-F238E27FC236}">
                  <a16:creationId xmlns:a16="http://schemas.microsoft.com/office/drawing/2014/main" id="{BBCE097D-5B33-644E-A3DF-14A8EEBC941B}"/>
                </a:ext>
              </a:extLst>
            </p:cNvPr>
            <p:cNvSpPr/>
            <p:nvPr/>
          </p:nvSpPr>
          <p:spPr>
            <a:xfrm>
              <a:off x="6016481" y="3422260"/>
              <a:ext cx="74871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Token</a:t>
              </a:r>
            </a:p>
          </p:txBody>
        </p:sp>
        <p:sp>
          <p:nvSpPr>
            <p:cNvPr id="50" name="Rounded Rectangle 49">
              <a:extLst>
                <a:ext uri="{FF2B5EF4-FFF2-40B4-BE49-F238E27FC236}">
                  <a16:creationId xmlns:a16="http://schemas.microsoft.com/office/drawing/2014/main" id="{BC541C58-BF4B-8D4A-9933-71963468148E}"/>
                </a:ext>
              </a:extLst>
            </p:cNvPr>
            <p:cNvSpPr/>
            <p:nvPr/>
          </p:nvSpPr>
          <p:spPr>
            <a:xfrm>
              <a:off x="5334735" y="3413793"/>
              <a:ext cx="56006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User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AuthN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  <p:sp>
          <p:nvSpPr>
            <p:cNvPr id="51" name="Rounded Rectangle 50">
              <a:extLst>
                <a:ext uri="{FF2B5EF4-FFF2-40B4-BE49-F238E27FC236}">
                  <a16:creationId xmlns:a16="http://schemas.microsoft.com/office/drawing/2014/main" id="{4162962C-7292-9C40-82D5-BAC10CC16AFE}"/>
                </a:ext>
              </a:extLst>
            </p:cNvPr>
            <p:cNvSpPr/>
            <p:nvPr/>
          </p:nvSpPr>
          <p:spPr>
            <a:xfrm>
              <a:off x="2475647" y="3420680"/>
              <a:ext cx="92392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Discovery</a:t>
              </a:r>
            </a:p>
          </p:txBody>
        </p:sp>
        <p:sp>
          <p:nvSpPr>
            <p:cNvPr id="52" name="Rounded Rectangle 51">
              <a:extLst>
                <a:ext uri="{FF2B5EF4-FFF2-40B4-BE49-F238E27FC236}">
                  <a16:creationId xmlns:a16="http://schemas.microsoft.com/office/drawing/2014/main" id="{B5BB8DF2-E503-6A48-9E2E-1AA4D71ACDB6}"/>
                </a:ext>
              </a:extLst>
            </p:cNvPr>
            <p:cNvSpPr/>
            <p:nvPr/>
          </p:nvSpPr>
          <p:spPr>
            <a:xfrm>
              <a:off x="1337433" y="4463100"/>
              <a:ext cx="1177372" cy="208617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SP Portal</a:t>
              </a:r>
            </a:p>
          </p:txBody>
        </p: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87BCA259-0A7B-2A45-BC1A-607484A5C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5525" y="4838603"/>
              <a:ext cx="575737" cy="575737"/>
            </a:xfrm>
            <a:prstGeom prst="rect">
              <a:avLst/>
            </a:prstGeom>
          </p:spPr>
        </p:pic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B9DE7E3-8DD8-D34B-8B21-B1686B2CAA89}"/>
                </a:ext>
              </a:extLst>
            </p:cNvPr>
            <p:cNvSpPr txBox="1"/>
            <p:nvPr/>
          </p:nvSpPr>
          <p:spPr>
            <a:xfrm>
              <a:off x="511596" y="5299653"/>
              <a:ext cx="67358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SP</a:t>
              </a:r>
            </a:p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User</a:t>
              </a:r>
            </a:p>
          </p:txBody>
        </p:sp>
        <p:sp>
          <p:nvSpPr>
            <p:cNvPr id="55" name="Rounded Rectangle 54">
              <a:extLst>
                <a:ext uri="{FF2B5EF4-FFF2-40B4-BE49-F238E27FC236}">
                  <a16:creationId xmlns:a16="http://schemas.microsoft.com/office/drawing/2014/main" id="{3F4354AB-E83C-E04B-9509-F48B3F6DFE18}"/>
                </a:ext>
              </a:extLst>
            </p:cNvPr>
            <p:cNvSpPr/>
            <p:nvPr/>
          </p:nvSpPr>
          <p:spPr>
            <a:xfrm>
              <a:off x="2870418" y="5449953"/>
              <a:ext cx="1061111" cy="283632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SP Definitions</a:t>
              </a:r>
            </a:p>
          </p:txBody>
        </p:sp>
        <p:sp>
          <p:nvSpPr>
            <p:cNvPr id="56" name="Rounded Rectangle 55">
              <a:extLst>
                <a:ext uri="{FF2B5EF4-FFF2-40B4-BE49-F238E27FC236}">
                  <a16:creationId xmlns:a16="http://schemas.microsoft.com/office/drawing/2014/main" id="{75B0ADBF-1ACC-C048-8488-3687FECD7796}"/>
                </a:ext>
              </a:extLst>
            </p:cNvPr>
            <p:cNvSpPr/>
            <p:nvPr/>
          </p:nvSpPr>
          <p:spPr>
            <a:xfrm>
              <a:off x="4590093" y="4804433"/>
              <a:ext cx="2309284" cy="150224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Core Identity</a:t>
              </a:r>
            </a:p>
          </p:txBody>
        </p:sp>
        <p:sp>
          <p:nvSpPr>
            <p:cNvPr id="57" name="Rounded Rectangle 56">
              <a:extLst>
                <a:ext uri="{FF2B5EF4-FFF2-40B4-BE49-F238E27FC236}">
                  <a16:creationId xmlns:a16="http://schemas.microsoft.com/office/drawing/2014/main" id="{09A0DEAF-8866-B54F-BC0D-4A4FA4B9232B}"/>
                </a:ext>
              </a:extLst>
            </p:cNvPr>
            <p:cNvSpPr/>
            <p:nvPr/>
          </p:nvSpPr>
          <p:spPr>
            <a:xfrm>
              <a:off x="4822959" y="5448107"/>
              <a:ext cx="1172299" cy="283632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SP Definition</a:t>
              </a:r>
            </a:p>
          </p:txBody>
        </p: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746ED48C-DC06-CA4B-AC82-39EC9B15A6D2}"/>
                </a:ext>
              </a:extLst>
            </p:cNvPr>
            <p:cNvCxnSpPr>
              <a:cxnSpLocks/>
              <a:stCxn id="55" idx="3"/>
              <a:endCxn id="57" idx="1"/>
            </p:cNvCxnSpPr>
            <p:nvPr/>
          </p:nvCxnSpPr>
          <p:spPr>
            <a:xfrm flipV="1">
              <a:off x="3931529" y="5589924"/>
              <a:ext cx="891431" cy="1845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Rounded Rectangle 58">
              <a:extLst>
                <a:ext uri="{FF2B5EF4-FFF2-40B4-BE49-F238E27FC236}">
                  <a16:creationId xmlns:a16="http://schemas.microsoft.com/office/drawing/2014/main" id="{17E4F876-CD1E-CD43-8C16-D4CBF17A19AD}"/>
                </a:ext>
              </a:extLst>
            </p:cNvPr>
            <p:cNvSpPr/>
            <p:nvPr/>
          </p:nvSpPr>
          <p:spPr>
            <a:xfrm>
              <a:off x="4828203" y="5887418"/>
              <a:ext cx="1177372" cy="269851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Anonymous Transaction Log</a:t>
              </a:r>
            </a:p>
          </p:txBody>
        </p:sp>
        <p:sp>
          <p:nvSpPr>
            <p:cNvPr id="60" name="Rounded Rectangle 59">
              <a:extLst>
                <a:ext uri="{FF2B5EF4-FFF2-40B4-BE49-F238E27FC236}">
                  <a16:creationId xmlns:a16="http://schemas.microsoft.com/office/drawing/2014/main" id="{53AE93D9-9131-514F-AD04-B6E3E07F25E9}"/>
                </a:ext>
              </a:extLst>
            </p:cNvPr>
            <p:cNvSpPr/>
            <p:nvPr/>
          </p:nvSpPr>
          <p:spPr>
            <a:xfrm>
              <a:off x="2875041" y="5892522"/>
              <a:ext cx="1065156" cy="269851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Transactions</a:t>
              </a:r>
            </a:p>
          </p:txBody>
        </p: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2C87C49B-1B44-3E4A-BC9D-110FF111E54A}"/>
                </a:ext>
              </a:extLst>
            </p:cNvPr>
            <p:cNvCxnSpPr>
              <a:cxnSpLocks/>
              <a:stCxn id="59" idx="1"/>
              <a:endCxn id="60" idx="3"/>
            </p:cNvCxnSpPr>
            <p:nvPr/>
          </p:nvCxnSpPr>
          <p:spPr>
            <a:xfrm flipH="1">
              <a:off x="3940197" y="6022343"/>
              <a:ext cx="888007" cy="510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ounded Rectangle 61">
              <a:extLst>
                <a:ext uri="{FF2B5EF4-FFF2-40B4-BE49-F238E27FC236}">
                  <a16:creationId xmlns:a16="http://schemas.microsoft.com/office/drawing/2014/main" id="{E89FF8AB-A8A8-0941-987D-B6E8B319E41C}"/>
                </a:ext>
              </a:extLst>
            </p:cNvPr>
            <p:cNvSpPr/>
            <p:nvPr/>
          </p:nvSpPr>
          <p:spPr>
            <a:xfrm>
              <a:off x="966036" y="1261242"/>
              <a:ext cx="6731256" cy="1718285"/>
            </a:xfrm>
            <a:prstGeom prst="roundRect">
              <a:avLst>
                <a:gd name="adj" fmla="val 12185"/>
              </a:avLst>
            </a:prstGeom>
            <a:noFill/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0056CEFE-F417-FF4C-B36C-5C9C9160E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6830" y="1364514"/>
              <a:ext cx="575737" cy="575737"/>
            </a:xfrm>
            <a:prstGeom prst="rect">
              <a:avLst/>
            </a:prstGeom>
          </p:spPr>
        </p:pic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5A91F87A-A41D-4340-B5B4-E21C4623DF2E}"/>
                </a:ext>
              </a:extLst>
            </p:cNvPr>
            <p:cNvSpPr txBox="1"/>
            <p:nvPr/>
          </p:nvSpPr>
          <p:spPr>
            <a:xfrm>
              <a:off x="914992" y="1921577"/>
              <a:ext cx="13067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Consumer</a:t>
              </a:r>
            </a:p>
          </p:txBody>
        </p:sp>
        <p:sp>
          <p:nvSpPr>
            <p:cNvPr id="65" name="Rounded Rectangle 64">
              <a:extLst>
                <a:ext uri="{FF2B5EF4-FFF2-40B4-BE49-F238E27FC236}">
                  <a16:creationId xmlns:a16="http://schemas.microsoft.com/office/drawing/2014/main" id="{CDD804FD-F5D5-4349-B9DA-4597870EAF6A}"/>
                </a:ext>
              </a:extLst>
            </p:cNvPr>
            <p:cNvSpPr/>
            <p:nvPr/>
          </p:nvSpPr>
          <p:spPr>
            <a:xfrm>
              <a:off x="412107" y="4382480"/>
              <a:ext cx="2306263" cy="2278351"/>
            </a:xfrm>
            <a:prstGeom prst="roundRect">
              <a:avLst>
                <a:gd name="adj" fmla="val 10931"/>
              </a:avLst>
            </a:prstGeom>
            <a:noFill/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  <p:sp>
          <p:nvSpPr>
            <p:cNvPr id="77" name="Rounded Rectangle 76">
              <a:extLst>
                <a:ext uri="{FF2B5EF4-FFF2-40B4-BE49-F238E27FC236}">
                  <a16:creationId xmlns:a16="http://schemas.microsoft.com/office/drawing/2014/main" id="{187E1144-5131-4240-8EED-B52153D4D05B}"/>
                </a:ext>
              </a:extLst>
            </p:cNvPr>
            <p:cNvSpPr/>
            <p:nvPr/>
          </p:nvSpPr>
          <p:spPr>
            <a:xfrm>
              <a:off x="4747037" y="4053026"/>
              <a:ext cx="1156228" cy="26539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Consents</a:t>
              </a:r>
            </a:p>
          </p:txBody>
        </p:sp>
        <p:sp>
          <p:nvSpPr>
            <p:cNvPr id="78" name="Rounded Rectangle 77">
              <a:extLst>
                <a:ext uri="{FF2B5EF4-FFF2-40B4-BE49-F238E27FC236}">
                  <a16:creationId xmlns:a16="http://schemas.microsoft.com/office/drawing/2014/main" id="{F92B957F-EFF3-784D-89DD-BAF69C8A6F18}"/>
                </a:ext>
              </a:extLst>
            </p:cNvPr>
            <p:cNvSpPr/>
            <p:nvPr/>
          </p:nvSpPr>
          <p:spPr>
            <a:xfrm>
              <a:off x="4747037" y="3417376"/>
              <a:ext cx="573648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Device</a:t>
              </a:r>
            </a:p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AuthN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  <p:sp>
          <p:nvSpPr>
            <p:cNvPr id="79" name="Rounded Rectangle 78">
              <a:extLst>
                <a:ext uri="{FF2B5EF4-FFF2-40B4-BE49-F238E27FC236}">
                  <a16:creationId xmlns:a16="http://schemas.microsoft.com/office/drawing/2014/main" id="{055D5582-9294-3246-B010-DD9D0FEC1251}"/>
                </a:ext>
              </a:extLst>
            </p:cNvPr>
            <p:cNvSpPr/>
            <p:nvPr/>
          </p:nvSpPr>
          <p:spPr>
            <a:xfrm>
              <a:off x="1474147" y="5256010"/>
              <a:ext cx="883663" cy="283632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Register</a:t>
              </a:r>
            </a:p>
          </p:txBody>
        </p:sp>
        <p:sp>
          <p:nvSpPr>
            <p:cNvPr id="80" name="Rounded Rectangle 79">
              <a:extLst>
                <a:ext uri="{FF2B5EF4-FFF2-40B4-BE49-F238E27FC236}">
                  <a16:creationId xmlns:a16="http://schemas.microsoft.com/office/drawing/2014/main" id="{8923CEB0-7B18-154D-A7C8-AE89199EF78D}"/>
                </a:ext>
              </a:extLst>
            </p:cNvPr>
            <p:cNvSpPr/>
            <p:nvPr/>
          </p:nvSpPr>
          <p:spPr>
            <a:xfrm>
              <a:off x="7936054" y="1358417"/>
              <a:ext cx="2647204" cy="9906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  <p:sp>
          <p:nvSpPr>
            <p:cNvPr id="81" name="Rounded Rectangle 80">
              <a:extLst>
                <a:ext uri="{FF2B5EF4-FFF2-40B4-BE49-F238E27FC236}">
                  <a16:creationId xmlns:a16="http://schemas.microsoft.com/office/drawing/2014/main" id="{07FF8483-6A52-3C48-BC2B-39F2CECF9E97}"/>
                </a:ext>
              </a:extLst>
            </p:cNvPr>
            <p:cNvSpPr/>
            <p:nvPr/>
          </p:nvSpPr>
          <p:spPr>
            <a:xfrm>
              <a:off x="8119457" y="1543484"/>
              <a:ext cx="692159" cy="556597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SP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Server</a:t>
              </a:r>
            </a:p>
          </p:txBody>
        </p:sp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BF218776-A29B-3F4F-A1A1-8FB54DC487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47762" y="1601849"/>
              <a:ext cx="456149" cy="456149"/>
            </a:xfrm>
            <a:prstGeom prst="rect">
              <a:avLst/>
            </a:prstGeom>
          </p:spPr>
        </p:pic>
        <p:sp>
          <p:nvSpPr>
            <p:cNvPr id="83" name="Rounded Rectangle 82">
              <a:extLst>
                <a:ext uri="{FF2B5EF4-FFF2-40B4-BE49-F238E27FC236}">
                  <a16:creationId xmlns:a16="http://schemas.microsoft.com/office/drawing/2014/main" id="{41E2F132-1F50-EE4C-A4F2-D29D4BC03F28}"/>
                </a:ext>
              </a:extLst>
            </p:cNvPr>
            <p:cNvSpPr/>
            <p:nvPr/>
          </p:nvSpPr>
          <p:spPr>
            <a:xfrm>
              <a:off x="7966951" y="5547043"/>
              <a:ext cx="82005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Event</a:t>
              </a:r>
            </a:p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Generator</a:t>
              </a:r>
            </a:p>
          </p:txBody>
        </p:sp>
        <p:sp>
          <p:nvSpPr>
            <p:cNvPr id="84" name="Rounded Rectangle 83">
              <a:extLst>
                <a:ext uri="{FF2B5EF4-FFF2-40B4-BE49-F238E27FC236}">
                  <a16:creationId xmlns:a16="http://schemas.microsoft.com/office/drawing/2014/main" id="{692E5381-4E83-BF4F-81CF-A873A14E7BC7}"/>
                </a:ext>
              </a:extLst>
            </p:cNvPr>
            <p:cNvSpPr/>
            <p:nvPr/>
          </p:nvSpPr>
          <p:spPr>
            <a:xfrm>
              <a:off x="6883721" y="3422260"/>
              <a:ext cx="74871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Userinfo</a:t>
              </a: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CB3EB1C0-BB23-614D-8DC4-1A1A66A491FF}"/>
                </a:ext>
              </a:extLst>
            </p:cNvPr>
            <p:cNvSpPr/>
            <p:nvPr/>
          </p:nvSpPr>
          <p:spPr>
            <a:xfrm>
              <a:off x="9378223" y="3375645"/>
              <a:ext cx="150476" cy="15579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1</a:t>
              </a:r>
            </a:p>
          </p:txBody>
        </p:sp>
        <p:sp>
          <p:nvSpPr>
            <p:cNvPr id="86" name="Rounded Rectangle 85">
              <a:extLst>
                <a:ext uri="{FF2B5EF4-FFF2-40B4-BE49-F238E27FC236}">
                  <a16:creationId xmlns:a16="http://schemas.microsoft.com/office/drawing/2014/main" id="{D4F34A3E-1E4B-AF4B-892A-45994BA9D80B}"/>
                </a:ext>
              </a:extLst>
            </p:cNvPr>
            <p:cNvSpPr/>
            <p:nvPr/>
          </p:nvSpPr>
          <p:spPr>
            <a:xfrm>
              <a:off x="7505244" y="4874124"/>
              <a:ext cx="82005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Universal link : web page : Download app</a:t>
              </a:r>
            </a:p>
          </p:txBody>
        </p:sp>
        <p:sp>
          <p:nvSpPr>
            <p:cNvPr id="87" name="Rounded Rectangle 86">
              <a:extLst>
                <a:ext uri="{FF2B5EF4-FFF2-40B4-BE49-F238E27FC236}">
                  <a16:creationId xmlns:a16="http://schemas.microsoft.com/office/drawing/2014/main" id="{624957D2-FE95-E645-A9A8-DAFFFAA70597}"/>
                </a:ext>
              </a:extLst>
            </p:cNvPr>
            <p:cNvSpPr/>
            <p:nvPr/>
          </p:nvSpPr>
          <p:spPr>
            <a:xfrm>
              <a:off x="9479032" y="1621348"/>
              <a:ext cx="936720" cy="478732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User Definitions</a:t>
              </a: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3B37D32F-815E-8B46-BFCA-4FD79AA69351}"/>
                </a:ext>
              </a:extLst>
            </p:cNvPr>
            <p:cNvSpPr/>
            <p:nvPr/>
          </p:nvSpPr>
          <p:spPr>
            <a:xfrm>
              <a:off x="8727597" y="2755507"/>
              <a:ext cx="150476" cy="15579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1</a:t>
              </a:r>
            </a:p>
          </p:txBody>
        </p:sp>
        <p:sp>
          <p:nvSpPr>
            <p:cNvPr id="89" name="Rounded Rectangle 88">
              <a:extLst>
                <a:ext uri="{FF2B5EF4-FFF2-40B4-BE49-F238E27FC236}">
                  <a16:creationId xmlns:a16="http://schemas.microsoft.com/office/drawing/2014/main" id="{CFACD8A0-C29D-C943-B379-C6D55635EF20}"/>
                </a:ext>
              </a:extLst>
            </p:cNvPr>
            <p:cNvSpPr/>
            <p:nvPr/>
          </p:nvSpPr>
          <p:spPr>
            <a:xfrm>
              <a:off x="7740763" y="3444117"/>
              <a:ext cx="808653" cy="630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UserTrait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cs typeface="Calibri"/>
                <a:sym typeface="Calibri"/>
              </a:endParaRPr>
            </a:p>
          </p:txBody>
        </p:sp>
        <p:cxnSp>
          <p:nvCxnSpPr>
            <p:cNvPr id="90" name="Straight Arrow Connector 89">
              <a:extLst>
                <a:ext uri="{FF2B5EF4-FFF2-40B4-BE49-F238E27FC236}">
                  <a16:creationId xmlns:a16="http://schemas.microsoft.com/office/drawing/2014/main" id="{5CFE5E20-13DA-E345-B398-7C230B3606A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87358" y="2100080"/>
              <a:ext cx="71684" cy="3439564"/>
            </a:xfrm>
            <a:prstGeom prst="straightConnector1">
              <a:avLst/>
            </a:prstGeom>
            <a:ln w="3492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646880B-B9ED-1445-8D95-88B095BECC68}"/>
                </a:ext>
              </a:extLst>
            </p:cNvPr>
            <p:cNvSpPr txBox="1"/>
            <p:nvPr/>
          </p:nvSpPr>
          <p:spPr>
            <a:xfrm>
              <a:off x="9541317" y="3321006"/>
              <a:ext cx="15781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 panose="020B0503030202060203" pitchFamily="34" charset="0"/>
                  <a:cs typeface="Calibri"/>
                  <a:sym typeface="Calibri"/>
                </a:rPr>
                <a:t>Event pushed to SP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4092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FC62BEAB-0804-8642-9B0B-ED6AF543F149}"/>
              </a:ext>
            </a:extLst>
          </p:cNvPr>
          <p:cNvSpPr/>
          <p:nvPr/>
        </p:nvSpPr>
        <p:spPr>
          <a:xfrm>
            <a:off x="6954347" y="4326606"/>
            <a:ext cx="3455872" cy="1342226"/>
          </a:xfrm>
          <a:prstGeom prst="roundRect">
            <a:avLst/>
          </a:prstGeom>
          <a:solidFill>
            <a:schemeClr val="bg1"/>
          </a:solidFill>
          <a:ln w="6350">
            <a:solidFill>
              <a:srgbClr val="21A4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Graphik Semibold" panose="020B0503030202060203"/>
              </a:rPr>
              <a:t>Explicit Consent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93281B3-D67F-D444-ADC1-A361B8786D96}"/>
              </a:ext>
            </a:extLst>
          </p:cNvPr>
          <p:cNvSpPr/>
          <p:nvPr/>
        </p:nvSpPr>
        <p:spPr>
          <a:xfrm>
            <a:off x="6934800" y="2787477"/>
            <a:ext cx="3455873" cy="1328246"/>
          </a:xfrm>
          <a:prstGeom prst="roundRect">
            <a:avLst/>
          </a:prstGeom>
          <a:solidFill>
            <a:schemeClr val="bg1"/>
          </a:solidFill>
          <a:ln w="6350">
            <a:solidFill>
              <a:srgbClr val="21A4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Graphik Semibold" panose="020B0503030202060203"/>
              </a:rPr>
              <a:t>Consumer controls data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32A7D8-F253-C940-9D36-ECD4C7A49955}"/>
              </a:ext>
            </a:extLst>
          </p:cNvPr>
          <p:cNvSpPr txBox="1"/>
          <p:nvPr/>
        </p:nvSpPr>
        <p:spPr>
          <a:xfrm>
            <a:off x="6947057" y="3231732"/>
            <a:ext cx="3376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dirty="0">
                <a:solidFill>
                  <a:srgbClr val="00B21F"/>
                </a:solidFill>
                <a:latin typeface="Graphik Semibold" panose="020B0503030202060203"/>
                <a:cs typeface="Calibri" panose="020F0502020204030204" pitchFamily="34" charset="0"/>
              </a:rPr>
              <a:t>ZenKey App lists what data is being shared with </a:t>
            </a:r>
            <a:r>
              <a:rPr lang="en-US" sz="1600" b="1" i="1">
                <a:solidFill>
                  <a:srgbClr val="00B21F"/>
                </a:solidFill>
                <a:latin typeface="Graphik Semibold" panose="020B0503030202060203"/>
                <a:cs typeface="Calibri" panose="020F0502020204030204" pitchFamily="34" charset="0"/>
              </a:rPr>
              <a:t>the </a:t>
            </a:r>
            <a:br>
              <a:rPr lang="en-US" sz="1600" b="1" i="1">
                <a:solidFill>
                  <a:srgbClr val="00B21F"/>
                </a:solidFill>
                <a:latin typeface="Graphik Semibold" panose="020B0503030202060203"/>
                <a:cs typeface="Calibri" panose="020F0502020204030204" pitchFamily="34" charset="0"/>
              </a:rPr>
            </a:br>
            <a:r>
              <a:rPr lang="en-US" sz="1600" b="1" i="1">
                <a:solidFill>
                  <a:srgbClr val="00B21F"/>
                </a:solidFill>
                <a:latin typeface="Graphik Semibold" panose="020B0503030202060203"/>
                <a:cs typeface="Calibri" panose="020F0502020204030204" pitchFamily="34" charset="0"/>
              </a:rPr>
              <a:t>Service Provider</a:t>
            </a:r>
            <a:endParaRPr lang="en-US" sz="1600" b="1" i="1" dirty="0">
              <a:solidFill>
                <a:srgbClr val="00B21F"/>
              </a:solidFill>
              <a:latin typeface="Graphik Semibold" panose="020B0503030202060203"/>
              <a:cs typeface="Calibri" panose="020F0502020204030204" pitchFamily="34" charset="0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4765DAAD-DF3F-8641-A45A-3322E86B177E}"/>
              </a:ext>
            </a:extLst>
          </p:cNvPr>
          <p:cNvCxnSpPr>
            <a:cxnSpLocks/>
          </p:cNvCxnSpPr>
          <p:nvPr/>
        </p:nvCxnSpPr>
        <p:spPr>
          <a:xfrm flipH="1">
            <a:off x="5192890" y="3683535"/>
            <a:ext cx="1741910" cy="1005303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E91CFBA-2E5B-4040-A9E6-B32FCBBBB841}"/>
              </a:ext>
            </a:extLst>
          </p:cNvPr>
          <p:cNvCxnSpPr>
            <a:cxnSpLocks/>
          </p:cNvCxnSpPr>
          <p:nvPr/>
        </p:nvCxnSpPr>
        <p:spPr>
          <a:xfrm flipH="1">
            <a:off x="5227737" y="5048032"/>
            <a:ext cx="1726610" cy="39148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18DE3FC-16D6-454A-9237-90E0D0CF954A}"/>
              </a:ext>
            </a:extLst>
          </p:cNvPr>
          <p:cNvSpPr/>
          <p:nvPr/>
        </p:nvSpPr>
        <p:spPr>
          <a:xfrm>
            <a:off x="6922544" y="1232234"/>
            <a:ext cx="3480385" cy="1344360"/>
          </a:xfrm>
          <a:prstGeom prst="roundRect">
            <a:avLst/>
          </a:prstGeom>
          <a:solidFill>
            <a:schemeClr val="bg1"/>
          </a:solidFill>
          <a:ln w="6350">
            <a:solidFill>
              <a:srgbClr val="21A4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Graphik Semibold" panose="020B0503030202060203"/>
              </a:rPr>
              <a:t>Verified Service Provider</a:t>
            </a:r>
          </a:p>
        </p:txBody>
      </p:sp>
      <p:sp>
        <p:nvSpPr>
          <p:cNvPr id="39" name="Title 3">
            <a:extLst>
              <a:ext uri="{FF2B5EF4-FFF2-40B4-BE49-F238E27FC236}">
                <a16:creationId xmlns:a16="http://schemas.microsoft.com/office/drawing/2014/main" id="{7129DEE9-D918-004B-B26B-5A4974003336}"/>
              </a:ext>
            </a:extLst>
          </p:cNvPr>
          <p:cNvSpPr txBox="1"/>
          <p:nvPr/>
        </p:nvSpPr>
        <p:spPr>
          <a:xfrm>
            <a:off x="992" y="320016"/>
            <a:ext cx="12190016" cy="660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defRPr sz="4100" spc="-82">
                <a:solidFill>
                  <a:srgbClr val="27A24E"/>
                </a:solidFill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r>
              <a:rPr lang="en-US" sz="4000" dirty="0">
                <a:solidFill>
                  <a:schemeClr val="tx1"/>
                </a:solidFill>
              </a:rPr>
              <a:t>The User is in Control</a:t>
            </a:r>
            <a:endParaRPr sz="4000" dirty="0">
              <a:solidFill>
                <a:schemeClr val="tx1"/>
              </a:solidFill>
            </a:endParaRPr>
          </a:p>
        </p:txBody>
      </p:sp>
      <p:sp>
        <p:nvSpPr>
          <p:cNvPr id="41" name="Rectangle 1">
            <a:extLst>
              <a:ext uri="{FF2B5EF4-FFF2-40B4-BE49-F238E27FC236}">
                <a16:creationId xmlns:a16="http://schemas.microsoft.com/office/drawing/2014/main" id="{C0763AB7-E11F-DA4F-913A-07C325D550DD}"/>
              </a:ext>
            </a:extLst>
          </p:cNvPr>
          <p:cNvSpPr txBox="1">
            <a:spLocks/>
          </p:cNvSpPr>
          <p:nvPr/>
        </p:nvSpPr>
        <p:spPr>
          <a:xfrm>
            <a:off x="11650134" y="6229968"/>
            <a:ext cx="222175" cy="253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srgbClr val="009547"/>
                </a:solidFill>
                <a:effectLst/>
                <a:uFillTx/>
                <a:latin typeface="Graphik Regular"/>
                <a:ea typeface="Graphik Regular"/>
                <a:cs typeface="Graphik Regular"/>
                <a:sym typeface="Graphik Regular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fld id="{86CB4B4D-7CA3-9044-876B-883B54F8677D}" type="slidenum">
              <a:rPr lang="en-US" sz="1050" smtClean="0">
                <a:solidFill>
                  <a:srgbClr val="018723"/>
                </a:solidFill>
              </a:rPr>
              <a:pPr/>
              <a:t>3</a:t>
            </a:fld>
            <a:endParaRPr lang="en-US" sz="1050" dirty="0">
              <a:solidFill>
                <a:srgbClr val="018723"/>
              </a:solidFill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7DC9FFF-9CA4-4A14-9167-3D52E6DEE5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2439" y="4853982"/>
            <a:ext cx="2319688" cy="6035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Rectangle 30"/>
          <p:cNvSpPr/>
          <p:nvPr/>
        </p:nvSpPr>
        <p:spPr>
          <a:xfrm>
            <a:off x="112295" y="6483542"/>
            <a:ext cx="99930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information contained herein is not an offer, commitment, representation or warranty by XCI JV, LLC and is subject to change.</a:t>
            </a:r>
            <a:b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 recipient may disclose, distribute, or post this document without the XCI JV, LLC’s express written authorization.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6682F38-D2BD-6449-BDF8-9CE2879FBE57}"/>
              </a:ext>
            </a:extLst>
          </p:cNvPr>
          <p:cNvCxnSpPr>
            <a:cxnSpLocks/>
            <a:stCxn id="7" idx="1"/>
          </p:cNvCxnSpPr>
          <p:nvPr/>
        </p:nvCxnSpPr>
        <p:spPr>
          <a:xfrm flipH="1">
            <a:off x="5184743" y="1904414"/>
            <a:ext cx="1737801" cy="1025603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6" descr="Picture 6">
            <a:extLst>
              <a:ext uri="{FF2B5EF4-FFF2-40B4-BE49-F238E27FC236}">
                <a16:creationId xmlns:a16="http://schemas.microsoft.com/office/drawing/2014/main" id="{88C58B1F-E64E-EB46-BF7B-802D991465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6280" y="1232234"/>
            <a:ext cx="2501479" cy="4765314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A135B807-E46E-4EAC-96C3-4661F13B40BA}"/>
              </a:ext>
            </a:extLst>
          </p:cNvPr>
          <p:cNvSpPr/>
          <p:nvPr/>
        </p:nvSpPr>
        <p:spPr>
          <a:xfrm>
            <a:off x="3213365" y="4531499"/>
            <a:ext cx="1866187" cy="415496"/>
          </a:xfrm>
          <a:prstGeom prst="rect">
            <a:avLst/>
          </a:prstGeom>
          <a:solidFill>
            <a:srgbClr val="F5F5F5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name, phone number, zip and email will be provided to </a:t>
            </a:r>
            <a:r>
              <a:rPr lang="en-US" sz="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Bankapp</a:t>
            </a:r>
            <a:r>
              <a:rPr lang="en-US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 processed under its privacy policy. </a:t>
            </a:r>
            <a:endParaRPr kumimoji="0" lang="en-US" sz="700" i="0" u="none" strike="noStrike" cap="none" spc="0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FillTx/>
              <a:sym typeface="Calibri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4477212" y="4805725"/>
            <a:ext cx="284163" cy="14882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6233" y="2491743"/>
            <a:ext cx="1009650" cy="952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39024" y="1684908"/>
            <a:ext cx="847424" cy="862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532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444;p60">
            <a:extLst>
              <a:ext uri="{FF2B5EF4-FFF2-40B4-BE49-F238E27FC236}">
                <a16:creationId xmlns:a16="http://schemas.microsoft.com/office/drawing/2014/main" id="{ACC63AE9-9DFE-445E-B417-84601257088A}"/>
              </a:ext>
            </a:extLst>
          </p:cNvPr>
          <p:cNvSpPr/>
          <p:nvPr/>
        </p:nvSpPr>
        <p:spPr>
          <a:xfrm>
            <a:off x="2149568" y="1554500"/>
            <a:ext cx="8749364" cy="7327616"/>
          </a:xfrm>
          <a:prstGeom prst="ellipse">
            <a:avLst/>
          </a:prstGeom>
          <a:noFill/>
          <a:ln w="228600" cap="flat" cmpd="sng">
            <a:solidFill>
              <a:srgbClr val="F2FB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l" defTabSz="2438430" hangingPunct="1">
              <a:buClr>
                <a:srgbClr val="000000"/>
              </a:buClr>
            </a:pPr>
            <a:endParaRPr sz="3733" b="0">
              <a:latin typeface="Arial"/>
              <a:cs typeface="Arial"/>
              <a:sym typeface="Arial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E17682E-CD56-F041-B077-FCD463089AFF}"/>
              </a:ext>
            </a:extLst>
          </p:cNvPr>
          <p:cNvGrpSpPr/>
          <p:nvPr/>
        </p:nvGrpSpPr>
        <p:grpSpPr>
          <a:xfrm>
            <a:off x="5328864" y="1242477"/>
            <a:ext cx="1907882" cy="1067459"/>
            <a:chOff x="660340" y="1830367"/>
            <a:chExt cx="7670800" cy="4445000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37D22304-3189-A245-8BF2-9656690877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0340" y="1830367"/>
              <a:ext cx="7670800" cy="4445000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A410C76-D6A6-5342-80F6-FBCD52E8A813}"/>
                </a:ext>
              </a:extLst>
            </p:cNvPr>
            <p:cNvSpPr/>
            <p:nvPr/>
          </p:nvSpPr>
          <p:spPr>
            <a:xfrm>
              <a:off x="1562100" y="2136913"/>
              <a:ext cx="5880100" cy="3572771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bg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3149" y="1310449"/>
            <a:ext cx="1462499" cy="883885"/>
          </a:xfrm>
          <a:prstGeom prst="rect">
            <a:avLst/>
          </a:prstGeom>
        </p:spPr>
      </p:pic>
      <p:sp>
        <p:nvSpPr>
          <p:cNvPr id="28" name="Google Shape;445;p60">
            <a:extLst>
              <a:ext uri="{FF2B5EF4-FFF2-40B4-BE49-F238E27FC236}">
                <a16:creationId xmlns:a16="http://schemas.microsoft.com/office/drawing/2014/main" id="{A27996DC-C2D8-4701-B1AC-8C06E0AA954D}"/>
              </a:ext>
            </a:extLst>
          </p:cNvPr>
          <p:cNvSpPr/>
          <p:nvPr/>
        </p:nvSpPr>
        <p:spPr>
          <a:xfrm>
            <a:off x="3910817" y="3032010"/>
            <a:ext cx="4978939" cy="3825990"/>
          </a:xfrm>
          <a:prstGeom prst="ellipse">
            <a:avLst/>
          </a:prstGeom>
          <a:solidFill>
            <a:srgbClr val="F2FBF4"/>
          </a:solidFill>
          <a:ln w="2286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l" defTabSz="2438430" hangingPunct="1">
              <a:buClr>
                <a:srgbClr val="000000"/>
              </a:buClr>
            </a:pPr>
            <a:endParaRPr sz="3733" b="0">
              <a:latin typeface="Arial"/>
              <a:cs typeface="Arial"/>
              <a:sym typeface="Arial"/>
            </a:endParaRPr>
          </a:p>
        </p:txBody>
      </p:sp>
      <p:sp>
        <p:nvSpPr>
          <p:cNvPr id="4" name="Google Shape;446;p60"/>
          <p:cNvSpPr txBox="1">
            <a:spLocks noGrp="1"/>
          </p:cNvSpPr>
          <p:nvPr>
            <p:ph type="title"/>
          </p:nvPr>
        </p:nvSpPr>
        <p:spPr>
          <a:xfrm>
            <a:off x="452387" y="406481"/>
            <a:ext cx="11357811" cy="90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hangingPunct="0">
              <a:lnSpc>
                <a:spcPct val="90000"/>
              </a:lnSpc>
              <a:buClrTx/>
              <a:buSzTx/>
            </a:pPr>
            <a:r>
              <a:rPr lang="en" sz="4000" spc="-82" dirty="0">
                <a:solidFill>
                  <a:schemeClr val="tx1"/>
                </a:solidFill>
                <a:latin typeface="Graphik Semibold"/>
                <a:ea typeface="Graphik Semibold"/>
                <a:cs typeface="Graphik Semibold"/>
                <a:sym typeface="Graphik Semibold"/>
              </a:rPr>
              <a:t>Unlock Trusted Customer Connections Everywhere</a:t>
            </a:r>
            <a:endParaRPr sz="4000" spc="-82" dirty="0">
              <a:solidFill>
                <a:schemeClr val="tx1"/>
              </a:solidFill>
              <a:latin typeface="Graphik Semibold"/>
              <a:ea typeface="Graphik Semibold"/>
              <a:cs typeface="Graphik Semibold"/>
              <a:sym typeface="Graphik Semibold"/>
            </a:endParaRPr>
          </a:p>
        </p:txBody>
      </p:sp>
      <p:grpSp>
        <p:nvGrpSpPr>
          <p:cNvPr id="11" name="Google Shape;469;p60"/>
          <p:cNvGrpSpPr/>
          <p:nvPr/>
        </p:nvGrpSpPr>
        <p:grpSpPr>
          <a:xfrm>
            <a:off x="1445317" y="3208658"/>
            <a:ext cx="2237977" cy="1604798"/>
            <a:chOff x="3393477" y="1005600"/>
            <a:chExt cx="1904100" cy="1330962"/>
          </a:xfrm>
        </p:grpSpPr>
        <p:pic>
          <p:nvPicPr>
            <p:cNvPr id="12" name="Google Shape;470;p60"/>
            <p:cNvPicPr preferRelativeResize="0"/>
            <p:nvPr/>
          </p:nvPicPr>
          <p:blipFill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09275" y="1005600"/>
              <a:ext cx="909000" cy="909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Google Shape;471;p60"/>
            <p:cNvSpPr txBox="1"/>
            <p:nvPr/>
          </p:nvSpPr>
          <p:spPr>
            <a:xfrm>
              <a:off x="3393477" y="1944462"/>
              <a:ext cx="1904100" cy="39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b="1" dirty="0">
                  <a:latin typeface="Graphik Semibold" panose="020B0503030202060203"/>
                </a:rPr>
                <a:t>IVR &amp; Call Center</a:t>
              </a:r>
              <a:endParaRPr b="1" dirty="0">
                <a:latin typeface="Graphik Semibold" panose="020B0503030202060203"/>
              </a:endParaRPr>
            </a:p>
          </p:txBody>
        </p:sp>
      </p:grpSp>
      <p:sp>
        <p:nvSpPr>
          <p:cNvPr id="14" name="Google Shape;472;p60"/>
          <p:cNvSpPr txBox="1"/>
          <p:nvPr/>
        </p:nvSpPr>
        <p:spPr>
          <a:xfrm>
            <a:off x="5379883" y="2684096"/>
            <a:ext cx="1904100" cy="3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Graphik Semibold" panose="020B0503030202060203"/>
              </a:rPr>
              <a:t>Digital</a:t>
            </a:r>
            <a:endParaRPr b="1" dirty="0">
              <a:latin typeface="Graphik Semibold" panose="020B0503030202060203"/>
            </a:endParaRPr>
          </a:p>
        </p:txBody>
      </p:sp>
      <p:sp>
        <p:nvSpPr>
          <p:cNvPr id="15" name="Google Shape;473;p60"/>
          <p:cNvSpPr txBox="1"/>
          <p:nvPr/>
        </p:nvSpPr>
        <p:spPr>
          <a:xfrm>
            <a:off x="9110207" y="4364071"/>
            <a:ext cx="1904100" cy="3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Graphik Semibold" panose="020B0503030202060203"/>
              </a:rPr>
              <a:t>Bank Branch</a:t>
            </a:r>
            <a:endParaRPr b="1" dirty="0">
              <a:latin typeface="Graphik Semibold" panose="020B0503030202060203"/>
            </a:endParaRPr>
          </a:p>
        </p:txBody>
      </p:sp>
      <p:sp>
        <p:nvSpPr>
          <p:cNvPr id="16" name="Google Shape;474;p60"/>
          <p:cNvSpPr/>
          <p:nvPr/>
        </p:nvSpPr>
        <p:spPr>
          <a:xfrm>
            <a:off x="9397004" y="3247515"/>
            <a:ext cx="1251085" cy="109316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9487" y="37681"/>
                </a:moveTo>
                <a:cubicBezTo>
                  <a:pt x="17948" y="37681"/>
                  <a:pt x="16410" y="39420"/>
                  <a:pt x="16410" y="41159"/>
                </a:cubicBezTo>
                <a:cubicBezTo>
                  <a:pt x="16410" y="90434"/>
                  <a:pt x="16410" y="90434"/>
                  <a:pt x="16410" y="90434"/>
                </a:cubicBezTo>
                <a:cubicBezTo>
                  <a:pt x="16410" y="92173"/>
                  <a:pt x="17948" y="93913"/>
                  <a:pt x="19487" y="93913"/>
                </a:cubicBezTo>
                <a:cubicBezTo>
                  <a:pt x="26153" y="93913"/>
                  <a:pt x="26153" y="93913"/>
                  <a:pt x="26153" y="93913"/>
                </a:cubicBezTo>
                <a:cubicBezTo>
                  <a:pt x="28205" y="93913"/>
                  <a:pt x="29743" y="92173"/>
                  <a:pt x="29743" y="90434"/>
                </a:cubicBezTo>
                <a:cubicBezTo>
                  <a:pt x="29743" y="41159"/>
                  <a:pt x="29743" y="41159"/>
                  <a:pt x="29743" y="41159"/>
                </a:cubicBezTo>
                <a:cubicBezTo>
                  <a:pt x="29743" y="39420"/>
                  <a:pt x="28205" y="37681"/>
                  <a:pt x="26153" y="37681"/>
                </a:cubicBezTo>
                <a:lnTo>
                  <a:pt x="19487" y="37681"/>
                </a:lnTo>
                <a:close/>
                <a:moveTo>
                  <a:pt x="116410" y="112463"/>
                </a:moveTo>
                <a:cubicBezTo>
                  <a:pt x="3076" y="112463"/>
                  <a:pt x="3076" y="112463"/>
                  <a:pt x="3076" y="112463"/>
                </a:cubicBezTo>
                <a:cubicBezTo>
                  <a:pt x="1538" y="112463"/>
                  <a:pt x="0" y="114202"/>
                  <a:pt x="0" y="115942"/>
                </a:cubicBezTo>
                <a:cubicBezTo>
                  <a:pt x="0" y="118260"/>
                  <a:pt x="1538" y="120000"/>
                  <a:pt x="3076" y="120000"/>
                </a:cubicBezTo>
                <a:cubicBezTo>
                  <a:pt x="116410" y="120000"/>
                  <a:pt x="116410" y="120000"/>
                  <a:pt x="116410" y="120000"/>
                </a:cubicBezTo>
                <a:cubicBezTo>
                  <a:pt x="118461" y="120000"/>
                  <a:pt x="120000" y="118260"/>
                  <a:pt x="120000" y="115942"/>
                </a:cubicBezTo>
                <a:cubicBezTo>
                  <a:pt x="120000" y="114202"/>
                  <a:pt x="118461" y="112463"/>
                  <a:pt x="116410" y="112463"/>
                </a:cubicBezTo>
                <a:close/>
                <a:moveTo>
                  <a:pt x="11282" y="107246"/>
                </a:moveTo>
                <a:cubicBezTo>
                  <a:pt x="108205" y="107246"/>
                  <a:pt x="108205" y="107246"/>
                  <a:pt x="108205" y="107246"/>
                </a:cubicBezTo>
                <a:cubicBezTo>
                  <a:pt x="109743" y="107246"/>
                  <a:pt x="111282" y="105507"/>
                  <a:pt x="111282" y="103768"/>
                </a:cubicBezTo>
                <a:cubicBezTo>
                  <a:pt x="111282" y="101449"/>
                  <a:pt x="109743" y="99710"/>
                  <a:pt x="108205" y="99710"/>
                </a:cubicBezTo>
                <a:cubicBezTo>
                  <a:pt x="11282" y="99710"/>
                  <a:pt x="11282" y="99710"/>
                  <a:pt x="11282" y="99710"/>
                </a:cubicBezTo>
                <a:cubicBezTo>
                  <a:pt x="9743" y="99710"/>
                  <a:pt x="8205" y="101449"/>
                  <a:pt x="8205" y="103768"/>
                </a:cubicBezTo>
                <a:cubicBezTo>
                  <a:pt x="8205" y="105507"/>
                  <a:pt x="9743" y="107246"/>
                  <a:pt x="11282" y="107246"/>
                </a:cubicBezTo>
                <a:close/>
                <a:moveTo>
                  <a:pt x="75384" y="93913"/>
                </a:moveTo>
                <a:cubicBezTo>
                  <a:pt x="76923" y="93913"/>
                  <a:pt x="78461" y="92173"/>
                  <a:pt x="78461" y="90434"/>
                </a:cubicBezTo>
                <a:cubicBezTo>
                  <a:pt x="78461" y="41159"/>
                  <a:pt x="78461" y="41159"/>
                  <a:pt x="78461" y="41159"/>
                </a:cubicBezTo>
                <a:cubicBezTo>
                  <a:pt x="78461" y="39420"/>
                  <a:pt x="76923" y="37681"/>
                  <a:pt x="75384" y="37681"/>
                </a:cubicBezTo>
                <a:cubicBezTo>
                  <a:pt x="44102" y="37681"/>
                  <a:pt x="44102" y="37681"/>
                  <a:pt x="44102" y="37681"/>
                </a:cubicBezTo>
                <a:cubicBezTo>
                  <a:pt x="42564" y="37681"/>
                  <a:pt x="41025" y="39420"/>
                  <a:pt x="41025" y="41159"/>
                </a:cubicBezTo>
                <a:cubicBezTo>
                  <a:pt x="41025" y="90434"/>
                  <a:pt x="41025" y="90434"/>
                  <a:pt x="41025" y="90434"/>
                </a:cubicBezTo>
                <a:cubicBezTo>
                  <a:pt x="41025" y="92173"/>
                  <a:pt x="42564" y="93913"/>
                  <a:pt x="44102" y="93913"/>
                </a:cubicBezTo>
                <a:cubicBezTo>
                  <a:pt x="53333" y="93913"/>
                  <a:pt x="53333" y="93913"/>
                  <a:pt x="53333" y="93913"/>
                </a:cubicBezTo>
                <a:cubicBezTo>
                  <a:pt x="53333" y="63188"/>
                  <a:pt x="53333" y="63188"/>
                  <a:pt x="53333" y="63188"/>
                </a:cubicBezTo>
                <a:cubicBezTo>
                  <a:pt x="53333" y="59130"/>
                  <a:pt x="55897" y="56231"/>
                  <a:pt x="60000" y="56231"/>
                </a:cubicBezTo>
                <a:cubicBezTo>
                  <a:pt x="63589" y="56231"/>
                  <a:pt x="66153" y="59130"/>
                  <a:pt x="66153" y="63188"/>
                </a:cubicBezTo>
                <a:cubicBezTo>
                  <a:pt x="66153" y="93913"/>
                  <a:pt x="66153" y="93913"/>
                  <a:pt x="66153" y="93913"/>
                </a:cubicBezTo>
                <a:lnTo>
                  <a:pt x="75384" y="93913"/>
                </a:lnTo>
                <a:close/>
                <a:moveTo>
                  <a:pt x="53846" y="16231"/>
                </a:moveTo>
                <a:cubicBezTo>
                  <a:pt x="53846" y="19710"/>
                  <a:pt x="56410" y="23188"/>
                  <a:pt x="60000" y="23188"/>
                </a:cubicBezTo>
                <a:cubicBezTo>
                  <a:pt x="63076" y="23188"/>
                  <a:pt x="65641" y="19710"/>
                  <a:pt x="65641" y="16231"/>
                </a:cubicBezTo>
                <a:cubicBezTo>
                  <a:pt x="65641" y="12173"/>
                  <a:pt x="63076" y="9275"/>
                  <a:pt x="60000" y="9275"/>
                </a:cubicBezTo>
                <a:cubicBezTo>
                  <a:pt x="56410" y="9275"/>
                  <a:pt x="53846" y="12173"/>
                  <a:pt x="53846" y="16231"/>
                </a:cubicBezTo>
                <a:close/>
                <a:moveTo>
                  <a:pt x="8205" y="27246"/>
                </a:moveTo>
                <a:cubicBezTo>
                  <a:pt x="8205" y="25507"/>
                  <a:pt x="8717" y="23768"/>
                  <a:pt x="10256" y="23188"/>
                </a:cubicBezTo>
                <a:cubicBezTo>
                  <a:pt x="58461" y="0"/>
                  <a:pt x="58461" y="0"/>
                  <a:pt x="58461" y="0"/>
                </a:cubicBezTo>
                <a:cubicBezTo>
                  <a:pt x="58461" y="0"/>
                  <a:pt x="58461" y="0"/>
                  <a:pt x="58461" y="0"/>
                </a:cubicBezTo>
                <a:cubicBezTo>
                  <a:pt x="58974" y="0"/>
                  <a:pt x="58974" y="0"/>
                  <a:pt x="58974" y="0"/>
                </a:cubicBezTo>
                <a:cubicBezTo>
                  <a:pt x="58974" y="0"/>
                  <a:pt x="59487" y="0"/>
                  <a:pt x="59487" y="0"/>
                </a:cubicBezTo>
                <a:cubicBezTo>
                  <a:pt x="59487" y="0"/>
                  <a:pt x="59487" y="0"/>
                  <a:pt x="60000" y="0"/>
                </a:cubicBezTo>
                <a:cubicBezTo>
                  <a:pt x="60000" y="0"/>
                  <a:pt x="60000" y="0"/>
                  <a:pt x="60000" y="0"/>
                </a:cubicBezTo>
                <a:cubicBezTo>
                  <a:pt x="60000" y="0"/>
                  <a:pt x="60512" y="0"/>
                  <a:pt x="60512" y="0"/>
                </a:cubicBezTo>
                <a:cubicBezTo>
                  <a:pt x="60512" y="0"/>
                  <a:pt x="61025" y="0"/>
                  <a:pt x="61025" y="0"/>
                </a:cubicBezTo>
                <a:cubicBezTo>
                  <a:pt x="61025" y="0"/>
                  <a:pt x="61025" y="0"/>
                  <a:pt x="61025" y="0"/>
                </a:cubicBezTo>
                <a:cubicBezTo>
                  <a:pt x="109230" y="23188"/>
                  <a:pt x="109230" y="23188"/>
                  <a:pt x="109230" y="23188"/>
                </a:cubicBezTo>
                <a:cubicBezTo>
                  <a:pt x="110256" y="23768"/>
                  <a:pt x="111282" y="24927"/>
                  <a:pt x="111282" y="26666"/>
                </a:cubicBezTo>
                <a:cubicBezTo>
                  <a:pt x="111282" y="28405"/>
                  <a:pt x="109743" y="30144"/>
                  <a:pt x="108205" y="30144"/>
                </a:cubicBezTo>
                <a:cubicBezTo>
                  <a:pt x="108205" y="30144"/>
                  <a:pt x="108205" y="30144"/>
                  <a:pt x="108205" y="30144"/>
                </a:cubicBezTo>
                <a:cubicBezTo>
                  <a:pt x="60000" y="30144"/>
                  <a:pt x="60000" y="30144"/>
                  <a:pt x="60000" y="30144"/>
                </a:cubicBezTo>
                <a:cubicBezTo>
                  <a:pt x="60000" y="30144"/>
                  <a:pt x="60000" y="30144"/>
                  <a:pt x="60000" y="30144"/>
                </a:cubicBezTo>
                <a:cubicBezTo>
                  <a:pt x="11282" y="30144"/>
                  <a:pt x="11282" y="30144"/>
                  <a:pt x="11282" y="30144"/>
                </a:cubicBezTo>
                <a:cubicBezTo>
                  <a:pt x="9743" y="30144"/>
                  <a:pt x="8717" y="28985"/>
                  <a:pt x="8205" y="27246"/>
                </a:cubicBezTo>
                <a:close/>
                <a:moveTo>
                  <a:pt x="100000" y="37681"/>
                </a:moveTo>
                <a:cubicBezTo>
                  <a:pt x="101538" y="37681"/>
                  <a:pt x="103076" y="39420"/>
                  <a:pt x="103076" y="41159"/>
                </a:cubicBezTo>
                <a:cubicBezTo>
                  <a:pt x="103076" y="90434"/>
                  <a:pt x="103076" y="90434"/>
                  <a:pt x="103076" y="90434"/>
                </a:cubicBezTo>
                <a:cubicBezTo>
                  <a:pt x="103076" y="92173"/>
                  <a:pt x="101538" y="93913"/>
                  <a:pt x="100000" y="93913"/>
                </a:cubicBezTo>
                <a:cubicBezTo>
                  <a:pt x="93333" y="93913"/>
                  <a:pt x="93333" y="93913"/>
                  <a:pt x="93333" y="93913"/>
                </a:cubicBezTo>
                <a:cubicBezTo>
                  <a:pt x="91282" y="93913"/>
                  <a:pt x="90256" y="92173"/>
                  <a:pt x="90256" y="90434"/>
                </a:cubicBezTo>
                <a:cubicBezTo>
                  <a:pt x="90256" y="41159"/>
                  <a:pt x="90256" y="41159"/>
                  <a:pt x="90256" y="41159"/>
                </a:cubicBezTo>
                <a:cubicBezTo>
                  <a:pt x="90256" y="39420"/>
                  <a:pt x="91282" y="37681"/>
                  <a:pt x="93333" y="37681"/>
                </a:cubicBezTo>
                <a:lnTo>
                  <a:pt x="100000" y="3768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A54CC0C-0124-3D42-85EB-9B4511ACDF13}"/>
              </a:ext>
            </a:extLst>
          </p:cNvPr>
          <p:cNvSpPr txBox="1"/>
          <p:nvPr/>
        </p:nvSpPr>
        <p:spPr>
          <a:xfrm>
            <a:off x="1544442" y="4675118"/>
            <a:ext cx="20826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Graphik Semibold" panose="020B0503030202060203"/>
              </a:rPr>
              <a:t>Customer initiated phone contact.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4E26F3-6BF3-574B-B815-67FE60F86189}"/>
              </a:ext>
            </a:extLst>
          </p:cNvPr>
          <p:cNvSpPr txBox="1"/>
          <p:nvPr/>
        </p:nvSpPr>
        <p:spPr>
          <a:xfrm>
            <a:off x="9222405" y="4654977"/>
            <a:ext cx="17524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Graphik Semibold" panose="020B0503030202060203"/>
              </a:rPr>
              <a:t>In person customer service.</a:t>
            </a:r>
          </a:p>
        </p:txBody>
      </p:sp>
      <p:sp>
        <p:nvSpPr>
          <p:cNvPr id="22" name="Down Arrow 21">
            <a:extLst>
              <a:ext uri="{FF2B5EF4-FFF2-40B4-BE49-F238E27FC236}">
                <a16:creationId xmlns:a16="http://schemas.microsoft.com/office/drawing/2014/main" id="{738A0BBC-0692-E34B-A903-9B804EC86EF7}"/>
              </a:ext>
            </a:extLst>
          </p:cNvPr>
          <p:cNvSpPr/>
          <p:nvPr/>
        </p:nvSpPr>
        <p:spPr>
          <a:xfrm rot="10800000">
            <a:off x="6238178" y="3106650"/>
            <a:ext cx="187509" cy="264836"/>
          </a:xfrm>
          <a:prstGeom prst="downArrow">
            <a:avLst/>
          </a:prstGeom>
          <a:solidFill>
            <a:srgbClr val="BDE9C9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>
            <a:extLst>
              <a:ext uri="{FF2B5EF4-FFF2-40B4-BE49-F238E27FC236}">
                <a16:creationId xmlns:a16="http://schemas.microsoft.com/office/drawing/2014/main" id="{73A3E597-0D76-8A4A-A01D-65D6DED5B1B8}"/>
              </a:ext>
            </a:extLst>
          </p:cNvPr>
          <p:cNvSpPr/>
          <p:nvPr/>
        </p:nvSpPr>
        <p:spPr>
          <a:xfrm rot="16200000">
            <a:off x="7838535" y="3780236"/>
            <a:ext cx="210308" cy="1336635"/>
          </a:xfrm>
          <a:prstGeom prst="downArrow">
            <a:avLst/>
          </a:prstGeom>
          <a:solidFill>
            <a:srgbClr val="BDE9C9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>
            <a:extLst>
              <a:ext uri="{FF2B5EF4-FFF2-40B4-BE49-F238E27FC236}">
                <a16:creationId xmlns:a16="http://schemas.microsoft.com/office/drawing/2014/main" id="{9B2E8FE3-07B9-3A4B-BBD4-7E28C28B389E}"/>
              </a:ext>
            </a:extLst>
          </p:cNvPr>
          <p:cNvSpPr/>
          <p:nvPr/>
        </p:nvSpPr>
        <p:spPr>
          <a:xfrm rot="5400000">
            <a:off x="4756521" y="3784567"/>
            <a:ext cx="217163" cy="1321119"/>
          </a:xfrm>
          <a:prstGeom prst="downArrow">
            <a:avLst/>
          </a:prstGeom>
          <a:solidFill>
            <a:srgbClr val="BDE9C9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EF65CF8-EE3F-0542-86E0-48382F7C1F26}"/>
              </a:ext>
            </a:extLst>
          </p:cNvPr>
          <p:cNvSpPr txBox="1"/>
          <p:nvPr/>
        </p:nvSpPr>
        <p:spPr>
          <a:xfrm>
            <a:off x="5438240" y="6206855"/>
            <a:ext cx="1890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Graphik Semibold" panose="020B0503030202060203"/>
              </a:rPr>
              <a:t>The Master Key</a:t>
            </a:r>
          </a:p>
        </p:txBody>
      </p:sp>
      <p:pic>
        <p:nvPicPr>
          <p:cNvPr id="30" name="Picture 6" descr="Picture 6">
            <a:extLst>
              <a:ext uri="{FF2B5EF4-FFF2-40B4-BE49-F238E27FC236}">
                <a16:creationId xmlns:a16="http://schemas.microsoft.com/office/drawing/2014/main" id="{88C58B1F-E64E-EB46-BF7B-802D991465F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1538" y="3574682"/>
            <a:ext cx="1563666" cy="2747494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9B3FC17A-ACC7-D640-B091-4E72A30A728C}"/>
              </a:ext>
            </a:extLst>
          </p:cNvPr>
          <p:cNvSpPr/>
          <p:nvPr/>
        </p:nvSpPr>
        <p:spPr>
          <a:xfrm>
            <a:off x="5761653" y="3705915"/>
            <a:ext cx="1245943" cy="2354313"/>
          </a:xfrm>
          <a:prstGeom prst="rect">
            <a:avLst/>
          </a:prstGeom>
          <a:solidFill>
            <a:schemeClr val="bg1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pic>
        <p:nvPicPr>
          <p:cNvPr id="32" name="Image" descr="Image">
            <a:extLst>
              <a:ext uri="{FF2B5EF4-FFF2-40B4-BE49-F238E27FC236}">
                <a16:creationId xmlns:a16="http://schemas.microsoft.com/office/drawing/2014/main" id="{B8C0731A-AC04-9E42-9EFD-014A7EEF72F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0119" y="4047861"/>
            <a:ext cx="1235983" cy="1768215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Rectangle 35"/>
          <p:cNvSpPr/>
          <p:nvPr/>
        </p:nvSpPr>
        <p:spPr>
          <a:xfrm>
            <a:off x="112295" y="6483542"/>
            <a:ext cx="99930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information contained herein is not an offer, commitment, representation or warranty by XCI JV, LLC and is subject to change.</a:t>
            </a:r>
            <a:b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 recipient may disclose, distribute, or post this document without the XCI JV, LLC’s express written authorization.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C9038ADF-F4CF-FC41-893B-B8EC0035F01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9946" y="1682258"/>
            <a:ext cx="654487" cy="112616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914F195-237D-AE4F-B6ED-F5BBB042D32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6319" y="1737479"/>
            <a:ext cx="522279" cy="966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32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3">
            <a:extLst>
              <a:ext uri="{FF2B5EF4-FFF2-40B4-BE49-F238E27FC236}">
                <a16:creationId xmlns:a16="http://schemas.microsoft.com/office/drawing/2014/main" id="{F18DF5ED-D867-5D4A-B501-743739364122}"/>
              </a:ext>
            </a:extLst>
          </p:cNvPr>
          <p:cNvSpPr txBox="1"/>
          <p:nvPr/>
        </p:nvSpPr>
        <p:spPr>
          <a:xfrm>
            <a:off x="992" y="320016"/>
            <a:ext cx="12190016" cy="507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defRPr sz="4100" spc="-82">
                <a:solidFill>
                  <a:srgbClr val="27A24E"/>
                </a:solidFill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-82" normalizeH="0" baseline="0" noProof="0" dirty="0">
                <a:ln>
                  <a:noFill/>
                </a:ln>
                <a:solidFill>
                  <a:srgbClr val="018723"/>
                </a:solidFill>
                <a:effectLst/>
                <a:uLnTx/>
                <a:uFillTx/>
                <a:latin typeface="Graphik Semibold"/>
                <a:sym typeface="Graphik Semibold"/>
              </a:rPr>
              <a:t>What is </a:t>
            </a:r>
            <a:r>
              <a:rPr kumimoji="0" lang="en-US" sz="3000" b="0" i="0" u="none" strike="noStrike" kern="1200" cap="none" spc="-82" normalizeH="0" baseline="0" noProof="0" dirty="0" err="1">
                <a:ln>
                  <a:noFill/>
                </a:ln>
                <a:solidFill>
                  <a:srgbClr val="018723"/>
                </a:solidFill>
                <a:effectLst/>
                <a:uLnTx/>
                <a:uFillTx/>
                <a:latin typeface="Graphik Semibold"/>
                <a:sym typeface="Graphik Semibold"/>
              </a:rPr>
              <a:t>ZenKey</a:t>
            </a:r>
            <a:r>
              <a:rPr kumimoji="0" lang="en-US" sz="3000" b="0" i="0" u="none" strike="noStrike" kern="1200" cap="none" spc="-82" normalizeH="0" baseline="0" noProof="0" dirty="0">
                <a:ln>
                  <a:noFill/>
                </a:ln>
                <a:solidFill>
                  <a:srgbClr val="018723"/>
                </a:solidFill>
                <a:effectLst/>
                <a:uLnTx/>
                <a:uFillTx/>
                <a:latin typeface="Graphik Semibold"/>
                <a:sym typeface="Graphik Semibold"/>
              </a:rPr>
              <a:t>?</a:t>
            </a:r>
            <a:endParaRPr kumimoji="0" sz="3000" b="0" i="0" u="none" strike="noStrike" kern="1200" cap="none" spc="-82" normalizeH="0" baseline="0" noProof="0" dirty="0">
              <a:ln>
                <a:noFill/>
              </a:ln>
              <a:solidFill>
                <a:srgbClr val="018723"/>
              </a:solidFill>
              <a:effectLst/>
              <a:uLnTx/>
              <a:uFillTx/>
              <a:latin typeface="Graphik Semibold"/>
              <a:sym typeface="Graphik Semibold"/>
            </a:endParaRPr>
          </a:p>
        </p:txBody>
      </p:sp>
      <p:sp>
        <p:nvSpPr>
          <p:cNvPr id="26" name="Rounded Rectangle">
            <a:extLst>
              <a:ext uri="{FF2B5EF4-FFF2-40B4-BE49-F238E27FC236}">
                <a16:creationId xmlns:a16="http://schemas.microsoft.com/office/drawing/2014/main" id="{897DDAFE-AD51-9D4B-95F9-382954FC46EE}"/>
              </a:ext>
            </a:extLst>
          </p:cNvPr>
          <p:cNvSpPr/>
          <p:nvPr/>
        </p:nvSpPr>
        <p:spPr>
          <a:xfrm>
            <a:off x="1544191" y="5689138"/>
            <a:ext cx="9099873" cy="540830"/>
          </a:xfrm>
          <a:prstGeom prst="roundRect">
            <a:avLst>
              <a:gd name="adj" fmla="val 24590"/>
            </a:avLst>
          </a:prstGeom>
          <a:noFill/>
          <a:ln w="25400" cap="flat">
            <a:solidFill>
              <a:srgbClr val="018723"/>
            </a:solidFill>
            <a:prstDash val="solid"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7" name="TextBox 22">
            <a:extLst>
              <a:ext uri="{FF2B5EF4-FFF2-40B4-BE49-F238E27FC236}">
                <a16:creationId xmlns:a16="http://schemas.microsoft.com/office/drawing/2014/main" id="{05D89FA2-9C05-0542-AABE-74AFB9362B65}"/>
              </a:ext>
            </a:extLst>
          </p:cNvPr>
          <p:cNvSpPr txBox="1"/>
          <p:nvPr/>
        </p:nvSpPr>
        <p:spPr>
          <a:xfrm>
            <a:off x="1544191" y="5785648"/>
            <a:ext cx="9099873" cy="378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 algn="ctr">
              <a:defRPr sz="2400">
                <a:solidFill>
                  <a:srgbClr val="27A24E"/>
                </a:solidFill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rgbClr val="018723"/>
                </a:solidFill>
                <a:effectLst/>
                <a:uLnTx/>
                <a:uFillTx/>
                <a:latin typeface="Graphik Semibold"/>
                <a:sym typeface="Graphik Semibold"/>
              </a:rPr>
              <a:t>Trust Services</a:t>
            </a:r>
          </a:p>
        </p:txBody>
      </p:sp>
      <p:sp>
        <p:nvSpPr>
          <p:cNvPr id="28" name="Rounded Rectangle">
            <a:extLst>
              <a:ext uri="{FF2B5EF4-FFF2-40B4-BE49-F238E27FC236}">
                <a16:creationId xmlns:a16="http://schemas.microsoft.com/office/drawing/2014/main" id="{BF04D3CF-D21D-534C-8115-FB446F0B8314}"/>
              </a:ext>
            </a:extLst>
          </p:cNvPr>
          <p:cNvSpPr/>
          <p:nvPr/>
        </p:nvSpPr>
        <p:spPr>
          <a:xfrm>
            <a:off x="1525383" y="5036373"/>
            <a:ext cx="2719257" cy="495317"/>
          </a:xfrm>
          <a:prstGeom prst="roundRect">
            <a:avLst>
              <a:gd name="adj" fmla="val 38460"/>
            </a:avLst>
          </a:prstGeom>
          <a:solidFill>
            <a:srgbClr val="018723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9" name="TextBox 22">
            <a:extLst>
              <a:ext uri="{FF2B5EF4-FFF2-40B4-BE49-F238E27FC236}">
                <a16:creationId xmlns:a16="http://schemas.microsoft.com/office/drawing/2014/main" id="{F14C5D4D-C0AA-444D-B749-A398CB39A57F}"/>
              </a:ext>
            </a:extLst>
          </p:cNvPr>
          <p:cNvSpPr txBox="1"/>
          <p:nvPr/>
        </p:nvSpPr>
        <p:spPr>
          <a:xfrm>
            <a:off x="1544191" y="5155321"/>
            <a:ext cx="2700449" cy="2462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 algn="ctr">
              <a:defRPr sz="1600">
                <a:solidFill>
                  <a:srgbClr val="FFFFFF"/>
                </a:solidFill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Semibold"/>
                <a:sym typeface="Graphik Semibold"/>
              </a:rPr>
              <a:t>Registration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 Semibold"/>
              <a:sym typeface="Graphik Semibold"/>
            </a:endParaRPr>
          </a:p>
        </p:txBody>
      </p:sp>
      <p:sp>
        <p:nvSpPr>
          <p:cNvPr id="31" name="Rounded Rectangle">
            <a:extLst>
              <a:ext uri="{FF2B5EF4-FFF2-40B4-BE49-F238E27FC236}">
                <a16:creationId xmlns:a16="http://schemas.microsoft.com/office/drawing/2014/main" id="{1489B724-E069-004C-9538-40073BD0ABA1}"/>
              </a:ext>
            </a:extLst>
          </p:cNvPr>
          <p:cNvSpPr/>
          <p:nvPr/>
        </p:nvSpPr>
        <p:spPr>
          <a:xfrm>
            <a:off x="4744329" y="5046495"/>
            <a:ext cx="2719258" cy="495317"/>
          </a:xfrm>
          <a:prstGeom prst="roundRect">
            <a:avLst>
              <a:gd name="adj" fmla="val 38460"/>
            </a:avLst>
          </a:prstGeom>
          <a:solidFill>
            <a:srgbClr val="018723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2" name="TextBox 22">
            <a:extLst>
              <a:ext uri="{FF2B5EF4-FFF2-40B4-BE49-F238E27FC236}">
                <a16:creationId xmlns:a16="http://schemas.microsoft.com/office/drawing/2014/main" id="{80CBF872-F4CA-A441-891E-63D49E5D7965}"/>
              </a:ext>
            </a:extLst>
          </p:cNvPr>
          <p:cNvSpPr txBox="1"/>
          <p:nvPr/>
        </p:nvSpPr>
        <p:spPr>
          <a:xfrm>
            <a:off x="4744329" y="5148605"/>
            <a:ext cx="2719257" cy="2462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 algn="ctr">
              <a:defRPr sz="1600">
                <a:solidFill>
                  <a:srgbClr val="FFFFFF"/>
                </a:solidFill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Semibold"/>
                <a:sym typeface="Graphik Semibold"/>
              </a:rPr>
              <a:t>Authentication</a:t>
            </a:r>
          </a:p>
        </p:txBody>
      </p:sp>
      <p:pic>
        <p:nvPicPr>
          <p:cNvPr id="33" name="Picture 18" descr="Picture 18">
            <a:extLst>
              <a:ext uri="{FF2B5EF4-FFF2-40B4-BE49-F238E27FC236}">
                <a16:creationId xmlns:a16="http://schemas.microsoft.com/office/drawing/2014/main" id="{61A9353D-1BC0-A243-80EC-E2B833BB30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3049" y="1415860"/>
            <a:ext cx="1960385" cy="3734532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34" name="Rounded Rectangle">
            <a:extLst>
              <a:ext uri="{FF2B5EF4-FFF2-40B4-BE49-F238E27FC236}">
                <a16:creationId xmlns:a16="http://schemas.microsoft.com/office/drawing/2014/main" id="{7103387A-B672-CD48-AC79-FDB031D3AD82}"/>
              </a:ext>
            </a:extLst>
          </p:cNvPr>
          <p:cNvSpPr/>
          <p:nvPr/>
        </p:nvSpPr>
        <p:spPr>
          <a:xfrm>
            <a:off x="7943613" y="5056616"/>
            <a:ext cx="2719257" cy="495317"/>
          </a:xfrm>
          <a:prstGeom prst="roundRect">
            <a:avLst>
              <a:gd name="adj" fmla="val 38460"/>
            </a:avLst>
          </a:prstGeom>
          <a:solidFill>
            <a:srgbClr val="018723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5" name="TextBox 22">
            <a:extLst>
              <a:ext uri="{FF2B5EF4-FFF2-40B4-BE49-F238E27FC236}">
                <a16:creationId xmlns:a16="http://schemas.microsoft.com/office/drawing/2014/main" id="{07175F2D-AF81-E84F-994C-850239975A10}"/>
              </a:ext>
            </a:extLst>
          </p:cNvPr>
          <p:cNvSpPr txBox="1"/>
          <p:nvPr/>
        </p:nvSpPr>
        <p:spPr>
          <a:xfrm>
            <a:off x="7963275" y="5168268"/>
            <a:ext cx="2680789" cy="2462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 algn="ctr">
              <a:defRPr sz="1600">
                <a:solidFill>
                  <a:srgbClr val="FFFFFF"/>
                </a:solidFill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Semibold"/>
                <a:sym typeface="Graphik Semibold"/>
              </a:rPr>
              <a:t>Authorization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C09F244-430B-F143-8C86-CDCFCAA03764}"/>
              </a:ext>
            </a:extLst>
          </p:cNvPr>
          <p:cNvGrpSpPr/>
          <p:nvPr/>
        </p:nvGrpSpPr>
        <p:grpSpPr>
          <a:xfrm>
            <a:off x="5123766" y="1415860"/>
            <a:ext cx="1960385" cy="3734531"/>
            <a:chOff x="5123766" y="1415860"/>
            <a:chExt cx="1960385" cy="3734531"/>
          </a:xfrm>
        </p:grpSpPr>
        <p:pic>
          <p:nvPicPr>
            <p:cNvPr id="30" name="Picture 15" descr="Picture 15">
              <a:extLst>
                <a:ext uri="{FF2B5EF4-FFF2-40B4-BE49-F238E27FC236}">
                  <a16:creationId xmlns:a16="http://schemas.microsoft.com/office/drawing/2014/main" id="{0261948E-1DC6-8947-809A-3CBBF707F5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23766" y="1415860"/>
              <a:ext cx="1960385" cy="37345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" name="Screen Shot 2019-10-19 at 9.24.59 AM copy-b.png">
              <a:extLst>
                <a:ext uri="{FF2B5EF4-FFF2-40B4-BE49-F238E27FC236}">
                  <a16:creationId xmlns:a16="http://schemas.microsoft.com/office/drawing/2014/main" id="{BA567144-2999-1C45-A69C-8EBE2A2EAD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24640" y="1600199"/>
              <a:ext cx="1555355" cy="322270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44BAA5A5-875E-4448-BFF7-4973530851F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3255" y="1600198"/>
            <a:ext cx="1546439" cy="3222703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AE16EB4D-1F1A-2C43-9BDC-7063D3F6A0F3}"/>
              </a:ext>
            </a:extLst>
          </p:cNvPr>
          <p:cNvGrpSpPr/>
          <p:nvPr/>
        </p:nvGrpSpPr>
        <p:grpSpPr>
          <a:xfrm>
            <a:off x="1916432" y="1415860"/>
            <a:ext cx="1967207" cy="3732745"/>
            <a:chOff x="1971278" y="1415859"/>
            <a:chExt cx="1992246" cy="3795227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6CA99995-4C31-474C-A1D9-B3D2E8B0E00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71278" y="1415859"/>
              <a:ext cx="1992246" cy="379522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C44F388D-1164-1D44-AD29-2ED7B713E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8470" y="1600200"/>
              <a:ext cx="1566582" cy="32227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9338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446;p60"/>
          <p:cNvSpPr txBox="1">
            <a:spLocks/>
          </p:cNvSpPr>
          <p:nvPr/>
        </p:nvSpPr>
        <p:spPr>
          <a:xfrm>
            <a:off x="452387" y="406481"/>
            <a:ext cx="11357811" cy="90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 hangingPunct="0"/>
            <a:r>
              <a:rPr lang="en-US" sz="4000" spc="-82" dirty="0">
                <a:solidFill>
                  <a:schemeClr val="tx1"/>
                </a:solidFill>
                <a:latin typeface="Graphik Semibold"/>
                <a:ea typeface="Graphik Semibold"/>
                <a:cs typeface="Graphik Semibold"/>
              </a:rPr>
              <a:t>ZenKey app is live in the app stores</a:t>
            </a:r>
          </a:p>
          <a:p>
            <a:pPr algn="ctr" hangingPunct="0"/>
            <a:r>
              <a:rPr lang="en-US" sz="4000" spc="-82" dirty="0">
                <a:solidFill>
                  <a:schemeClr val="tx1"/>
                </a:solidFill>
                <a:latin typeface="Graphik Semibold"/>
                <a:ea typeface="Graphik Semibold"/>
                <a:cs typeface="Graphik Semibold"/>
                <a:sym typeface="Graphik Semibold"/>
              </a:rPr>
              <a:t>Join now to start your trial</a:t>
            </a:r>
          </a:p>
        </p:txBody>
      </p:sp>
      <p:sp>
        <p:nvSpPr>
          <p:cNvPr id="10" name="Google Shape;366;p57">
            <a:extLst>
              <a:ext uri="{FF2B5EF4-FFF2-40B4-BE49-F238E27FC236}">
                <a16:creationId xmlns:a16="http://schemas.microsoft.com/office/drawing/2014/main" id="{BDEF2FC2-EA7C-714C-9B7F-44334DA491D9}"/>
              </a:ext>
            </a:extLst>
          </p:cNvPr>
          <p:cNvSpPr txBox="1"/>
          <p:nvPr/>
        </p:nvSpPr>
        <p:spPr>
          <a:xfrm>
            <a:off x="261068" y="2124033"/>
            <a:ext cx="6758865" cy="1894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2600" b="1" dirty="0">
                <a:solidFill>
                  <a:schemeClr val="tx1"/>
                </a:solidFill>
                <a:latin typeface="Graphik Semibold" panose="020B0503030202060203"/>
                <a:ea typeface="Arial"/>
                <a:cs typeface="Arial"/>
                <a:sym typeface="Arial"/>
              </a:rPr>
              <a:t>Visit Developer.MyZenKey.com</a:t>
            </a:r>
          </a:p>
          <a:p>
            <a:pPr algn="ctr"/>
            <a:endParaRPr lang="en" sz="2600" dirty="0">
              <a:solidFill>
                <a:schemeClr val="tx1"/>
              </a:solidFill>
              <a:latin typeface="Graphik Semibold" panose="020B0503030202060203"/>
              <a:ea typeface="Arial"/>
              <a:cs typeface="Arial"/>
              <a:sym typeface="Arial"/>
            </a:endParaRPr>
          </a:p>
          <a:p>
            <a:pPr marL="457200" lvl="3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Graphik Semibold" panose="020B0503030202060203"/>
                <a:ea typeface="Arial"/>
                <a:cs typeface="Arial"/>
                <a:sym typeface="Arial"/>
              </a:rPr>
              <a:t>Integrate SDK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Graphik Semibold" panose="020B0503030202060203"/>
                <a:ea typeface="Arial"/>
                <a:cs typeface="Arial"/>
                <a:sym typeface="Arial"/>
              </a:rPr>
              <a:t>Integration guides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Graphik Semibold" panose="020B0503030202060203"/>
                <a:ea typeface="Arial"/>
                <a:cs typeface="Arial"/>
                <a:sym typeface="Arial"/>
              </a:rPr>
              <a:t>Developer playground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Graphik Semibold" panose="020B0503030202060203"/>
                <a:ea typeface="Arial"/>
                <a:cs typeface="Arial"/>
                <a:sym typeface="Arial"/>
              </a:rPr>
              <a:t>More information on Trust Services API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5640" y="2124033"/>
            <a:ext cx="4897120" cy="260617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0"/>
          <p:cNvSpPr/>
          <p:nvPr/>
        </p:nvSpPr>
        <p:spPr>
          <a:xfrm>
            <a:off x="112295" y="6483542"/>
            <a:ext cx="99930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information contained herein is not an offer, commitment, representation or warranty by XCI JV, LLC and is subject to change.</a:t>
            </a:r>
            <a:b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 recipient may disclose, distribute, or post this document without the XCI JV, LLC’s express written authorization.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305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Picture 4" descr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45096" y="4314253"/>
            <a:ext cx="4297249" cy="352783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POWERED BY"/>
          <p:cNvSpPr txBox="1"/>
          <p:nvPr/>
        </p:nvSpPr>
        <p:spPr>
          <a:xfrm>
            <a:off x="3476185" y="3935294"/>
            <a:ext cx="1135886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1200">
                <a:solidFill>
                  <a:srgbClr val="27A24E"/>
                </a:solidFill>
                <a:latin typeface="Graphik Regular"/>
                <a:ea typeface="Graphik Regular"/>
                <a:cs typeface="Graphik Regular"/>
                <a:sym typeface="Graphik Regular"/>
              </a:defRPr>
            </a:lvl1pPr>
          </a:lstStyle>
          <a:p>
            <a:r>
              <a:rPr dirty="0">
                <a:latin typeface="Graphik Semibold"/>
              </a:rPr>
              <a:t>POWERED BY</a:t>
            </a:r>
          </a:p>
        </p:txBody>
      </p:sp>
      <p:pic>
        <p:nvPicPr>
          <p:cNvPr id="109" name="Picture 6" descr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799" y="1617703"/>
            <a:ext cx="6017735" cy="887864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D08F68C0-3E58-F24A-B5B7-108ED0B2034F}"/>
              </a:ext>
            </a:extLst>
          </p:cNvPr>
          <p:cNvSpPr txBox="1">
            <a:spLocks/>
          </p:cNvSpPr>
          <p:nvPr/>
        </p:nvSpPr>
        <p:spPr>
          <a:xfrm>
            <a:off x="1181251" y="2881457"/>
            <a:ext cx="5651944" cy="340542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 hangingPunct="1"/>
            <a:r>
              <a:rPr lang="en-US" sz="2800" dirty="0">
                <a:solidFill>
                  <a:srgbClr val="018723"/>
                </a:solidFill>
                <a:latin typeface="Graphik Semibold"/>
              </a:rPr>
              <a:t>API implications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4C12801-A3AB-E14B-9E5C-12136BA43778}"/>
              </a:ext>
            </a:extLst>
          </p:cNvPr>
          <p:cNvSpPr/>
          <p:nvPr/>
        </p:nvSpPr>
        <p:spPr>
          <a:xfrm>
            <a:off x="953533" y="5022296"/>
            <a:ext cx="64771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1"/>
              </a:buClr>
              <a:buSzPts val="1100"/>
            </a:pPr>
            <a:endParaRPr lang="en-US" sz="1200" dirty="0">
              <a:solidFill>
                <a:srgbClr val="018723"/>
              </a:solidFill>
              <a:latin typeface="Graphik Semibold"/>
            </a:endParaRPr>
          </a:p>
          <a:p>
            <a:pPr lvl="0" algn="ctr">
              <a:buClr>
                <a:schemeClr val="dk1"/>
              </a:buClr>
              <a:buSzPts val="1100"/>
            </a:pPr>
            <a:endParaRPr lang="en-US" sz="1200" dirty="0">
              <a:solidFill>
                <a:srgbClr val="018723"/>
              </a:solidFill>
              <a:latin typeface="Graphik Semibold"/>
            </a:endParaRPr>
          </a:p>
          <a:p>
            <a:pPr lvl="0" algn="ctr">
              <a:buClr>
                <a:schemeClr val="dk1"/>
              </a:buClr>
              <a:buSzPts val="1100"/>
            </a:pPr>
            <a:r>
              <a:rPr lang="en-US" sz="1200" b="1" dirty="0">
                <a:solidFill>
                  <a:srgbClr val="018723"/>
                </a:solidFill>
                <a:latin typeface="Graphik Semibold"/>
              </a:rPr>
              <a:t>www.myzenkey.com</a:t>
            </a:r>
          </a:p>
          <a:p>
            <a:pPr lvl="0" algn="ctr">
              <a:buClr>
                <a:schemeClr val="dk1"/>
              </a:buClr>
              <a:buSzPts val="1100"/>
            </a:pPr>
            <a:endParaRPr lang="en-US" sz="1200" dirty="0">
              <a:solidFill>
                <a:srgbClr val="018723"/>
              </a:solidFill>
              <a:latin typeface="Graphik Semibold"/>
            </a:endParaRPr>
          </a:p>
        </p:txBody>
      </p:sp>
      <p:pic>
        <p:nvPicPr>
          <p:cNvPr id="11" name="Picture 6" descr="Picture 6">
            <a:extLst>
              <a:ext uri="{FF2B5EF4-FFF2-40B4-BE49-F238E27FC236}">
                <a16:creationId xmlns:a16="http://schemas.microsoft.com/office/drawing/2014/main" id="{88C58B1F-E64E-EB46-BF7B-802D991465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7633" y="1073338"/>
            <a:ext cx="2501479" cy="4765314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135B807-E46E-4EAC-96C3-4661F13B40BA}"/>
              </a:ext>
            </a:extLst>
          </p:cNvPr>
          <p:cNvSpPr/>
          <p:nvPr/>
        </p:nvSpPr>
        <p:spPr>
          <a:xfrm>
            <a:off x="8114718" y="4372603"/>
            <a:ext cx="1866187" cy="415496"/>
          </a:xfrm>
          <a:prstGeom prst="rect">
            <a:avLst/>
          </a:prstGeom>
          <a:solidFill>
            <a:srgbClr val="F5F5F5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name, phone number and email will be provided to </a:t>
            </a:r>
            <a:r>
              <a:rPr lang="en-US" sz="7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Bankapp</a:t>
            </a:r>
            <a:r>
              <a:rPr lang="en-US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 processed under its privacy policy. </a:t>
            </a:r>
            <a:endParaRPr kumimoji="0" lang="en-US" sz="700" i="0" u="none" strike="noStrike" cap="none" spc="0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FillTx/>
              <a:sym typeface="Calibri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9378565" y="4646829"/>
            <a:ext cx="284163" cy="14882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7586" y="2332847"/>
            <a:ext cx="100965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25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CB320-791E-E84D-AFBD-1BEAA91AA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API implication Topics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06D487-A51F-B448-A4E6-BA04C7537EF3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838199" y="1825625"/>
            <a:ext cx="7744097" cy="4351338"/>
          </a:xfrm>
        </p:spPr>
        <p:txBody>
          <a:bodyPr/>
          <a:lstStyle/>
          <a:p>
            <a:r>
              <a:rPr lang="en-US" dirty="0"/>
              <a:t>Discovery differences from </a:t>
            </a:r>
            <a:r>
              <a:rPr lang="en-US" dirty="0" err="1"/>
              <a:t>Moderna</a:t>
            </a:r>
            <a:endParaRPr lang="en-US" dirty="0"/>
          </a:p>
          <a:p>
            <a:r>
              <a:rPr lang="en-US" dirty="0"/>
              <a:t>Optimized discovery</a:t>
            </a:r>
          </a:p>
          <a:p>
            <a:r>
              <a:rPr lang="en-US" dirty="0"/>
              <a:t>Sub as pairwise with </a:t>
            </a:r>
            <a:r>
              <a:rPr lang="en-US" dirty="0" err="1"/>
              <a:t>mccnc</a:t>
            </a:r>
            <a:endParaRPr lang="en-US" dirty="0"/>
          </a:p>
          <a:p>
            <a:r>
              <a:rPr lang="en-US" dirty="0"/>
              <a:t>Porting</a:t>
            </a:r>
          </a:p>
          <a:p>
            <a:r>
              <a:rPr lang="en-US" dirty="0"/>
              <a:t>Client provisioning</a:t>
            </a:r>
          </a:p>
          <a:p>
            <a:r>
              <a:rPr lang="en-US" dirty="0"/>
              <a:t>Userinfo v2 formatting</a:t>
            </a:r>
          </a:p>
          <a:p>
            <a:r>
              <a:rPr lang="en-US" dirty="0"/>
              <a:t>JV provided services</a:t>
            </a:r>
          </a:p>
        </p:txBody>
      </p:sp>
    </p:spTree>
    <p:extLst>
      <p:ext uri="{BB962C8B-B14F-4D97-AF65-F5344CB8AC3E}">
        <p14:creationId xmlns:p14="http://schemas.microsoft.com/office/powerpoint/2010/main" val="914865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4A27C5B6-33AA-F540-B3FF-3F70F3CA82D9}"/>
              </a:ext>
            </a:extLst>
          </p:cNvPr>
          <p:cNvGrpSpPr/>
          <p:nvPr/>
        </p:nvGrpSpPr>
        <p:grpSpPr>
          <a:xfrm>
            <a:off x="769064" y="0"/>
            <a:ext cx="3336215" cy="3187625"/>
            <a:chOff x="769064" y="0"/>
            <a:chExt cx="3336215" cy="318762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4C8A270-2A7F-2047-9CF6-F10169CB563F}"/>
                </a:ext>
              </a:extLst>
            </p:cNvPr>
            <p:cNvSpPr/>
            <p:nvPr/>
          </p:nvSpPr>
          <p:spPr>
            <a:xfrm>
              <a:off x="771530" y="0"/>
              <a:ext cx="3333749" cy="2503151"/>
            </a:xfrm>
            <a:prstGeom prst="rect">
              <a:avLst/>
            </a:prstGeom>
            <a:solidFill>
              <a:srgbClr val="009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8" name="Triangle 27">
              <a:extLst>
                <a:ext uri="{FF2B5EF4-FFF2-40B4-BE49-F238E27FC236}">
                  <a16:creationId xmlns:a16="http://schemas.microsoft.com/office/drawing/2014/main" id="{1A4B8E9C-A69D-CF45-A20C-2BE6A4FE077A}"/>
                </a:ext>
              </a:extLst>
            </p:cNvPr>
            <p:cNvSpPr/>
            <p:nvPr/>
          </p:nvSpPr>
          <p:spPr>
            <a:xfrm flipH="1" flipV="1">
              <a:off x="769064" y="2502835"/>
              <a:ext cx="3333749" cy="684790"/>
            </a:xfrm>
            <a:prstGeom prst="triangle">
              <a:avLst/>
            </a:prstGeom>
            <a:solidFill>
              <a:srgbClr val="009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21B7854-A5B2-D447-8AE8-1A5A78FB5515}"/>
              </a:ext>
            </a:extLst>
          </p:cNvPr>
          <p:cNvSpPr txBox="1"/>
          <p:nvPr/>
        </p:nvSpPr>
        <p:spPr>
          <a:xfrm>
            <a:off x="771530" y="81004"/>
            <a:ext cx="3333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Deep Dive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5AB18F-EEB0-7344-9846-3F1F80285DF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71529" y="493196"/>
            <a:ext cx="3333749" cy="950921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Graphik Semibold" panose="020B0503030202060203" pitchFamily="34" charset="0"/>
              </a:rPr>
              <a:t>Discovery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8754E68-B347-DF4A-B9EC-D415EF571D9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373012" y="650652"/>
            <a:ext cx="7081838" cy="6522083"/>
          </a:xfrm>
        </p:spPr>
        <p:txBody>
          <a:bodyPr anchor="t">
            <a:normAutofit/>
          </a:bodyPr>
          <a:lstStyle/>
          <a:p>
            <a:r>
              <a:rPr lang="en-US" sz="2000" b="1" dirty="0">
                <a:latin typeface="Graphik Semibold" panose="020B0503030202060203" pitchFamily="34" charset="0"/>
              </a:rPr>
              <a:t>Open Standards Based</a:t>
            </a:r>
          </a:p>
          <a:p>
            <a:pPr lvl="1"/>
            <a:r>
              <a:rPr lang="en-US" sz="1600" dirty="0">
                <a:latin typeface="Graphik" panose="020B0503030202060203" pitchFamily="34" charset="0"/>
              </a:rPr>
              <a:t>Based on </a:t>
            </a:r>
            <a:r>
              <a:rPr lang="en-US" sz="1600" dirty="0" err="1">
                <a:latin typeface="Graphik" panose="020B0503030202060203" pitchFamily="34" charset="0"/>
              </a:rPr>
              <a:t>Moderna</a:t>
            </a:r>
            <a:endParaRPr lang="en-US" sz="1600" dirty="0">
              <a:latin typeface="Graphik" panose="020B0503030202060203" pitchFamily="34" charset="0"/>
            </a:endParaRPr>
          </a:p>
          <a:p>
            <a:pPr lvl="1"/>
            <a:r>
              <a:rPr lang="en-US" sz="1600" dirty="0">
                <a:latin typeface="Graphik" panose="020B0503030202060203" pitchFamily="34" charset="0"/>
              </a:rPr>
              <a:t>But (no web page asking for phone number)</a:t>
            </a:r>
          </a:p>
          <a:p>
            <a:pPr marL="457200" lvl="1" indent="0">
              <a:buNone/>
            </a:pPr>
            <a:endParaRPr lang="en-US" sz="1600" dirty="0">
              <a:latin typeface="Graphik" panose="020B0503030202060203" pitchFamily="34" charset="0"/>
            </a:endParaRPr>
          </a:p>
          <a:p>
            <a:pPr marL="228600" lvl="1">
              <a:spcBef>
                <a:spcPts val="1000"/>
              </a:spcBef>
            </a:pPr>
            <a:r>
              <a:rPr lang="en-US" sz="2000" b="1" dirty="0">
                <a:latin typeface="Graphik Semibold" panose="020B0503030202060203" pitchFamily="34" charset="0"/>
              </a:rPr>
              <a:t>Discovery Vectors for primary phone</a:t>
            </a:r>
          </a:p>
          <a:p>
            <a:pPr marL="228600" lvl="1">
              <a:spcBef>
                <a:spcPts val="1000"/>
              </a:spcBef>
            </a:pPr>
            <a:endParaRPr lang="en-US" sz="2000" dirty="0">
              <a:latin typeface="Graphik" panose="020B0503030202060203" pitchFamily="34" charset="0"/>
            </a:endParaRPr>
          </a:p>
          <a:p>
            <a:pPr marL="228600" lvl="1">
              <a:spcBef>
                <a:spcPts val="1000"/>
              </a:spcBef>
            </a:pPr>
            <a:endParaRPr lang="en-US" sz="2000" dirty="0">
              <a:latin typeface="Graphik" panose="020B0503030202060203" pitchFamily="34" charset="0"/>
            </a:endParaRPr>
          </a:p>
          <a:p>
            <a:pPr marL="228600" lvl="1">
              <a:spcBef>
                <a:spcPts val="1000"/>
              </a:spcBef>
            </a:pPr>
            <a:endParaRPr lang="en-US" sz="2000" dirty="0">
              <a:latin typeface="Graphik" panose="020B0503030202060203" pitchFamily="34" charset="0"/>
            </a:endParaRPr>
          </a:p>
          <a:p>
            <a:pPr marL="228600" lvl="1">
              <a:spcBef>
                <a:spcPts val="1000"/>
              </a:spcBef>
            </a:pPr>
            <a:endParaRPr lang="en-US" sz="2000" dirty="0">
              <a:latin typeface="Graphik" panose="020B0503030202060203" pitchFamily="34" charset="0"/>
            </a:endParaRPr>
          </a:p>
          <a:p>
            <a:pPr marL="0" lvl="1" indent="0">
              <a:spcBef>
                <a:spcPts val="1000"/>
              </a:spcBef>
              <a:buNone/>
            </a:pPr>
            <a:endParaRPr lang="en-US" sz="2000" dirty="0">
              <a:latin typeface="Graphik" panose="020B0503030202060203" pitchFamily="34" charset="0"/>
            </a:endParaRPr>
          </a:p>
          <a:p>
            <a:pPr marL="228600" lvl="1">
              <a:spcBef>
                <a:spcPts val="1000"/>
              </a:spcBef>
            </a:pPr>
            <a:r>
              <a:rPr lang="en-US" sz="2000" b="1" dirty="0">
                <a:latin typeface="Graphik Semibold" panose="020B0503030202060203" pitchFamily="34" charset="0"/>
              </a:rPr>
              <a:t>User will setup trusted secondary devices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CAB0D3F-BF7C-5A49-AD87-0A5EC53B4219}"/>
              </a:ext>
            </a:extLst>
          </p:cNvPr>
          <p:cNvGrpSpPr/>
          <p:nvPr/>
        </p:nvGrpSpPr>
        <p:grpSpPr>
          <a:xfrm>
            <a:off x="4896975" y="4791180"/>
            <a:ext cx="1133912" cy="1595537"/>
            <a:chOff x="4905375" y="4595713"/>
            <a:chExt cx="1133912" cy="1595537"/>
          </a:xfrm>
        </p:grpSpPr>
        <p:sp>
          <p:nvSpPr>
            <p:cNvPr id="19" name="Rounded Rectangle 18"/>
            <p:cNvSpPr/>
            <p:nvPr/>
          </p:nvSpPr>
          <p:spPr>
            <a:xfrm>
              <a:off x="4905375" y="4595713"/>
              <a:ext cx="1133912" cy="1595537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33503" y="4639838"/>
              <a:ext cx="500126" cy="500126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27189" y="5170051"/>
              <a:ext cx="374038" cy="374038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76987" y="5094616"/>
              <a:ext cx="462956" cy="462956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60022" y="5625611"/>
              <a:ext cx="441205" cy="441205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20764" y="5569121"/>
              <a:ext cx="313604" cy="313604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5359941" y="2297635"/>
            <a:ext cx="4910493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715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OS Method (MCCMNC)</a:t>
            </a:r>
          </a:p>
          <a:p>
            <a:pPr marL="9715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Mobile Web - IP ranges </a:t>
            </a:r>
          </a:p>
          <a:p>
            <a:pPr marL="9715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Local storage/cookie historical binding</a:t>
            </a:r>
          </a:p>
          <a:p>
            <a:pPr marL="685800" marR="0" lvl="2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phik" panose="020B0503030202060203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phik" panose="020B0503030202060203" pitchFamily="34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83284" y="4757509"/>
            <a:ext cx="5899693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8" indent="-285750" hangingPunct="1"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ZenKey App uses a carrier authenticated user to tell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jv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 to setup binding. </a:t>
            </a:r>
          </a:p>
          <a:p>
            <a:pPr marL="5143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User is not asked for phone number</a:t>
            </a:r>
          </a:p>
          <a:p>
            <a:pPr marL="5143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No Spam</a:t>
            </a:r>
          </a:p>
          <a:p>
            <a:pPr marL="5143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 panose="020B0503030202060203" pitchFamily="34" charset="0"/>
                <a:ea typeface="+mn-ea"/>
                <a:cs typeface="+mn-cs"/>
              </a:rPr>
              <a:t>Limit phishing attack vectors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phik" panose="020B0503030202060203" pitchFamily="34" charset="0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454" y="1532010"/>
            <a:ext cx="1100143" cy="110014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8C27345-3BC6-AC42-9DA3-AC29B417776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1170" y="2138687"/>
            <a:ext cx="2405522" cy="2772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4926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Identiverse 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1C3C3"/>
      </a:accent1>
      <a:accent2>
        <a:srgbClr val="F05323"/>
      </a:accent2>
      <a:accent3>
        <a:srgbClr val="333C47"/>
      </a:accent3>
      <a:accent4>
        <a:srgbClr val="939598"/>
      </a:accent4>
      <a:accent5>
        <a:srgbClr val="DBE9E8"/>
      </a:accent5>
      <a:accent6>
        <a:srgbClr val="EDEDEE"/>
      </a:accent6>
      <a:hlink>
        <a:srgbClr val="262E36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dentiverseTemplate2019" id="{9DF4736F-0820-6543-9DE6-FE51F4C60AE0}" vid="{6A3302C3-A23C-7A4F-B126-B51BA22D616E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Override1.xml><?xml version="1.0" encoding="utf-8"?>
<a:themeOverride xmlns:a="http://schemas.openxmlformats.org/drawingml/2006/main">
  <a:clrScheme name="Identiverse 3">
    <a:dk1>
      <a:srgbClr val="000000"/>
    </a:dk1>
    <a:lt1>
      <a:srgbClr val="FFFFFF"/>
    </a:lt1>
    <a:dk2>
      <a:srgbClr val="44546A"/>
    </a:dk2>
    <a:lt2>
      <a:srgbClr val="E7E6E6"/>
    </a:lt2>
    <a:accent1>
      <a:srgbClr val="51C3C3"/>
    </a:accent1>
    <a:accent2>
      <a:srgbClr val="F05323"/>
    </a:accent2>
    <a:accent3>
      <a:srgbClr val="333C47"/>
    </a:accent3>
    <a:accent4>
      <a:srgbClr val="939598"/>
    </a:accent4>
    <a:accent5>
      <a:srgbClr val="DBE9E8"/>
    </a:accent5>
    <a:accent6>
      <a:srgbClr val="EDEDEE"/>
    </a:accent6>
    <a:hlink>
      <a:srgbClr val="262E36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10694</TotalTime>
  <Words>3042</Words>
  <Application>Microsoft Macintosh PowerPoint</Application>
  <PresentationFormat>Widescreen</PresentationFormat>
  <Paragraphs>630</Paragraphs>
  <Slides>27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27</vt:i4>
      </vt:variant>
    </vt:vector>
  </HeadingPairs>
  <TitlesOfParts>
    <vt:vector size="40" baseType="lpstr">
      <vt:lpstr>Arial</vt:lpstr>
      <vt:lpstr>Avenir Light</vt:lpstr>
      <vt:lpstr>Calibri</vt:lpstr>
      <vt:lpstr>Calibri Light</vt:lpstr>
      <vt:lpstr>Graphik</vt:lpstr>
      <vt:lpstr>Graphik Regular</vt:lpstr>
      <vt:lpstr>Graphik Semibold</vt:lpstr>
      <vt:lpstr>Tele-GroteskFet</vt:lpstr>
      <vt:lpstr>Tele-GroteskHal</vt:lpstr>
      <vt:lpstr>Times New Roman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Unlock Trusted Customer Connections Everywhere</vt:lpstr>
      <vt:lpstr>PowerPoint Presentation</vt:lpstr>
      <vt:lpstr>PowerPoint Presentation</vt:lpstr>
      <vt:lpstr>PowerPoint Presentation</vt:lpstr>
      <vt:lpstr>API implication Topics</vt:lpstr>
      <vt:lpstr>Discovery</vt:lpstr>
      <vt:lpstr>Login hint token</vt:lpstr>
      <vt:lpstr>Optimized Discovery</vt:lpstr>
      <vt:lpstr>Centralized Service Registration</vt:lpstr>
      <vt:lpstr>SP endpoint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Porting AKA</vt:lpstr>
      <vt:lpstr>Aka format</vt:lpstr>
      <vt:lpstr>port_data The hidden scope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Armston, Amanda Fuchs</dc:creator>
  <cp:lastModifiedBy>Engan, Michael</cp:lastModifiedBy>
  <cp:revision>146</cp:revision>
  <cp:lastPrinted>2019-10-20T03:05:31Z</cp:lastPrinted>
  <dcterms:modified xsi:type="dcterms:W3CDTF">2020-06-23T20:44:26Z</dcterms:modified>
</cp:coreProperties>
</file>