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805" r:id="rId4"/>
  </p:sldMasterIdLst>
  <p:notesMasterIdLst>
    <p:notesMasterId r:id="rId13"/>
  </p:notesMasterIdLst>
  <p:handoutMasterIdLst>
    <p:handoutMasterId r:id="rId14"/>
  </p:handoutMasterIdLst>
  <p:sldIdLst>
    <p:sldId id="785" r:id="rId5"/>
    <p:sldId id="820" r:id="rId6"/>
    <p:sldId id="822" r:id="rId7"/>
    <p:sldId id="821" r:id="rId8"/>
    <p:sldId id="824" r:id="rId9"/>
    <p:sldId id="834" r:id="rId10"/>
    <p:sldId id="427" r:id="rId11"/>
    <p:sldId id="431" r:id="rId12"/>
  </p:sldIdLst>
  <p:sldSz cx="9144000" cy="5143500" type="screen16x9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David Pollington" initials="DP [5]" lastIdx="1" clrIdx="6"/>
  <p:cmAuthor id="1" name="Hasina Dhanji" initials="HD" lastIdx="71" clrIdx="0"/>
  <p:cmAuthor id="8" name="David Pollington" initials="DP [6]" lastIdx="1" clrIdx="7"/>
  <p:cmAuthor id="2" name="Sarah Roberts" initials="SR" lastIdx="11" clrIdx="1"/>
  <p:cmAuthor id="9" name="David Pollington" initials="DP [7]" lastIdx="1" clrIdx="8"/>
  <p:cmAuthor id="3" name="David Pollington" initials="DP" lastIdx="5" clrIdx="2"/>
  <p:cmAuthor id="10" name="David Pollington" initials="DP [8]" lastIdx="1" clrIdx="9"/>
  <p:cmAuthor id="4" name="David Pollington" initials="DP [2]" lastIdx="1" clrIdx="3"/>
  <p:cmAuthor id="11" name="Gautam Hazari" initials="GH" lastIdx="0" clrIdx="10"/>
  <p:cmAuthor id="5" name="David Pollington" initials="DP [3]" lastIdx="1" clrIdx="4"/>
  <p:cmAuthor id="12" name="Emmanuel Pollakis" initials="EP" lastIdx="5" clrIdx="11">
    <p:extLst>
      <p:ext uri="{19B8F6BF-5375-455C-9EA6-DF929625EA0E}">
        <p15:presenceInfo xmlns:p15="http://schemas.microsoft.com/office/powerpoint/2012/main" userId="Emmanuel Pollakis" providerId="None"/>
      </p:ext>
    </p:extLst>
  </p:cmAuthor>
  <p:cmAuthor id="6" name="David Pollington" initials="DP [4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DA77"/>
    <a:srgbClr val="B3D295"/>
    <a:srgbClr val="DEEBF7"/>
    <a:srgbClr val="F49E92"/>
    <a:srgbClr val="1E4FB2"/>
    <a:srgbClr val="7030A0"/>
    <a:srgbClr val="8EC769"/>
    <a:srgbClr val="F46962"/>
    <a:srgbClr val="DE5E57"/>
    <a:srgbClr val="A1B9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19" autoAdjust="0"/>
    <p:restoredTop sz="95225" autoAdjust="0"/>
  </p:normalViewPr>
  <p:slideViewPr>
    <p:cSldViewPr snapToGrid="0">
      <p:cViewPr varScale="1">
        <p:scale>
          <a:sx n="147" d="100"/>
          <a:sy n="147" d="100"/>
        </p:scale>
        <p:origin x="192" y="256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8" y="153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123"/>
    </p:cViewPr>
  </p:sorterViewPr>
  <p:notesViewPr>
    <p:cSldViewPr snapToGrid="0">
      <p:cViewPr varScale="1">
        <p:scale>
          <a:sx n="77" d="100"/>
          <a:sy n="77" d="100"/>
        </p:scale>
        <p:origin x="-3258" y="-9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4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30" y="0"/>
            <a:ext cx="294614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750"/>
            <a:ext cx="294614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30" y="9429750"/>
            <a:ext cx="294614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6608DD-6ED4-FC41-B303-025AB3C3FD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412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4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530" y="0"/>
            <a:ext cx="294614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5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005" y="4716464"/>
            <a:ext cx="4983666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750"/>
            <a:ext cx="294614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530" y="9429750"/>
            <a:ext cx="294614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CE183E-48FE-5142-B0BD-1518114E81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8073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110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110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110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110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sma.com/digitalcommerce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6"/>
          <p:cNvSpPr>
            <a:spLocks noGrp="1"/>
          </p:cNvSpPr>
          <p:nvPr>
            <p:ph sz="quarter" idx="10"/>
          </p:nvPr>
        </p:nvSpPr>
        <p:spPr>
          <a:xfrm>
            <a:off x="428625" y="937023"/>
            <a:ext cx="8258175" cy="3689406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lIns="0"/>
          <a:lstStyle>
            <a:lvl1pPr marL="273050" indent="-190500">
              <a:spcBef>
                <a:spcPts val="600"/>
              </a:spcBef>
              <a:spcAft>
                <a:spcPts val="0"/>
              </a:spcAft>
              <a:tabLst/>
              <a:defRPr sz="1400"/>
            </a:lvl1pPr>
            <a:lvl2pPr marL="496888" indent="-223838">
              <a:spcBef>
                <a:spcPts val="600"/>
              </a:spcBef>
              <a:spcAft>
                <a:spcPts val="0"/>
              </a:spcAft>
              <a:tabLst/>
              <a:defRPr sz="1200"/>
            </a:lvl2pPr>
            <a:lvl3pPr marL="712788" indent="-215900">
              <a:spcBef>
                <a:spcPts val="600"/>
              </a:spcBef>
              <a:spcAft>
                <a:spcPts val="0"/>
              </a:spcAft>
              <a:tabLst/>
              <a:defRPr sz="1100"/>
            </a:lvl3pPr>
            <a:lvl4pPr marL="898525" indent="-185738">
              <a:spcBef>
                <a:spcPts val="300"/>
              </a:spcBef>
              <a:spcAft>
                <a:spcPts val="0"/>
              </a:spcAft>
              <a:tabLst/>
              <a:defRPr sz="1050"/>
            </a:lvl4pPr>
            <a:lvl5pPr marL="1073150" indent="-174625">
              <a:spcBef>
                <a:spcPts val="300"/>
              </a:spcBef>
              <a:spcAft>
                <a:spcPts val="0"/>
              </a:spcAft>
              <a:tabLst/>
              <a:defRPr sz="105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5054596" y="4915385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>
                <a:solidFill>
                  <a:srgbClr val="000000"/>
                </a:solidFill>
              </a:rPr>
              <a:t>Copyright © 2020 GSMA</a:t>
            </a:r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23" name="Rectangle 22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rgbClr val="55517B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rgbClr val="FFFFFF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rgbClr val="FFFFFF"/>
                </a:solidFill>
              </a:endParaRPr>
            </a:p>
          </p:txBody>
        </p:sp>
      </p:grpSp>
      <p:cxnSp>
        <p:nvCxnSpPr>
          <p:cNvPr id="15" name="Straight Connector 14"/>
          <p:cNvCxnSpPr/>
          <p:nvPr userDrawn="1"/>
        </p:nvCxnSpPr>
        <p:spPr>
          <a:xfrm rot="5400000">
            <a:off x="1135865" y="486756"/>
            <a:ext cx="470604" cy="24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1464731" y="427431"/>
            <a:ext cx="7221271" cy="38700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361950" indent="-268288">
              <a:defRPr sz="1800">
                <a:solidFill>
                  <a:srgbClr val="80828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31302D8-3A9C-0D4E-B023-5457B11D90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984" y="252655"/>
            <a:ext cx="527711" cy="52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301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99000"/>
                  <a:lumOff val="1000"/>
                  <a:alpha val="28000"/>
                </a:schemeClr>
              </a:gs>
              <a:gs pos="1000">
                <a:schemeClr val="tx1">
                  <a:lumMod val="95000"/>
                  <a:lumOff val="5000"/>
                  <a:alpha val="26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020490"/>
            <a:ext cx="5791200" cy="672704"/>
          </a:xfrm>
          <a:prstGeom prst="rect">
            <a:avLst/>
          </a:prstGeom>
        </p:spPr>
        <p:txBody>
          <a:bodyPr/>
          <a:lstStyle>
            <a:lvl1pPr marL="361950" indent="0">
              <a:defRPr sz="2400" b="0">
                <a:solidFill>
                  <a:srgbClr val="55517B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721769"/>
            <a:ext cx="5829300" cy="614363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8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Sub-heading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357563"/>
            <a:ext cx="3048000" cy="292894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15" name="Rectangle 14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rgbClr val="55517B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rgbClr val="FFFFFF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rgbClr val="FFFFFF"/>
                </a:solidFill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3378" y="451425"/>
            <a:ext cx="527711" cy="5277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2020490"/>
            <a:ext cx="5791200" cy="672704"/>
          </a:xfrm>
          <a:prstGeom prst="rect">
            <a:avLst/>
          </a:prstGeom>
        </p:spPr>
        <p:txBody>
          <a:bodyPr/>
          <a:lstStyle>
            <a:lvl1pPr marL="361950" indent="0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721769"/>
            <a:ext cx="5829300" cy="614363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8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 dirty="0"/>
              <a:t>Sub-heading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357563"/>
            <a:ext cx="3048000" cy="292894"/>
          </a:xfrm>
          <a:prstGeom prst="rect">
            <a:avLst/>
          </a:prstGeom>
        </p:spPr>
        <p:txBody>
          <a:bodyPr/>
          <a:lstStyle>
            <a:lvl1pPr marL="36195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grpSp>
        <p:nvGrpSpPr>
          <p:cNvPr id="2" name="Group 13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15" name="Rectangle 14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rgbClr val="55517B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rgbClr val="FFFFFF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rgbClr val="FFFFFF"/>
                </a:solidFill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3378" y="451425"/>
            <a:ext cx="527711" cy="5277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1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23" name="Rectangle 22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rgbClr val="55517B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rgbClr val="FFFFFF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rgbClr val="FFFFFF"/>
                </a:solidFill>
              </a:endParaRPr>
            </a:p>
          </p:txBody>
        </p:sp>
      </p:grp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40266" y="1424111"/>
            <a:ext cx="4014507" cy="355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half" idx="2"/>
          </p:nvPr>
        </p:nvSpPr>
        <p:spPr>
          <a:xfrm>
            <a:off x="440266" y="1779662"/>
            <a:ext cx="4014507" cy="281496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E30613"/>
              </a:buClr>
              <a:buSzPct val="9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1pPr>
            <a:lvl2pPr marL="742950" indent="-285750">
              <a:buClr>
                <a:srgbClr val="E30613"/>
              </a:buClr>
              <a:buSzPct val="9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2pPr>
            <a:lvl3pPr marL="1143000" indent="-228600">
              <a:buClr>
                <a:srgbClr val="E30613"/>
              </a:buClr>
              <a:buSzPct val="9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buClr>
                <a:srgbClr val="E30613"/>
              </a:buClr>
              <a:buSzPct val="90000"/>
              <a:buFont typeface="Wingdings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buClr>
                <a:srgbClr val="E30613"/>
              </a:buClr>
              <a:buSzPct val="90000"/>
              <a:buFont typeface="Wingdings" charset="2"/>
              <a:buChar char="§"/>
              <a:defRPr sz="12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M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45026" y="1424111"/>
            <a:ext cx="4041775" cy="35555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buNone/>
              <a:defRPr sz="1400" b="1">
                <a:solidFill>
                  <a:srgbClr val="55517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1" name="Content Placeholder 5"/>
          <p:cNvSpPr>
            <a:spLocks noGrp="1"/>
          </p:cNvSpPr>
          <p:nvPr>
            <p:ph sz="quarter" idx="11"/>
          </p:nvPr>
        </p:nvSpPr>
        <p:spPr>
          <a:xfrm>
            <a:off x="4645026" y="1779662"/>
            <a:ext cx="4041775" cy="281496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E30613"/>
              </a:buClr>
              <a:buSzPct val="9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1pPr>
            <a:lvl2pPr marL="742950" indent="-285750">
              <a:buClr>
                <a:srgbClr val="E30613"/>
              </a:buClr>
              <a:buSzPct val="9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2pPr>
            <a:lvl3pPr marL="1143000" indent="-228600">
              <a:buClr>
                <a:srgbClr val="E30613"/>
              </a:buClr>
              <a:buSzPct val="9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buClr>
                <a:srgbClr val="E30613"/>
              </a:buClr>
              <a:buSzPct val="90000"/>
              <a:buFont typeface="Wingdings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buClr>
                <a:srgbClr val="E30613"/>
              </a:buClr>
              <a:buSzPct val="90000"/>
              <a:buFont typeface="Wingdings" charset="2"/>
              <a:buChar char="§"/>
              <a:defRPr sz="12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JM" dirty="0"/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 rot="5400000">
            <a:off x="1135865" y="486756"/>
            <a:ext cx="470604" cy="24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464731" y="427431"/>
            <a:ext cx="7221271" cy="38700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361950" indent="-268288">
              <a:defRPr sz="1800">
                <a:solidFill>
                  <a:srgbClr val="80828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8" name="Footer Placeholder 4"/>
          <p:cNvSpPr txBox="1">
            <a:spLocks/>
          </p:cNvSpPr>
          <p:nvPr userDrawn="1"/>
        </p:nvSpPr>
        <p:spPr>
          <a:xfrm>
            <a:off x="5054596" y="4915385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>
                <a:solidFill>
                  <a:srgbClr val="000000"/>
                </a:solidFill>
              </a:rPr>
              <a:t>Copyright © 2020 GSMA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338DC1A-6898-3841-A3D9-658CF44698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984" y="252655"/>
            <a:ext cx="527711" cy="5277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1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23" name="Rectangle 22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rgbClr val="55517B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rgbClr val="FFFFFF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rgbClr val="FFFFFF"/>
                </a:solidFill>
              </a:endParaRPr>
            </a:p>
          </p:txBody>
        </p:sp>
      </p:grpSp>
      <p:sp>
        <p:nvSpPr>
          <p:cNvPr id="3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/>
        </p:nvGraphicFramePr>
        <p:xfrm>
          <a:off x="1502096" y="963083"/>
          <a:ext cx="7176198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2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20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20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b="1" i="0" dirty="0">
                          <a:latin typeface="+mj-lt"/>
                        </a:rPr>
                        <a:t>Heading goes here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j-lt"/>
                        </a:rPr>
                        <a:t>Body goes</a:t>
                      </a:r>
                      <a:r>
                        <a:rPr lang="en-GB" sz="1400" baseline="0" dirty="0">
                          <a:latin typeface="+mj-lt"/>
                        </a:rPr>
                        <a:t> here</a:t>
                      </a:r>
                      <a:endParaRPr lang="en-GB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12" name="Straight Connector 11"/>
          <p:cNvCxnSpPr/>
          <p:nvPr userDrawn="1"/>
        </p:nvCxnSpPr>
        <p:spPr>
          <a:xfrm rot="5400000">
            <a:off x="1135865" y="486756"/>
            <a:ext cx="470604" cy="24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464731" y="427431"/>
            <a:ext cx="7221271" cy="38700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361950" indent="-268288">
              <a:defRPr sz="1800">
                <a:solidFill>
                  <a:srgbClr val="80828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5054596" y="4915385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>
                <a:solidFill>
                  <a:srgbClr val="000000"/>
                </a:solidFill>
              </a:rPr>
              <a:t>Copyright © 2020 GSMA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0FD79F1-5AC5-3B45-9CD5-2FCFF8C43A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984" y="252655"/>
            <a:ext cx="527711" cy="5277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2461" y="136240"/>
            <a:ext cx="1209001" cy="545170"/>
          </a:xfrm>
          <a:prstGeom prst="rect">
            <a:avLst/>
          </a:prstGeom>
        </p:spPr>
      </p:pic>
      <p:grpSp>
        <p:nvGrpSpPr>
          <p:cNvPr id="17" name="Group 16"/>
          <p:cNvGrpSpPr/>
          <p:nvPr userDrawn="1"/>
        </p:nvGrpSpPr>
        <p:grpSpPr>
          <a:xfrm>
            <a:off x="428625" y="4711700"/>
            <a:ext cx="8272464" cy="71438"/>
            <a:chOff x="428625" y="4711700"/>
            <a:chExt cx="8272464" cy="71438"/>
          </a:xfrm>
        </p:grpSpPr>
        <p:sp>
          <p:nvSpPr>
            <p:cNvPr id="18" name="Rectangle 17"/>
            <p:cNvSpPr/>
            <p:nvPr/>
          </p:nvSpPr>
          <p:spPr>
            <a:xfrm>
              <a:off x="428625" y="4711700"/>
              <a:ext cx="2757488" cy="7143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dirty="0">
                <a:solidFill>
                  <a:srgbClr val="55517B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186113" y="4711700"/>
              <a:ext cx="2757488" cy="7143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rgbClr val="FFFFFF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943601" y="4711700"/>
              <a:ext cx="2757488" cy="7143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>
                <a:solidFill>
                  <a:srgbClr val="FFFFFF"/>
                </a:solidFill>
              </a:endParaRPr>
            </a:p>
          </p:txBody>
        </p:sp>
      </p:grpSp>
      <p:sp>
        <p:nvSpPr>
          <p:cNvPr id="2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 rot="5400000">
            <a:off x="1135865" y="486756"/>
            <a:ext cx="470604" cy="2403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1464731" y="427431"/>
            <a:ext cx="7221271" cy="38700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361950" indent="-268288">
              <a:defRPr sz="1800">
                <a:solidFill>
                  <a:srgbClr val="80828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5054596" y="4915385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>
                <a:solidFill>
                  <a:srgbClr val="000000"/>
                </a:solidFill>
              </a:rPr>
              <a:t>Copyright © 2020 GSMA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AB84485-B4D2-094C-966A-5C99C6D837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984" y="252655"/>
            <a:ext cx="527711" cy="5277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247061" y="3973949"/>
            <a:ext cx="4572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FFFFFF"/>
                </a:solidFill>
              </a:rPr>
              <a:t> </a:t>
            </a:r>
          </a:p>
          <a:p>
            <a:endParaRPr lang="en-GB" sz="1000" dirty="0">
              <a:solidFill>
                <a:srgbClr val="FFFFFF"/>
              </a:solidFill>
            </a:endParaRPr>
          </a:p>
          <a:p>
            <a:r>
              <a:rPr lang="en-GB" sz="1000" dirty="0">
                <a:solidFill>
                  <a:srgbClr val="FFFFFF"/>
                </a:solidFill>
              </a:rPr>
              <a:t>GSMA London Office</a:t>
            </a:r>
          </a:p>
          <a:p>
            <a:r>
              <a:rPr lang="en-US" sz="1000" dirty="0">
                <a:solidFill>
                  <a:srgbClr val="FFFFFF"/>
                </a:solidFill>
              </a:rPr>
              <a:t>The </a:t>
            </a:r>
            <a:r>
              <a:rPr lang="en-US" sz="1000" dirty="0" err="1">
                <a:solidFill>
                  <a:srgbClr val="FFFFFF"/>
                </a:solidFill>
              </a:rPr>
              <a:t>Walbrook</a:t>
            </a:r>
            <a:r>
              <a:rPr lang="en-US" sz="1000" dirty="0">
                <a:solidFill>
                  <a:srgbClr val="FFFFFF"/>
                </a:solidFill>
              </a:rPr>
              <a:t> Building, 25 </a:t>
            </a:r>
            <a:r>
              <a:rPr lang="en-US" sz="1000" dirty="0" err="1">
                <a:solidFill>
                  <a:srgbClr val="FFFFFF"/>
                </a:solidFill>
              </a:rPr>
              <a:t>Walbrook</a:t>
            </a:r>
            <a:r>
              <a:rPr lang="en-US" sz="1000" dirty="0">
                <a:solidFill>
                  <a:srgbClr val="FFFFFF"/>
                </a:solidFill>
              </a:rPr>
              <a:t>, London EC4N 8AF</a:t>
            </a:r>
            <a:endParaRPr lang="en-GB" sz="1000" dirty="0">
              <a:solidFill>
                <a:srgbClr val="FFFFFF"/>
              </a:solidFill>
            </a:endParaRPr>
          </a:p>
          <a:p>
            <a:endParaRPr lang="en-GB" sz="1000" dirty="0">
              <a:solidFill>
                <a:srgbClr val="FFFFFF"/>
              </a:solidFill>
            </a:endParaRPr>
          </a:p>
          <a:p>
            <a:endParaRPr lang="en-GB" sz="1000" dirty="0">
              <a:solidFill>
                <a:srgbClr val="FFFFFF"/>
              </a:solidFill>
              <a:hlinkClick r:id="rId2"/>
            </a:endParaRPr>
          </a:p>
          <a:p>
            <a:endParaRPr lang="en-GB" sz="1000" dirty="0">
              <a:solidFill>
                <a:srgbClr val="FFFFFF"/>
              </a:solidFill>
            </a:endParaRPr>
          </a:p>
        </p:txBody>
      </p:sp>
      <p:sp>
        <p:nvSpPr>
          <p:cNvPr id="12" name="Footer Placeholder 4"/>
          <p:cNvSpPr txBox="1">
            <a:spLocks/>
          </p:cNvSpPr>
          <p:nvPr userDrawn="1"/>
        </p:nvSpPr>
        <p:spPr>
          <a:xfrm>
            <a:off x="5066122" y="4911543"/>
            <a:ext cx="3731608" cy="1444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r"/>
            <a:r>
              <a:rPr lang="en-GB" sz="600" dirty="0">
                <a:solidFill>
                  <a:srgbClr val="FFFFFF"/>
                </a:solidFill>
              </a:rPr>
              <a:t>Copyright © 2020 GSMA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3378" y="451425"/>
            <a:ext cx="527711" cy="5277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SMA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F38498-8CBF-2046-B89D-D65C8911B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483518"/>
            <a:ext cx="7552818" cy="50405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 sz="2200">
                <a:solidFill>
                  <a:srgbClr val="57575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ZA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722944B-05FE-1D4C-9EB3-4C02D943DF9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20688" y="4826858"/>
            <a:ext cx="2133600" cy="273844"/>
          </a:xfrm>
        </p:spPr>
        <p:txBody>
          <a:bodyPr/>
          <a:lstStyle/>
          <a:p>
            <a:fld id="{E52D2AFC-71C4-4511-B128-4ECEE52D3027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93696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56217" y="4911922"/>
            <a:ext cx="326067" cy="161084"/>
          </a:xfrm>
          <a:prstGeom prst="rect">
            <a:avLst/>
          </a:prstGeom>
        </p:spPr>
        <p:txBody>
          <a:bodyPr anchor="ctr"/>
          <a:lstStyle>
            <a:lvl1pPr>
              <a:defRPr sz="700">
                <a:solidFill>
                  <a:schemeClr val="tx1"/>
                </a:solidFill>
              </a:defRPr>
            </a:lvl1pPr>
          </a:lstStyle>
          <a:p>
            <a:fld id="{BDDF6AA9-66E8-4EDF-BC96-A318BF818F57}" type="slidenum">
              <a:rPr lang="en-GB" smtClean="0">
                <a:solidFill>
                  <a:srgbClr val="000000"/>
                </a:solidFill>
              </a:rPr>
              <a:pPr/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304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14" r:id="rId2"/>
    <p:sldLayoutId id="2147483815" r:id="rId3"/>
    <p:sldLayoutId id="2147483817" r:id="rId4"/>
    <p:sldLayoutId id="2147483818" r:id="rId5"/>
    <p:sldLayoutId id="2147483827" r:id="rId6"/>
    <p:sldLayoutId id="2147483828" r:id="rId7"/>
    <p:sldLayoutId id="2147483878" r:id="rId8"/>
  </p:sldLayoutIdLst>
  <p:hf hdr="0" dt="0"/>
  <p:txStyles>
    <p:titleStyle>
      <a:lvl1pPr marL="361950" indent="0" algn="l" defTabSz="914400" rtl="0" eaLnBrk="1" latinLnBrk="0" hangingPunct="1"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2788" indent="-350838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1pPr>
      <a:lvl2pPr marL="989013" indent="-276225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2pPr>
      <a:lvl3pPr marL="1339850" indent="-2667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3pPr>
      <a:lvl4pPr marL="17208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j-lt"/>
          <a:ea typeface="+mn-ea"/>
          <a:cs typeface="+mn-cs"/>
        </a:defRPr>
      </a:lvl4pPr>
      <a:lvl5pPr marL="208280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5.emf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tiff"/><Relationship Id="rId5" Type="http://schemas.openxmlformats.org/officeDocument/2006/relationships/image" Target="../media/image14.tiff"/><Relationship Id="rId4" Type="http://schemas.openxmlformats.org/officeDocument/2006/relationships/image" Target="../media/image13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" name="think-cell Slide" r:id="rId4" imgW="415" imgH="416" progId="TCLayout.ActiveDocument.1">
                  <p:embed/>
                </p:oleObj>
              </mc:Choice>
              <mc:Fallback>
                <p:oleObj name="think-cell Slide" r:id="rId4" imgW="415" imgH="416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14249" y="267494"/>
            <a:ext cx="9129751" cy="4876006"/>
          </a:xfrm>
          <a:prstGeom prst="rect">
            <a:avLst/>
          </a:prstGeom>
        </p:spPr>
      </p:pic>
      <p:sp>
        <p:nvSpPr>
          <p:cNvPr id="6" name="Rectangle 17">
            <a:extLst>
              <a:ext uri="{FF2B5EF4-FFF2-40B4-BE49-F238E27FC236}">
                <a16:creationId xmlns:a16="http://schemas.microsoft.com/office/drawing/2014/main" id="{233792E9-A809-4FCF-9E78-EBB7E8AE3989}"/>
              </a:ext>
            </a:extLst>
          </p:cNvPr>
          <p:cNvSpPr/>
          <p:nvPr/>
        </p:nvSpPr>
        <p:spPr>
          <a:xfrm rot="10800000" flipV="1">
            <a:off x="0" y="2625634"/>
            <a:ext cx="9143998" cy="2517866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96000">
                <a:srgbClr val="DD9C2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60CF60CA-271E-4448-8BB6-138D4F6541CE}"/>
              </a:ext>
            </a:extLst>
          </p:cNvPr>
          <p:cNvSpPr txBox="1"/>
          <p:nvPr/>
        </p:nvSpPr>
        <p:spPr>
          <a:xfrm>
            <a:off x="323528" y="3723877"/>
            <a:ext cx="6768752" cy="53626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US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Automotive identity</a:t>
            </a:r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661372C0-8DDE-4FCA-B2F5-3C8E8F622B9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75607"/>
            <a:ext cx="678180" cy="678180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51520" y="4115698"/>
            <a:ext cx="5688632" cy="612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 i="1" dirty="0">
                <a:solidFill>
                  <a:schemeClr val="accent6"/>
                </a:solidFill>
                <a:latin typeface="+mj-lt"/>
              </a:rPr>
              <a:t>Overview</a:t>
            </a:r>
          </a:p>
          <a:p>
            <a:pPr>
              <a:lnSpc>
                <a:spcPct val="150000"/>
              </a:lnSpc>
            </a:pPr>
            <a:r>
              <a:rPr lang="en-GB" sz="1100" dirty="0">
                <a:solidFill>
                  <a:schemeClr val="accent6"/>
                </a:solidFill>
                <a:latin typeface="+mj-lt"/>
              </a:rPr>
              <a:t>May20</a:t>
            </a:r>
          </a:p>
        </p:txBody>
      </p:sp>
    </p:spTree>
    <p:extLst>
      <p:ext uri="{BB962C8B-B14F-4D97-AF65-F5344CB8AC3E}">
        <p14:creationId xmlns:p14="http://schemas.microsoft.com/office/powerpoint/2010/main" val="2037719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0E76D53-D604-A64D-B891-5BB36F5770B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8625" y="937023"/>
            <a:ext cx="8184152" cy="3582726"/>
          </a:xfrm>
        </p:spPr>
        <p:txBody>
          <a:bodyPr numCol="2"/>
          <a:lstStyle/>
          <a:p>
            <a:r>
              <a:rPr lang="en-GB" dirty="0"/>
              <a:t>Framework for enabling mobile and automotive identities to be easily federated</a:t>
            </a:r>
          </a:p>
          <a:p>
            <a:r>
              <a:rPr lang="en-GB" dirty="0"/>
              <a:t>Initial use case: </a:t>
            </a:r>
          </a:p>
          <a:p>
            <a:pPr lvl="1"/>
            <a:r>
              <a:rPr lang="en-US" dirty="0"/>
              <a:t>Dual-radio module and eSIM (M2M and consumer) provided in the car at point of manufacture</a:t>
            </a:r>
          </a:p>
          <a:p>
            <a:pPr lvl="1"/>
            <a:r>
              <a:rPr lang="en-GB" dirty="0"/>
              <a:t>Use existing mobile subscription within the car to make and receive calls using own mobile phone number and obtain data connectivity using existing smartphone data bundle</a:t>
            </a:r>
          </a:p>
          <a:p>
            <a:pPr lvl="1"/>
            <a:r>
              <a:rPr lang="en-GB" dirty="0"/>
              <a:t>Clear separation between connectivity provided for vehicle telematics/emergency services from that provided to the consumer for streaming content services etc.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Extensible </a:t>
            </a:r>
            <a:r>
              <a:rPr lang="en-US" dirty="0"/>
              <a:t>framework that can facilitate wider use of a mobile identity across many other sectors and use cases (e.g., Travel and Hospitality)</a:t>
            </a:r>
            <a:endParaRPr lang="en-GB" dirty="0"/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52915D-F2C7-2A44-848D-FF772C808C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2D2AFC-71C4-4511-B128-4ECEE52D3027}" type="slidenum">
              <a:rPr lang="en-ZA" smtClean="0"/>
              <a:pPr/>
              <a:t>2</a:t>
            </a:fld>
            <a:endParaRPr lang="en-Z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AA7B8A0-3CFB-834D-8577-B6A3C6529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Exec summary</a:t>
            </a:r>
          </a:p>
        </p:txBody>
      </p:sp>
    </p:spTree>
    <p:extLst>
      <p:ext uri="{BB962C8B-B14F-4D97-AF65-F5344CB8AC3E}">
        <p14:creationId xmlns:p14="http://schemas.microsoft.com/office/powerpoint/2010/main" val="2516114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A39E05F-A839-3B42-8F61-A0CA74B54FF5}"/>
              </a:ext>
            </a:extLst>
          </p:cNvPr>
          <p:cNvSpPr/>
          <p:nvPr/>
        </p:nvSpPr>
        <p:spPr>
          <a:xfrm>
            <a:off x="679958" y="1791063"/>
            <a:ext cx="1867985" cy="1572974"/>
          </a:xfrm>
          <a:prstGeom prst="roundRect">
            <a:avLst/>
          </a:prstGeom>
          <a:solidFill>
            <a:srgbClr val="0D7CBB"/>
          </a:solidFill>
          <a:ln>
            <a:solidFill>
              <a:srgbClr val="C92D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MSP user account</a:t>
            </a:r>
          </a:p>
        </p:txBody>
      </p:sp>
      <p:sp>
        <p:nvSpPr>
          <p:cNvPr id="10" name="Round Same-side Corner of Rectangle 9">
            <a:extLst>
              <a:ext uri="{FF2B5EF4-FFF2-40B4-BE49-F238E27FC236}">
                <a16:creationId xmlns:a16="http://schemas.microsoft.com/office/drawing/2014/main" id="{E0DB2F18-9CC6-0742-A5F2-852CA68E828A}"/>
              </a:ext>
            </a:extLst>
          </p:cNvPr>
          <p:cNvSpPr/>
          <p:nvPr/>
        </p:nvSpPr>
        <p:spPr>
          <a:xfrm>
            <a:off x="832355" y="2251712"/>
            <a:ext cx="1550125" cy="1013635"/>
          </a:xfrm>
          <a:prstGeom prst="round2Same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rtlCol="0" anchor="ctr"/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Automotive</a:t>
            </a:r>
          </a:p>
          <a:p>
            <a:pPr algn="ctr"/>
            <a:endParaRPr lang="en-GB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Mobile identity (MSISDN)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User identity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Mobility services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Content subscriptions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Comms preferences (in-car)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43449517-68FF-EF46-BBAE-D3D9D5AC94F7}"/>
              </a:ext>
            </a:extLst>
          </p:cNvPr>
          <p:cNvSpPr/>
          <p:nvPr/>
        </p:nvSpPr>
        <p:spPr>
          <a:xfrm>
            <a:off x="2853415" y="1791063"/>
            <a:ext cx="1592987" cy="1344023"/>
          </a:xfrm>
          <a:prstGeom prst="roundRect">
            <a:avLst/>
          </a:prstGeom>
          <a:solidFill>
            <a:srgbClr val="A3DA77"/>
          </a:solidFill>
          <a:ln>
            <a:solidFill>
              <a:srgbClr val="EF8D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 user account</a:t>
            </a:r>
          </a:p>
          <a:p>
            <a:pPr algn="ctr"/>
            <a:endParaRPr lang="en-GB" sz="4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Driver preferences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 mobility services</a:t>
            </a:r>
          </a:p>
        </p:txBody>
      </p:sp>
      <p:sp>
        <p:nvSpPr>
          <p:cNvPr id="12" name="Round Same-side Corner of Rectangle 11">
            <a:extLst>
              <a:ext uri="{FF2B5EF4-FFF2-40B4-BE49-F238E27FC236}">
                <a16:creationId xmlns:a16="http://schemas.microsoft.com/office/drawing/2014/main" id="{6B0A4E2E-3146-474C-9A18-D841F8635C07}"/>
              </a:ext>
            </a:extLst>
          </p:cNvPr>
          <p:cNvSpPr/>
          <p:nvPr/>
        </p:nvSpPr>
        <p:spPr>
          <a:xfrm>
            <a:off x="3278192" y="2571750"/>
            <a:ext cx="734250" cy="400230"/>
          </a:xfrm>
          <a:prstGeom prst="round2Same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rtlCol="0" anchor="ctr"/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Automotive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D462C41-E26C-894D-88B0-2369199151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050"/>
          <a:stretch/>
        </p:blipFill>
        <p:spPr>
          <a:xfrm>
            <a:off x="4912314" y="987339"/>
            <a:ext cx="1807028" cy="87539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98D3D42-287E-704D-A7DA-69F6350C8A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111" y="1678157"/>
            <a:ext cx="1266931" cy="9501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9E469A-A71E-8B43-9C1C-0862B828D1C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110" y="2723424"/>
            <a:ext cx="1266932" cy="717598"/>
          </a:xfrm>
          <a:prstGeom prst="rect">
            <a:avLst/>
          </a:prstGeom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B6243487-3B97-9543-A1ED-06E4FA723470}"/>
              </a:ext>
            </a:extLst>
          </p:cNvPr>
          <p:cNvSpPr/>
          <p:nvPr/>
        </p:nvSpPr>
        <p:spPr>
          <a:xfrm>
            <a:off x="4927999" y="1482310"/>
            <a:ext cx="267343" cy="197751"/>
          </a:xfrm>
          <a:prstGeom prst="roundRect">
            <a:avLst/>
          </a:prstGeom>
          <a:solidFill>
            <a:srgbClr val="A3D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rtlCol="0" anchor="ctr"/>
          <a:lstStyle/>
          <a:p>
            <a:pPr algn="ctr"/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6EA6FCF1-A2ED-3E47-90CC-2E0DF490F112}"/>
              </a:ext>
            </a:extLst>
          </p:cNvPr>
          <p:cNvSpPr/>
          <p:nvPr/>
        </p:nvSpPr>
        <p:spPr>
          <a:xfrm>
            <a:off x="5061670" y="1581185"/>
            <a:ext cx="267343" cy="197751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rtlCol="0" anchor="ctr"/>
          <a:lstStyle/>
          <a:p>
            <a:pPr algn="ctr"/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5A1D25A-F725-3148-9804-A7E9A57A0F72}"/>
              </a:ext>
            </a:extLst>
          </p:cNvPr>
          <p:cNvSpPr/>
          <p:nvPr/>
        </p:nvSpPr>
        <p:spPr>
          <a:xfrm>
            <a:off x="4927999" y="2348435"/>
            <a:ext cx="267343" cy="197751"/>
          </a:xfrm>
          <a:prstGeom prst="roundRect">
            <a:avLst/>
          </a:prstGeom>
          <a:solidFill>
            <a:srgbClr val="A3D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rtlCol="0" anchor="ctr"/>
          <a:lstStyle/>
          <a:p>
            <a:pPr algn="ctr"/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4BAC223F-528B-2D48-AB96-70FA0AEA98C0}"/>
              </a:ext>
            </a:extLst>
          </p:cNvPr>
          <p:cNvSpPr/>
          <p:nvPr/>
        </p:nvSpPr>
        <p:spPr>
          <a:xfrm>
            <a:off x="5061670" y="2447310"/>
            <a:ext cx="267343" cy="197751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rtlCol="0" anchor="ctr"/>
          <a:lstStyle/>
          <a:p>
            <a:pPr algn="ctr"/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F4B6926-2FE7-E649-9457-63A21D072DDB}"/>
              </a:ext>
            </a:extLst>
          </p:cNvPr>
          <p:cNvSpPr/>
          <p:nvPr/>
        </p:nvSpPr>
        <p:spPr>
          <a:xfrm>
            <a:off x="4927999" y="3321634"/>
            <a:ext cx="267343" cy="197751"/>
          </a:xfrm>
          <a:prstGeom prst="roundRect">
            <a:avLst/>
          </a:prstGeom>
          <a:solidFill>
            <a:srgbClr val="A3D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rtlCol="0" anchor="ctr"/>
          <a:lstStyle/>
          <a:p>
            <a:pPr algn="ctr"/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F31D5BE9-5A5C-7B4A-B3B9-821B8EBF0AF3}"/>
              </a:ext>
            </a:extLst>
          </p:cNvPr>
          <p:cNvSpPr/>
          <p:nvPr/>
        </p:nvSpPr>
        <p:spPr>
          <a:xfrm>
            <a:off x="5061670" y="3420509"/>
            <a:ext cx="267343" cy="197751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rtlCol="0" anchor="ctr"/>
          <a:lstStyle/>
          <a:p>
            <a:pPr algn="ctr"/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3975BF1-191A-9644-9C1B-8515DFECAC77}"/>
              </a:ext>
            </a:extLst>
          </p:cNvPr>
          <p:cNvSpPr txBox="1"/>
          <p:nvPr/>
        </p:nvSpPr>
        <p:spPr>
          <a:xfrm>
            <a:off x="2811843" y="1234821"/>
            <a:ext cx="16669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Single combined CMP user profile</a:t>
            </a:r>
          </a:p>
        </p:txBody>
      </p:sp>
      <p:sp>
        <p:nvSpPr>
          <p:cNvPr id="23" name="Right Brace 22">
            <a:extLst>
              <a:ext uri="{FF2B5EF4-FFF2-40B4-BE49-F238E27FC236}">
                <a16:creationId xmlns:a16="http://schemas.microsoft.com/office/drawing/2014/main" id="{8DECEB81-F643-464E-89D6-A266F7DAEB2B}"/>
              </a:ext>
            </a:extLst>
          </p:cNvPr>
          <p:cNvSpPr/>
          <p:nvPr/>
        </p:nvSpPr>
        <p:spPr>
          <a:xfrm rot="16200000">
            <a:off x="3600080" y="881946"/>
            <a:ext cx="107017" cy="15929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739E776-DDB4-CC4D-A7E8-B4B54AC57F87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2382480" y="2758529"/>
            <a:ext cx="895712" cy="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B876DE0-B08E-4241-91D8-16EDA335E300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4446402" y="1764511"/>
            <a:ext cx="465912" cy="698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0B589D0-C1F0-194C-8200-86E95F17328A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4446402" y="2447313"/>
            <a:ext cx="404948" cy="15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F48AB53-833E-9B4F-823E-00D01C92AFFF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4446402" y="2463075"/>
            <a:ext cx="465912" cy="820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082DA8D4-5418-DC4A-A28B-EF45F2EEF49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5451" y="4117594"/>
            <a:ext cx="425591" cy="42559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A5B5094-86BB-7D44-BD31-590A813FF75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1060" y="4117594"/>
            <a:ext cx="424768" cy="424768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59AC6DC-297B-A547-8DD0-BB0C82A11E2B}"/>
              </a:ext>
            </a:extLst>
          </p:cNvPr>
          <p:cNvCxnSpPr>
            <a:stCxn id="35" idx="0"/>
          </p:cNvCxnSpPr>
          <p:nvPr/>
        </p:nvCxnSpPr>
        <p:spPr>
          <a:xfrm flipH="1" flipV="1">
            <a:off x="5595939" y="3618260"/>
            <a:ext cx="7505" cy="499334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0F5AA9C-2D24-AE4C-B89E-907ED6B81BE7}"/>
              </a:ext>
            </a:extLst>
          </p:cNvPr>
          <p:cNvCxnSpPr/>
          <p:nvPr/>
        </p:nvCxnSpPr>
        <p:spPr>
          <a:xfrm flipH="1" flipV="1">
            <a:off x="6340741" y="3618260"/>
            <a:ext cx="7505" cy="499334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404CB93-3910-0442-B882-B9CB11CA393A}"/>
              </a:ext>
            </a:extLst>
          </p:cNvPr>
          <p:cNvSpPr txBox="1"/>
          <p:nvPr/>
        </p:nvSpPr>
        <p:spPr>
          <a:xfrm>
            <a:off x="4999435" y="3832634"/>
            <a:ext cx="6591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rgbClr val="002060"/>
                </a:solidFill>
              </a:rPr>
              <a:t>CMP login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8E151A8-9C1A-FE4B-99FB-55DC6BA75D11}"/>
              </a:ext>
            </a:extLst>
          </p:cNvPr>
          <p:cNvSpPr txBox="1"/>
          <p:nvPr/>
        </p:nvSpPr>
        <p:spPr>
          <a:xfrm>
            <a:off x="5753619" y="3832634"/>
            <a:ext cx="6591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CMP login</a:t>
            </a:r>
          </a:p>
        </p:txBody>
      </p:sp>
      <p:sp>
        <p:nvSpPr>
          <p:cNvPr id="30" name="Slide Number Placeholder 3">
            <a:extLst>
              <a:ext uri="{FF2B5EF4-FFF2-40B4-BE49-F238E27FC236}">
                <a16:creationId xmlns:a16="http://schemas.microsoft.com/office/drawing/2014/main" id="{C9DEAE73-2779-C14E-8BCB-28EBFB4357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0014" y="4891580"/>
            <a:ext cx="326067" cy="161084"/>
          </a:xfrm>
        </p:spPr>
        <p:txBody>
          <a:bodyPr/>
          <a:lstStyle/>
          <a:p>
            <a:fld id="{BDDF6AA9-66E8-4EDF-BC96-A318BF818F57}" type="slidenum">
              <a:rPr lang="en-GB" smtClean="0">
                <a:solidFill>
                  <a:srgbClr val="000000"/>
                </a:solidFill>
              </a:rPr>
              <a:pPr/>
              <a:t>3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EAB7877-32A0-B940-BBB3-5A1FF284B0C6}"/>
              </a:ext>
            </a:extLst>
          </p:cNvPr>
          <p:cNvSpPr txBox="1"/>
          <p:nvPr/>
        </p:nvSpPr>
        <p:spPr>
          <a:xfrm>
            <a:off x="6631571" y="1631359"/>
            <a:ext cx="180702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Each car can support multiple CMP user profiles (e.g., different users)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/>
              <a:t>Car is personalised with the correct CMP user profile on car-entry (e.g., logging in via the car HMI, driver’s car key, biometrics etc.)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5A6055E-94F7-6541-9F06-9A23CE3741C5}"/>
              </a:ext>
            </a:extLst>
          </p:cNvPr>
          <p:cNvSpPr txBox="1"/>
          <p:nvPr/>
        </p:nvSpPr>
        <p:spPr>
          <a:xfrm>
            <a:off x="978199" y="3381933"/>
            <a:ext cx="12715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Mobile Service Provider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CE014B9-A297-0045-813A-6C2F46385DCE}"/>
              </a:ext>
            </a:extLst>
          </p:cNvPr>
          <p:cNvSpPr txBox="1"/>
          <p:nvPr/>
        </p:nvSpPr>
        <p:spPr>
          <a:xfrm>
            <a:off x="2785947" y="3166490"/>
            <a:ext cx="1820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Car Mobility Provider</a:t>
            </a:r>
          </a:p>
          <a:p>
            <a:pPr algn="ctr"/>
            <a:endParaRPr lang="en-GB" sz="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e.g.,  car manufacturer/dealership; rental car company; fleet management etc.</a:t>
            </a:r>
          </a:p>
        </p:txBody>
      </p:sp>
      <p:sp>
        <p:nvSpPr>
          <p:cNvPr id="36" name="Title 4">
            <a:extLst>
              <a:ext uri="{FF2B5EF4-FFF2-40B4-BE49-F238E27FC236}">
                <a16:creationId xmlns:a16="http://schemas.microsoft.com/office/drawing/2014/main" id="{0E9110C4-BA03-284C-8F36-6FB148473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4731" y="427431"/>
            <a:ext cx="7221271" cy="387006"/>
          </a:xfrm>
        </p:spPr>
        <p:txBody>
          <a:bodyPr/>
          <a:lstStyle/>
          <a:p>
            <a:r>
              <a:rPr lang="en-US" dirty="0"/>
              <a:t>Single automotive/mobile CMP user profile for use in-car</a:t>
            </a:r>
          </a:p>
        </p:txBody>
      </p:sp>
    </p:spTree>
    <p:extLst>
      <p:ext uri="{BB962C8B-B14F-4D97-AF65-F5344CB8AC3E}">
        <p14:creationId xmlns:p14="http://schemas.microsoft.com/office/powerpoint/2010/main" val="2917697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>
          <a:xfrm>
            <a:off x="428626" y="937022"/>
            <a:ext cx="8349614" cy="3779047"/>
          </a:xfrm>
        </p:spPr>
        <p:txBody>
          <a:bodyPr numCol="2"/>
          <a:lstStyle/>
          <a:p>
            <a:r>
              <a:rPr lang="en-US" dirty="0"/>
              <a:t>Use mobile subscription &amp; services without reliance on smartphone (e.g., battery constraints)</a:t>
            </a:r>
          </a:p>
          <a:p>
            <a:r>
              <a:rPr lang="en-US" dirty="0"/>
              <a:t>Better integration of the subscription and services with the car infotainment system compared to a smartphone (mirroring)</a:t>
            </a:r>
          </a:p>
          <a:p>
            <a:r>
              <a:rPr lang="en-US" dirty="0"/>
              <a:t>Removes burden of pairing/tethering smartphone to the car</a:t>
            </a:r>
          </a:p>
          <a:p>
            <a:r>
              <a:rPr lang="en-US" dirty="0"/>
              <a:t>Enables re-use of a user’s existing data bundle</a:t>
            </a:r>
          </a:p>
          <a:p>
            <a:r>
              <a:rPr lang="en-US" dirty="0"/>
              <a:t>Simple setup and usage of telephony services in-car </a:t>
            </a:r>
          </a:p>
          <a:p>
            <a:r>
              <a:rPr lang="en-US" dirty="0"/>
              <a:t>Improves reception &amp; data throughput within the car</a:t>
            </a:r>
          </a:p>
          <a:p>
            <a:endParaRPr lang="en-US" dirty="0"/>
          </a:p>
          <a:p>
            <a:r>
              <a:rPr lang="en-US" dirty="0"/>
              <a:t>Clear separation between M2M connectivity for vehicle telematics/emergency services vs consumer connectivity for streaming content services etc.</a:t>
            </a:r>
          </a:p>
          <a:p>
            <a:r>
              <a:rPr lang="en-US" dirty="0"/>
              <a:t>Supports car personalization across individuals within a household</a:t>
            </a:r>
          </a:p>
          <a:p>
            <a:r>
              <a:rPr lang="en-US" dirty="0"/>
              <a:t>Framework for managing usage of Enterprise mobile accounts and corporate vehicles</a:t>
            </a:r>
          </a:p>
          <a:p>
            <a:r>
              <a:rPr lang="en-US" dirty="0"/>
              <a:t>Supports future business models orientated around car sharing/rental by enabling a user to personalise a new car instantly on car-entry and move their mobile identity between cars seamlessly and easily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DDF6AA9-66E8-4EDF-BC96-A318BF818F57}" type="slidenum">
              <a:rPr lang="en-GB" smtClean="0">
                <a:solidFill>
                  <a:srgbClr val="000000"/>
                </a:solidFill>
              </a:rPr>
              <a:pPr/>
              <a:t>4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Automotive benefits</a:t>
            </a:r>
          </a:p>
        </p:txBody>
      </p:sp>
    </p:spTree>
    <p:extLst>
      <p:ext uri="{BB962C8B-B14F-4D97-AF65-F5344CB8AC3E}">
        <p14:creationId xmlns:p14="http://schemas.microsoft.com/office/powerpoint/2010/main" val="3400259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52915D-F2C7-2A44-848D-FF772C808C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2D2AFC-71C4-4511-B128-4ECEE52D3027}" type="slidenum">
              <a:rPr lang="en-ZA" smtClean="0"/>
              <a:pPr/>
              <a:t>5</a:t>
            </a:fld>
            <a:endParaRPr lang="en-ZA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AA7B8A0-3CFB-834D-8577-B6A3C6529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Roles defined within the AiD framework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B2C7663-1727-9B4D-B1D1-16AF8AFE40E4}"/>
              </a:ext>
            </a:extLst>
          </p:cNvPr>
          <p:cNvSpPr/>
          <p:nvPr/>
        </p:nvSpPr>
        <p:spPr>
          <a:xfrm>
            <a:off x="3300549" y="1184891"/>
            <a:ext cx="1367246" cy="5660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2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Identity Provider (IDP)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405C529-D972-7641-A9B7-218EA1B02106}"/>
              </a:ext>
            </a:extLst>
          </p:cNvPr>
          <p:cNvSpPr/>
          <p:nvPr/>
        </p:nvSpPr>
        <p:spPr>
          <a:xfrm>
            <a:off x="3043646" y="2288721"/>
            <a:ext cx="1881051" cy="566057"/>
          </a:xfrm>
          <a:prstGeom prst="roundRect">
            <a:avLst/>
          </a:prstGeom>
          <a:solidFill>
            <a:srgbClr val="0D7CBB"/>
          </a:solidFill>
          <a:ln>
            <a:solidFill>
              <a:srgbClr val="C92D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Mobile Service Provider (MSP)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73EBAC7-70E0-9542-9751-B296B16EA360}"/>
              </a:ext>
            </a:extLst>
          </p:cNvPr>
          <p:cNvSpPr/>
          <p:nvPr/>
        </p:nvSpPr>
        <p:spPr>
          <a:xfrm>
            <a:off x="5826034" y="2288721"/>
            <a:ext cx="1663337" cy="566057"/>
          </a:xfrm>
          <a:prstGeom prst="roundRect">
            <a:avLst/>
          </a:prstGeom>
          <a:solidFill>
            <a:srgbClr val="A3DA77"/>
          </a:solidFill>
          <a:ln>
            <a:solidFill>
              <a:srgbClr val="EF8D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2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 Mobility Provider (CMP)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9455207-6ACF-004C-9495-7A3BCDB538A1}"/>
              </a:ext>
            </a:extLst>
          </p:cNvPr>
          <p:cNvSpPr/>
          <p:nvPr/>
        </p:nvSpPr>
        <p:spPr>
          <a:xfrm>
            <a:off x="781108" y="2288721"/>
            <a:ext cx="1367246" cy="5660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2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Value-added Service Provider (VASP)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2E1F30E-FB87-DB40-9110-541439171C17}"/>
              </a:ext>
            </a:extLst>
          </p:cNvPr>
          <p:cNvSpPr/>
          <p:nvPr/>
        </p:nvSpPr>
        <p:spPr>
          <a:xfrm>
            <a:off x="3151413" y="3392551"/>
            <a:ext cx="1665515" cy="566057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Mobile Network Operator (MNO)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0F2BB20-FBB1-594A-A849-ECDFC2949F8E}"/>
              </a:ext>
            </a:extLst>
          </p:cNvPr>
          <p:cNvCxnSpPr>
            <a:stCxn id="13" idx="3"/>
            <a:endCxn id="8" idx="1"/>
          </p:cNvCxnSpPr>
          <p:nvPr/>
        </p:nvCxnSpPr>
        <p:spPr>
          <a:xfrm>
            <a:off x="2148354" y="2571750"/>
            <a:ext cx="895292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E5ACF3-530C-4146-B8A7-CE994A1F87C0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4924697" y="2571750"/>
            <a:ext cx="90133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945F0F3-10F5-C740-ADE1-06F42CBE2248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3984172" y="1750948"/>
            <a:ext cx="0" cy="537773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03A789CF-9A05-A04F-AC7D-57FB29B37CF1}"/>
              </a:ext>
            </a:extLst>
          </p:cNvPr>
          <p:cNvCxnSpPr>
            <a:cxnSpLocks/>
            <a:stCxn id="14" idx="3"/>
            <a:endCxn id="36" idx="2"/>
          </p:cNvCxnSpPr>
          <p:nvPr/>
        </p:nvCxnSpPr>
        <p:spPr>
          <a:xfrm flipV="1">
            <a:off x="4816928" y="3225232"/>
            <a:ext cx="1840774" cy="450348"/>
          </a:xfrm>
          <a:prstGeom prst="bentConnector2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1AFBD64-91C0-884F-89F3-0B3A01EA801D}"/>
              </a:ext>
            </a:extLst>
          </p:cNvPr>
          <p:cNvCxnSpPr>
            <a:cxnSpLocks/>
            <a:stCxn id="8" idx="2"/>
            <a:endCxn id="14" idx="0"/>
          </p:cNvCxnSpPr>
          <p:nvPr/>
        </p:nvCxnSpPr>
        <p:spPr>
          <a:xfrm flipH="1">
            <a:off x="3984171" y="2854778"/>
            <a:ext cx="1" cy="53777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2E9873D-C1D5-6B42-B967-64FB0AC0F1D3}"/>
              </a:ext>
            </a:extLst>
          </p:cNvPr>
          <p:cNvSpPr/>
          <p:nvPr/>
        </p:nvSpPr>
        <p:spPr>
          <a:xfrm>
            <a:off x="781108" y="1184891"/>
            <a:ext cx="1367246" cy="5660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Identity Provider (IDP)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2C37779-3603-7742-BA1B-A3F1EB65B161}"/>
              </a:ext>
            </a:extLst>
          </p:cNvPr>
          <p:cNvCxnSpPr>
            <a:cxnSpLocks/>
            <a:stCxn id="29" idx="2"/>
            <a:endCxn id="13" idx="0"/>
          </p:cNvCxnSpPr>
          <p:nvPr/>
        </p:nvCxnSpPr>
        <p:spPr>
          <a:xfrm>
            <a:off x="1464731" y="1750948"/>
            <a:ext cx="0" cy="53777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28719DD8-E907-E543-AD64-3F2DDE870997}"/>
              </a:ext>
            </a:extLst>
          </p:cNvPr>
          <p:cNvSpPr/>
          <p:nvPr/>
        </p:nvSpPr>
        <p:spPr>
          <a:xfrm>
            <a:off x="5974080" y="1184891"/>
            <a:ext cx="1367246" cy="56605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Identity Provider (IDP)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D0A3EA4-7A58-964F-AFDD-F64245B51627}"/>
              </a:ext>
            </a:extLst>
          </p:cNvPr>
          <p:cNvCxnSpPr>
            <a:cxnSpLocks/>
            <a:stCxn id="33" idx="2"/>
          </p:cNvCxnSpPr>
          <p:nvPr/>
        </p:nvCxnSpPr>
        <p:spPr>
          <a:xfrm>
            <a:off x="6657703" y="1750948"/>
            <a:ext cx="0" cy="53777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4975CA00-D027-C14B-9B15-3DAD6D6D5F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5990" y="2821808"/>
            <a:ext cx="403424" cy="403424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ABB5672-E2F4-CE42-A1DC-D5AB09EDD30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0406" y="2943701"/>
            <a:ext cx="471947" cy="15963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7E9347AA-0692-7C4D-871F-01A84CC41482}"/>
              </a:ext>
            </a:extLst>
          </p:cNvPr>
          <p:cNvSpPr txBox="1"/>
          <p:nvPr/>
        </p:nvSpPr>
        <p:spPr>
          <a:xfrm>
            <a:off x="706081" y="2918574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e.g.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D82ECE57-8505-6640-ADDA-E4AF4CDCDD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8351" y="2962697"/>
            <a:ext cx="370380" cy="121646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913CFB0D-51B3-D443-BA4D-2BCEA5288371}"/>
              </a:ext>
            </a:extLst>
          </p:cNvPr>
          <p:cNvSpPr txBox="1"/>
          <p:nvPr/>
        </p:nvSpPr>
        <p:spPr>
          <a:xfrm>
            <a:off x="7489371" y="2464027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e.g.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CFABB120-55BA-5646-8BF1-805D7E00C36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617" y="2491206"/>
            <a:ext cx="161085" cy="16108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1EF57E05-D9A9-B549-A24C-832F0E63DD9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5921" y="2504092"/>
            <a:ext cx="336971" cy="13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27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CAF71FA-10D4-FE45-84E6-B4F0F7D23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4730" y="427431"/>
            <a:ext cx="1652939" cy="387006"/>
          </a:xfrm>
        </p:spPr>
        <p:txBody>
          <a:bodyPr/>
          <a:lstStyle/>
          <a:p>
            <a:pPr marL="93663" indent="0"/>
            <a:r>
              <a:rPr lang="en-GB" dirty="0"/>
              <a:t>Example scenarios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C71B0DC-0BB1-E54C-9181-3E3D9846549A}"/>
              </a:ext>
            </a:extLst>
          </p:cNvPr>
          <p:cNvSpPr/>
          <p:nvPr/>
        </p:nvSpPr>
        <p:spPr>
          <a:xfrm>
            <a:off x="1638763" y="1469096"/>
            <a:ext cx="1192389" cy="1565916"/>
          </a:xfrm>
          <a:prstGeom prst="roundRect">
            <a:avLst/>
          </a:prstGeom>
          <a:solidFill>
            <a:srgbClr val="F6B5C9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 1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2EE32AC-A957-3A45-B9BC-2757A8684298}"/>
              </a:ext>
            </a:extLst>
          </p:cNvPr>
          <p:cNvSpPr/>
          <p:nvPr/>
        </p:nvSpPr>
        <p:spPr>
          <a:xfrm>
            <a:off x="1786247" y="1832683"/>
            <a:ext cx="878400" cy="1152000"/>
          </a:xfrm>
          <a:prstGeom prst="roundRect">
            <a:avLst/>
          </a:prstGeom>
          <a:solidFill>
            <a:srgbClr val="A3DA77"/>
          </a:solidFill>
          <a:ln>
            <a:solidFill>
              <a:srgbClr val="EF8D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 1 user profile X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202A94D-3E3D-304C-935C-ACD6A6A6C9CD}"/>
              </a:ext>
            </a:extLst>
          </p:cNvPr>
          <p:cNvSpPr/>
          <p:nvPr/>
        </p:nvSpPr>
        <p:spPr>
          <a:xfrm>
            <a:off x="3440009" y="574789"/>
            <a:ext cx="2245704" cy="1565916"/>
          </a:xfrm>
          <a:prstGeom prst="roundRect">
            <a:avLst/>
          </a:prstGeom>
          <a:solidFill>
            <a:srgbClr val="F6B5C9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 2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2635C49-30F4-3E43-ABF4-3057D2E87203}"/>
              </a:ext>
            </a:extLst>
          </p:cNvPr>
          <p:cNvSpPr/>
          <p:nvPr/>
        </p:nvSpPr>
        <p:spPr>
          <a:xfrm>
            <a:off x="3587493" y="938376"/>
            <a:ext cx="878400" cy="1152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EF8D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 2 user profile X’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AA61937-56BD-AA47-A5C4-97172594897F}"/>
              </a:ext>
            </a:extLst>
          </p:cNvPr>
          <p:cNvSpPr/>
          <p:nvPr/>
        </p:nvSpPr>
        <p:spPr>
          <a:xfrm>
            <a:off x="4614261" y="938376"/>
            <a:ext cx="878400" cy="1152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EF8D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 2 user profile Y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3C9FA6F-A978-D844-9708-38F311363FAB}"/>
              </a:ext>
            </a:extLst>
          </p:cNvPr>
          <p:cNvSpPr/>
          <p:nvPr/>
        </p:nvSpPr>
        <p:spPr>
          <a:xfrm>
            <a:off x="4743417" y="1449461"/>
            <a:ext cx="620971" cy="387006"/>
          </a:xfrm>
          <a:prstGeom prst="roundRect">
            <a:avLst/>
          </a:prstGeom>
          <a:solidFill>
            <a:srgbClr val="F49E9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Mobile identity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AB2D96F-209D-7D40-A57D-AC39CC2B7776}"/>
              </a:ext>
            </a:extLst>
          </p:cNvPr>
          <p:cNvSpPr/>
          <p:nvPr/>
        </p:nvSpPr>
        <p:spPr>
          <a:xfrm>
            <a:off x="3440009" y="2671424"/>
            <a:ext cx="2245704" cy="1712440"/>
          </a:xfrm>
          <a:prstGeom prst="roundRect">
            <a:avLst/>
          </a:prstGeom>
          <a:solidFill>
            <a:srgbClr val="F6B5C9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 3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385B500-9D57-1F4B-8D96-B3D5E5945E86}"/>
              </a:ext>
            </a:extLst>
          </p:cNvPr>
          <p:cNvSpPr/>
          <p:nvPr/>
        </p:nvSpPr>
        <p:spPr>
          <a:xfrm>
            <a:off x="3587493" y="3035012"/>
            <a:ext cx="879284" cy="1152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EF8D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 3 user profile Z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5C5D6174-56B1-214E-B738-1010CD408B12}"/>
              </a:ext>
            </a:extLst>
          </p:cNvPr>
          <p:cNvSpPr/>
          <p:nvPr/>
        </p:nvSpPr>
        <p:spPr>
          <a:xfrm>
            <a:off x="3699231" y="3498890"/>
            <a:ext cx="666299" cy="578317"/>
          </a:xfrm>
          <a:prstGeom prst="roundRect">
            <a:avLst/>
          </a:prstGeom>
          <a:solidFill>
            <a:srgbClr val="0D7CBB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/>
          <a:lstStyle/>
          <a:p>
            <a:pPr algn="ctr"/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Mobile identity (Personal)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992A045-538F-314F-9436-744C31AC2FE4}"/>
              </a:ext>
            </a:extLst>
          </p:cNvPr>
          <p:cNvSpPr/>
          <p:nvPr/>
        </p:nvSpPr>
        <p:spPr>
          <a:xfrm>
            <a:off x="4614261" y="3035012"/>
            <a:ext cx="879284" cy="1152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EF8D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 3 user profile Z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FA0FA70-AFF5-2148-AB2A-29DAD255BFC7}"/>
              </a:ext>
            </a:extLst>
          </p:cNvPr>
          <p:cNvSpPr/>
          <p:nvPr/>
        </p:nvSpPr>
        <p:spPr>
          <a:xfrm>
            <a:off x="4725999" y="3509519"/>
            <a:ext cx="666299" cy="578317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Mobile identity (Business)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2511C0C-BECB-434A-AEDA-0FD7D7E09CEF}"/>
              </a:ext>
            </a:extLst>
          </p:cNvPr>
          <p:cNvSpPr txBox="1"/>
          <p:nvPr/>
        </p:nvSpPr>
        <p:spPr>
          <a:xfrm>
            <a:off x="1638763" y="3095573"/>
            <a:ext cx="1192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Car owned and used by single user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62AD0C6-F388-864D-B736-6E9E9734C17E}"/>
              </a:ext>
            </a:extLst>
          </p:cNvPr>
          <p:cNvSpPr txBox="1"/>
          <p:nvPr/>
        </p:nvSpPr>
        <p:spPr>
          <a:xfrm>
            <a:off x="5711039" y="867644"/>
            <a:ext cx="1125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Car owned and used by two people within a household (car OEM/dealer acts as CMP)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992E13-4865-4744-91BB-2F0B76DDD8F0}"/>
              </a:ext>
            </a:extLst>
          </p:cNvPr>
          <p:cNvSpPr txBox="1"/>
          <p:nvPr/>
        </p:nvSpPr>
        <p:spPr>
          <a:xfrm>
            <a:off x="5711038" y="2648414"/>
            <a:ext cx="1874128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Company car</a:t>
            </a:r>
          </a:p>
          <a:p>
            <a:pPr marL="93663" indent="-9366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Fleet manager is the primary owner (and CMP)</a:t>
            </a:r>
          </a:p>
          <a:p>
            <a:pPr marL="93663" indent="-9366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Employee has a single (corporate) CMP user account for use with corporate vehicles but is able to bind both their business mobile identity and their personal mobile identity to their CMP account</a:t>
            </a:r>
          </a:p>
          <a:p>
            <a:pPr marL="93663" indent="-93663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Possibility of both mobile identities being active simultaneously (either dual-SIM/dual-standby (DSDS) or dual-SIM/dual-active (DSDA))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F43102F7-15F5-1F4B-AA05-381DE7A650D0}"/>
              </a:ext>
            </a:extLst>
          </p:cNvPr>
          <p:cNvSpPr/>
          <p:nvPr/>
        </p:nvSpPr>
        <p:spPr>
          <a:xfrm>
            <a:off x="1892739" y="2291326"/>
            <a:ext cx="666299" cy="578317"/>
          </a:xfrm>
          <a:prstGeom prst="roundRect">
            <a:avLst/>
          </a:prstGeom>
          <a:solidFill>
            <a:srgbClr val="0D7CBB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/>
          <a:lstStyle/>
          <a:p>
            <a:pPr algn="ctr"/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Mobile identity (Personal)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24530915-1AA5-734C-BEB1-39E09CA20D65}"/>
              </a:ext>
            </a:extLst>
          </p:cNvPr>
          <p:cNvSpPr/>
          <p:nvPr/>
        </p:nvSpPr>
        <p:spPr>
          <a:xfrm>
            <a:off x="3693985" y="1399186"/>
            <a:ext cx="666299" cy="578317"/>
          </a:xfrm>
          <a:prstGeom prst="roundRect">
            <a:avLst/>
          </a:prstGeom>
          <a:solidFill>
            <a:srgbClr val="0D7CBB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/>
          <a:lstStyle/>
          <a:p>
            <a:pPr algn="ctr"/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Mobile identity (Personal)</a:t>
            </a:r>
          </a:p>
        </p:txBody>
      </p:sp>
    </p:spTree>
    <p:extLst>
      <p:ext uri="{BB962C8B-B14F-4D97-AF65-F5344CB8AC3E}">
        <p14:creationId xmlns:p14="http://schemas.microsoft.com/office/powerpoint/2010/main" val="3020696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DDF6AA9-66E8-4EDF-BC96-A318BF818F57}" type="slidenum">
              <a:rPr lang="en-GB" smtClean="0">
                <a:solidFill>
                  <a:srgbClr val="000000"/>
                </a:solidFill>
              </a:rPr>
              <a:pPr/>
              <a:t>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5A4B79-203A-3846-A379-C878EA06E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4731" y="427431"/>
            <a:ext cx="7476069" cy="387006"/>
          </a:xfrm>
        </p:spPr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Service setup &amp; Car setup:</a:t>
            </a:r>
            <a:r>
              <a:rPr lang="en-GB" dirty="0"/>
              <a:t> candidate flow using OpenID Connect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00C4116-488D-3A4B-91D5-995B53613362}"/>
              </a:ext>
            </a:extLst>
          </p:cNvPr>
          <p:cNvSpPr/>
          <p:nvPr/>
        </p:nvSpPr>
        <p:spPr>
          <a:xfrm>
            <a:off x="2429311" y="3005662"/>
            <a:ext cx="5817022" cy="1233569"/>
          </a:xfrm>
          <a:prstGeom prst="roundRect">
            <a:avLst/>
          </a:prstGeom>
          <a:solidFill>
            <a:srgbClr val="0D7CB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MSP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77B02B9-F7FA-B44C-A72A-8B3892B81525}"/>
              </a:ext>
            </a:extLst>
          </p:cNvPr>
          <p:cNvSpPr/>
          <p:nvPr/>
        </p:nvSpPr>
        <p:spPr>
          <a:xfrm>
            <a:off x="2610943" y="3151714"/>
            <a:ext cx="931334" cy="46566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OIDC token server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3091390-CBE4-D64D-9199-307454EC70AE}"/>
              </a:ext>
            </a:extLst>
          </p:cNvPr>
          <p:cNvSpPr/>
          <p:nvPr/>
        </p:nvSpPr>
        <p:spPr>
          <a:xfrm>
            <a:off x="3611285" y="3198094"/>
            <a:ext cx="931334" cy="38946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UserInfo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resource server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73801E3-DCB2-114D-9BF8-5B788398DCFA}"/>
              </a:ext>
            </a:extLst>
          </p:cNvPr>
          <p:cNvSpPr/>
          <p:nvPr/>
        </p:nvSpPr>
        <p:spPr>
          <a:xfrm>
            <a:off x="5128095" y="3198094"/>
            <a:ext cx="931334" cy="389467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eSIM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resource server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37AA575-0962-D444-B0AC-46E2A314869E}"/>
              </a:ext>
            </a:extLst>
          </p:cNvPr>
          <p:cNvSpPr/>
          <p:nvPr/>
        </p:nvSpPr>
        <p:spPr>
          <a:xfrm>
            <a:off x="2664296" y="1290342"/>
            <a:ext cx="3723821" cy="696383"/>
          </a:xfrm>
          <a:prstGeom prst="roundRect">
            <a:avLst/>
          </a:prstGeom>
          <a:solidFill>
            <a:srgbClr val="8EC769"/>
          </a:solidFill>
          <a:ln>
            <a:solidFill>
              <a:srgbClr val="EF8D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198415A-689E-E944-983D-AC333FFE32B9}"/>
              </a:ext>
            </a:extLst>
          </p:cNvPr>
          <p:cNvSpPr/>
          <p:nvPr/>
        </p:nvSpPr>
        <p:spPr>
          <a:xfrm>
            <a:off x="3825612" y="1656913"/>
            <a:ext cx="2456454" cy="233218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CMP user a/c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C20908E-76C0-0542-ABA7-C7F2F8A8EEA9}"/>
              </a:ext>
            </a:extLst>
          </p:cNvPr>
          <p:cNvCxnSpPr>
            <a:cxnSpLocks/>
          </p:cNvCxnSpPr>
          <p:nvPr/>
        </p:nvCxnSpPr>
        <p:spPr>
          <a:xfrm flipV="1">
            <a:off x="1194305" y="1802875"/>
            <a:ext cx="1416638" cy="6163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2961A035-E5A0-E744-AA58-5E9E6F5F25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47" y="2195505"/>
            <a:ext cx="810158" cy="810158"/>
          </a:xfrm>
          <a:prstGeom prst="rect">
            <a:avLst/>
          </a:prstGeom>
        </p:spPr>
      </p:pic>
      <p:sp>
        <p:nvSpPr>
          <p:cNvPr id="29" name="Arc 28">
            <a:extLst>
              <a:ext uri="{FF2B5EF4-FFF2-40B4-BE49-F238E27FC236}">
                <a16:creationId xmlns:a16="http://schemas.microsoft.com/office/drawing/2014/main" id="{80B053DB-BF08-9946-A6DF-5E22E9A179C1}"/>
              </a:ext>
            </a:extLst>
          </p:cNvPr>
          <p:cNvSpPr/>
          <p:nvPr/>
        </p:nvSpPr>
        <p:spPr>
          <a:xfrm rot="20686470" flipH="1">
            <a:off x="1266320" y="1930595"/>
            <a:ext cx="3114210" cy="1409697"/>
          </a:xfrm>
          <a:prstGeom prst="arc">
            <a:avLst>
              <a:gd name="adj1" fmla="val 16200000"/>
              <a:gd name="adj2" fmla="val 3378598"/>
            </a:avLst>
          </a:prstGeom>
          <a:ln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id="{2A9FBEFB-32A6-7040-854C-F31C2F3A4596}"/>
              </a:ext>
            </a:extLst>
          </p:cNvPr>
          <p:cNvSpPr/>
          <p:nvPr/>
        </p:nvSpPr>
        <p:spPr>
          <a:xfrm rot="20686470" flipH="1">
            <a:off x="1731061" y="1898069"/>
            <a:ext cx="3114210" cy="1325557"/>
          </a:xfrm>
          <a:prstGeom prst="arc">
            <a:avLst>
              <a:gd name="adj1" fmla="val 17942454"/>
              <a:gd name="adj2" fmla="val 1890555"/>
            </a:avLst>
          </a:prstGeom>
          <a:ln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1964098-6925-084A-BFFD-8994EC4C01A9}"/>
              </a:ext>
            </a:extLst>
          </p:cNvPr>
          <p:cNvCxnSpPr>
            <a:cxnSpLocks/>
          </p:cNvCxnSpPr>
          <p:nvPr/>
        </p:nvCxnSpPr>
        <p:spPr>
          <a:xfrm>
            <a:off x="2903444" y="1986725"/>
            <a:ext cx="0" cy="1164989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F69A23E-386F-AD44-B8CE-1EFEBF115AE2}"/>
              </a:ext>
            </a:extLst>
          </p:cNvPr>
          <p:cNvCxnSpPr>
            <a:cxnSpLocks/>
          </p:cNvCxnSpPr>
          <p:nvPr/>
        </p:nvCxnSpPr>
        <p:spPr>
          <a:xfrm flipV="1">
            <a:off x="3076610" y="1986725"/>
            <a:ext cx="0" cy="113418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79EA8CD-AE81-5740-9C6B-6993C2C9E42C}"/>
              </a:ext>
            </a:extLst>
          </p:cNvPr>
          <p:cNvCxnSpPr>
            <a:cxnSpLocks/>
          </p:cNvCxnSpPr>
          <p:nvPr/>
        </p:nvCxnSpPr>
        <p:spPr>
          <a:xfrm>
            <a:off x="3952181" y="1986725"/>
            <a:ext cx="0" cy="120308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57A4FA7-B2EE-4045-A7C7-6188BB64FB4C}"/>
              </a:ext>
            </a:extLst>
          </p:cNvPr>
          <p:cNvCxnSpPr>
            <a:cxnSpLocks/>
          </p:cNvCxnSpPr>
          <p:nvPr/>
        </p:nvCxnSpPr>
        <p:spPr>
          <a:xfrm flipV="1">
            <a:off x="4155382" y="1882039"/>
            <a:ext cx="0" cy="130777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4BBB309-8794-034B-BA07-0FF6A4052920}"/>
              </a:ext>
            </a:extLst>
          </p:cNvPr>
          <p:cNvCxnSpPr>
            <a:cxnSpLocks/>
          </p:cNvCxnSpPr>
          <p:nvPr/>
        </p:nvCxnSpPr>
        <p:spPr>
          <a:xfrm>
            <a:off x="5493116" y="1995006"/>
            <a:ext cx="0" cy="1203088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C97C5A8-5D59-4045-8ABF-7570A740ABE2}"/>
              </a:ext>
            </a:extLst>
          </p:cNvPr>
          <p:cNvCxnSpPr>
            <a:cxnSpLocks/>
          </p:cNvCxnSpPr>
          <p:nvPr/>
        </p:nvCxnSpPr>
        <p:spPr>
          <a:xfrm flipV="1">
            <a:off x="5696317" y="1890131"/>
            <a:ext cx="0" cy="130796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C26E59ED-C9A1-F14F-A20B-D6EE4AB1F3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575" y="1233454"/>
            <a:ext cx="810158" cy="810158"/>
          </a:xfrm>
          <a:prstGeom prst="rect">
            <a:avLst/>
          </a:prstGeom>
        </p:spPr>
      </p:pic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66AC89AC-8462-6E47-8DFD-2610673BE65D}"/>
              </a:ext>
            </a:extLst>
          </p:cNvPr>
          <p:cNvSpPr/>
          <p:nvPr/>
        </p:nvSpPr>
        <p:spPr>
          <a:xfrm>
            <a:off x="6918106" y="3198094"/>
            <a:ext cx="771096" cy="389467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SM-DP+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167AFEE-1D34-2B48-8106-A8C6AE545B46}"/>
              </a:ext>
            </a:extLst>
          </p:cNvPr>
          <p:cNvCxnSpPr>
            <a:cxnSpLocks/>
            <a:stCxn id="10" idx="3"/>
            <a:endCxn id="45" idx="1"/>
          </p:cNvCxnSpPr>
          <p:nvPr/>
        </p:nvCxnSpPr>
        <p:spPr>
          <a:xfrm flipV="1">
            <a:off x="6388117" y="1638533"/>
            <a:ext cx="510458" cy="1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8B465BDE-EC0E-4743-ADCA-F38CDC4D7F8C}"/>
              </a:ext>
            </a:extLst>
          </p:cNvPr>
          <p:cNvSpPr txBox="1"/>
          <p:nvPr/>
        </p:nvSpPr>
        <p:spPr>
          <a:xfrm>
            <a:off x="6352160" y="1335037"/>
            <a:ext cx="8101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7030A0"/>
                </a:solidFill>
              </a:rPr>
              <a:t>7. Activation Code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675D59F-2B6B-7C4A-A91E-F28B3432319C}"/>
              </a:ext>
            </a:extLst>
          </p:cNvPr>
          <p:cNvCxnSpPr>
            <a:cxnSpLocks/>
          </p:cNvCxnSpPr>
          <p:nvPr/>
        </p:nvCxnSpPr>
        <p:spPr>
          <a:xfrm>
            <a:off x="7303654" y="1967675"/>
            <a:ext cx="0" cy="1203088"/>
          </a:xfrm>
          <a:prstGeom prst="straightConnector1">
            <a:avLst/>
          </a:prstGeom>
          <a:ln>
            <a:solidFill>
              <a:srgbClr val="7030A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20F18F18-32C3-524C-A9AC-2112373E574D}"/>
              </a:ext>
            </a:extLst>
          </p:cNvPr>
          <p:cNvSpPr txBox="1"/>
          <p:nvPr/>
        </p:nvSpPr>
        <p:spPr>
          <a:xfrm>
            <a:off x="7267188" y="2216949"/>
            <a:ext cx="810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7030A0"/>
                </a:solidFill>
              </a:rPr>
              <a:t>8. Provision profile into eSIM (ES9+)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C7BB19B-B6BB-5744-A77B-6D6A388C7CF3}"/>
              </a:ext>
            </a:extLst>
          </p:cNvPr>
          <p:cNvSpPr txBox="1"/>
          <p:nvPr/>
        </p:nvSpPr>
        <p:spPr>
          <a:xfrm>
            <a:off x="2431119" y="2176353"/>
            <a:ext cx="531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rgbClr val="0070C0"/>
                </a:solidFill>
              </a:rPr>
              <a:t>4. Auth Code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6B7B1F9-EFFC-A642-94BB-63464240A10E}"/>
              </a:ext>
            </a:extLst>
          </p:cNvPr>
          <p:cNvSpPr txBox="1"/>
          <p:nvPr/>
        </p:nvSpPr>
        <p:spPr>
          <a:xfrm>
            <a:off x="3022260" y="2550678"/>
            <a:ext cx="910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0070C0"/>
                </a:solidFill>
              </a:rPr>
              <a:t>ID Token</a:t>
            </a:r>
          </a:p>
          <a:p>
            <a:r>
              <a:rPr lang="en-GB" sz="800" dirty="0">
                <a:solidFill>
                  <a:srgbClr val="0070C0"/>
                </a:solidFill>
              </a:rPr>
              <a:t>Access Token</a:t>
            </a:r>
          </a:p>
          <a:p>
            <a:r>
              <a:rPr lang="en-GB" sz="800" dirty="0">
                <a:solidFill>
                  <a:srgbClr val="0070C0"/>
                </a:solidFill>
              </a:rPr>
              <a:t>Refresh Token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95EEB32-89F9-2B41-A77C-263E0DC77813}"/>
              </a:ext>
            </a:extLst>
          </p:cNvPr>
          <p:cNvSpPr txBox="1"/>
          <p:nvPr/>
        </p:nvSpPr>
        <p:spPr>
          <a:xfrm>
            <a:off x="3396287" y="2176353"/>
            <a:ext cx="6278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rgbClr val="0070C0"/>
                </a:solidFill>
              </a:rPr>
              <a:t>5. Access Token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9FA7F21-7FFC-744A-83EE-EFB3C18063F7}"/>
              </a:ext>
            </a:extLst>
          </p:cNvPr>
          <p:cNvSpPr txBox="1"/>
          <p:nvPr/>
        </p:nvSpPr>
        <p:spPr>
          <a:xfrm>
            <a:off x="4123207" y="2577794"/>
            <a:ext cx="7045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0070C0"/>
                </a:solidFill>
              </a:rPr>
              <a:t>User information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BC708DC-C36D-4C43-8292-06B1AB04BA23}"/>
              </a:ext>
            </a:extLst>
          </p:cNvPr>
          <p:cNvSpPr txBox="1"/>
          <p:nvPr/>
        </p:nvSpPr>
        <p:spPr>
          <a:xfrm>
            <a:off x="4803483" y="2194583"/>
            <a:ext cx="753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rgbClr val="7030A0"/>
                </a:solidFill>
              </a:rPr>
              <a:t>6. Access Token [car details]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A1876D6-1512-A848-98A9-FA4E9D74E74C}"/>
              </a:ext>
            </a:extLst>
          </p:cNvPr>
          <p:cNvSpPr txBox="1"/>
          <p:nvPr/>
        </p:nvSpPr>
        <p:spPr>
          <a:xfrm>
            <a:off x="5669431" y="2594047"/>
            <a:ext cx="8491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rgbClr val="7030A0"/>
                </a:solidFill>
              </a:rPr>
              <a:t>Activation Code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009A91B-5271-5348-BBB1-9E2B23D7A3F6}"/>
              </a:ext>
            </a:extLst>
          </p:cNvPr>
          <p:cNvSpPr txBox="1"/>
          <p:nvPr/>
        </p:nvSpPr>
        <p:spPr>
          <a:xfrm rot="20161954">
            <a:off x="991025" y="1952024"/>
            <a:ext cx="1498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1. AuthN &amp; service request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F4B08A7-D4A5-3340-B49F-C35FF0CFFDA7}"/>
              </a:ext>
            </a:extLst>
          </p:cNvPr>
          <p:cNvSpPr txBox="1"/>
          <p:nvPr/>
        </p:nvSpPr>
        <p:spPr>
          <a:xfrm>
            <a:off x="429612" y="3218024"/>
            <a:ext cx="1203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2. User redirected to </a:t>
            </a:r>
            <a:br>
              <a:rPr lang="en-GB" sz="800" dirty="0"/>
            </a:br>
            <a:r>
              <a:rPr lang="en-GB" sz="800" dirty="0"/>
              <a:t>MNO to authenticate and authorise CMP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CE9B9AA-5F84-5749-8F2A-646C4F04D266}"/>
              </a:ext>
            </a:extLst>
          </p:cNvPr>
          <p:cNvSpPr txBox="1"/>
          <p:nvPr/>
        </p:nvSpPr>
        <p:spPr>
          <a:xfrm>
            <a:off x="1679225" y="2493229"/>
            <a:ext cx="727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rgbClr val="0070C0"/>
                </a:solidFill>
              </a:rPr>
              <a:t>3. User redirected back with Auth Code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4FDB960-2972-EA4E-8528-59B2A18C45F7}"/>
              </a:ext>
            </a:extLst>
          </p:cNvPr>
          <p:cNvCxnSpPr>
            <a:cxnSpLocks/>
          </p:cNvCxnSpPr>
          <p:nvPr/>
        </p:nvCxnSpPr>
        <p:spPr>
          <a:xfrm flipH="1">
            <a:off x="1177808" y="1438426"/>
            <a:ext cx="1416638" cy="6163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BB892A4E-FC64-2F4B-B538-FDCDC19A02A3}"/>
              </a:ext>
            </a:extLst>
          </p:cNvPr>
          <p:cNvSpPr txBox="1"/>
          <p:nvPr/>
        </p:nvSpPr>
        <p:spPr>
          <a:xfrm rot="20161954">
            <a:off x="1713217" y="1396592"/>
            <a:ext cx="9412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10. Confirmation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AC1EEEA2-02FE-0941-AD1B-CFCDF675CED8}"/>
              </a:ext>
            </a:extLst>
          </p:cNvPr>
          <p:cNvSpPr/>
          <p:nvPr/>
        </p:nvSpPr>
        <p:spPr>
          <a:xfrm>
            <a:off x="3932817" y="3871244"/>
            <a:ext cx="3595518" cy="228799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MSP user a/c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98507CC7-572C-734E-AD54-392B16A60000}"/>
              </a:ext>
            </a:extLst>
          </p:cNvPr>
          <p:cNvCxnSpPr>
            <a:cxnSpLocks/>
          </p:cNvCxnSpPr>
          <p:nvPr/>
        </p:nvCxnSpPr>
        <p:spPr>
          <a:xfrm>
            <a:off x="4111052" y="3609288"/>
            <a:ext cx="0" cy="23069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EA60D577-9432-D84D-BDCF-053B9444DCE6}"/>
              </a:ext>
            </a:extLst>
          </p:cNvPr>
          <p:cNvCxnSpPr>
            <a:cxnSpLocks/>
          </p:cNvCxnSpPr>
          <p:nvPr/>
        </p:nvCxnSpPr>
        <p:spPr>
          <a:xfrm>
            <a:off x="5556620" y="3609131"/>
            <a:ext cx="0" cy="23069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D863CC0-CD76-1D44-8DE6-2D63CF28AB41}"/>
              </a:ext>
            </a:extLst>
          </p:cNvPr>
          <p:cNvCxnSpPr>
            <a:cxnSpLocks/>
          </p:cNvCxnSpPr>
          <p:nvPr/>
        </p:nvCxnSpPr>
        <p:spPr>
          <a:xfrm>
            <a:off x="7306341" y="3609131"/>
            <a:ext cx="0" cy="23069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56E959B8-14D6-194B-AC93-BFAE26566B88}"/>
              </a:ext>
            </a:extLst>
          </p:cNvPr>
          <p:cNvSpPr txBox="1"/>
          <p:nvPr/>
        </p:nvSpPr>
        <p:spPr>
          <a:xfrm>
            <a:off x="490768" y="4070604"/>
            <a:ext cx="827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rgbClr val="0070C0"/>
                </a:solidFill>
              </a:rPr>
              <a:t>Service setup</a:t>
            </a:r>
          </a:p>
          <a:p>
            <a:pPr algn="r"/>
            <a:endParaRPr lang="en-GB" sz="400" dirty="0"/>
          </a:p>
          <a:p>
            <a:pPr algn="r"/>
            <a:r>
              <a:rPr lang="en-GB" sz="800" dirty="0">
                <a:solidFill>
                  <a:srgbClr val="7030A0"/>
                </a:solidFill>
              </a:rPr>
              <a:t>Car setup</a:t>
            </a:r>
          </a:p>
        </p:txBody>
      </p:sp>
    </p:spTree>
    <p:extLst>
      <p:ext uri="{BB962C8B-B14F-4D97-AF65-F5344CB8AC3E}">
        <p14:creationId xmlns:p14="http://schemas.microsoft.com/office/powerpoint/2010/main" val="3778301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09118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_GSMA Mobile Connect - Master template - 16-9[1]">
  <a:themeElements>
    <a:clrScheme name="GSMA 2">
      <a:dk1>
        <a:srgbClr val="000000"/>
      </a:dk1>
      <a:lt1>
        <a:srgbClr val="FFFFFF"/>
      </a:lt1>
      <a:dk2>
        <a:srgbClr val="000000"/>
      </a:dk2>
      <a:lt2>
        <a:srgbClr val="00A6C9"/>
      </a:lt2>
      <a:accent1>
        <a:srgbClr val="55517B"/>
      </a:accent1>
      <a:accent2>
        <a:srgbClr val="99CCCC"/>
      </a:accent2>
      <a:accent3>
        <a:srgbClr val="808285"/>
      </a:accent3>
      <a:accent4>
        <a:srgbClr val="000000"/>
      </a:accent4>
      <a:accent5>
        <a:srgbClr val="FF6600"/>
      </a:accent5>
      <a:accent6>
        <a:srgbClr val="95226C"/>
      </a:accent6>
      <a:hlink>
        <a:srgbClr val="55517B"/>
      </a:hlink>
      <a:folHlink>
        <a:srgbClr val="C60C34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976C4C0-1ED8-BC47-B12B-7FED82B62EF9}" vid="{78790984-4B01-E341-94A6-F77826C5C0EB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F5146922EBFF4E89745235317654A4" ma:contentTypeVersion="11" ma:contentTypeDescription="Ein neues Dokument erstellen." ma:contentTypeScope="" ma:versionID="44672f99867ccb460264cfe3fee1b26b">
  <xsd:schema xmlns:xsd="http://www.w3.org/2001/XMLSchema" xmlns:xs="http://www.w3.org/2001/XMLSchema" xmlns:p="http://schemas.microsoft.com/office/2006/metadata/properties" xmlns:ns3="4d828b48-b1c4-4622-aff4-c41f2642b6e4" xmlns:ns4="12a1d171-42c9-4543-9ae0-1eb64d0b6128" targetNamespace="http://schemas.microsoft.com/office/2006/metadata/properties" ma:root="true" ma:fieldsID="48ccb4dd672ff509ba7d82ea356124f7" ns3:_="" ns4:_="">
    <xsd:import namespace="4d828b48-b1c4-4622-aff4-c41f2642b6e4"/>
    <xsd:import namespace="12a1d171-42c9-4543-9ae0-1eb64d0b612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828b48-b1c4-4622-aff4-c41f2642b6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1d171-42c9-4543-9ae0-1eb64d0b6128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172DD94-6C50-4723-AD21-E5BD2C3CE1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FC8D4E-B130-485C-A213-9E5164FAC8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828b48-b1c4-4622-aff4-c41f2642b6e4"/>
    <ds:schemaRef ds:uri="12a1d171-42c9-4543-9ae0-1eb64d0b61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D06369C-69DC-46B5-BE2F-72508713844A}">
  <ds:schemaRefs>
    <ds:schemaRef ds:uri="http://purl.org/dc/elements/1.1/"/>
    <ds:schemaRef ds:uri="http://schemas.microsoft.com/office/2006/metadata/properties"/>
    <ds:schemaRef ds:uri="4d828b48-b1c4-4622-aff4-c41f2642b6e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12a1d171-42c9-4543-9ae0-1eb64d0b6128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2_GSMA Mobile Connect - Master template - 16-9[1]</Template>
  <TotalTime>2597</TotalTime>
  <Words>689</Words>
  <Application>Microsoft Macintosh PowerPoint</Application>
  <PresentationFormat>On-screen Show (16:9)</PresentationFormat>
  <Paragraphs>109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Calibri</vt:lpstr>
      <vt:lpstr>Times New Roman</vt:lpstr>
      <vt:lpstr>Wingdings</vt:lpstr>
      <vt:lpstr>2_GSMA Mobile Connect - Master template - 16-9[1]</vt:lpstr>
      <vt:lpstr>think-cell Slide</vt:lpstr>
      <vt:lpstr>PowerPoint Presentation</vt:lpstr>
      <vt:lpstr>Exec summary</vt:lpstr>
      <vt:lpstr>Single automotive/mobile CMP user profile for use in-car</vt:lpstr>
      <vt:lpstr>Automotive benefits</vt:lpstr>
      <vt:lpstr>Roles defined within the AiD framework</vt:lpstr>
      <vt:lpstr>Example scenarios</vt:lpstr>
      <vt:lpstr>Service setup &amp; Car setup: candidate flow using OpenID Connect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Pollington</dc:creator>
  <cp:lastModifiedBy>David Pollington</cp:lastModifiedBy>
  <cp:revision>89</cp:revision>
  <cp:lastPrinted>2016-12-13T11:46:09Z</cp:lastPrinted>
  <dcterms:created xsi:type="dcterms:W3CDTF">2020-03-09T11:27:21Z</dcterms:created>
  <dcterms:modified xsi:type="dcterms:W3CDTF">2020-06-05T07:29:03Z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ublishingExpirationDate">
    <vt:lpwstr/>
  </property>
  <property fmtid="{D5CDD505-2E9C-101B-9397-08002B2CF9AE}" pid="3" name="PublishingStartDate">
    <vt:lpwstr/>
  </property>
  <property fmtid="{D5CDD505-2E9C-101B-9397-08002B2CF9AE}" pid="4" name="ContentTypeId">
    <vt:lpwstr>0x01010080F5146922EBFF4E89745235317654A4</vt:lpwstr>
  </property>
</Properties>
</file>