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1"/>
  </p:sldMasterIdLst>
  <p:notesMasterIdLst>
    <p:notesMasterId r:id="rId13"/>
  </p:notesMasterIdLst>
  <p:handoutMasterIdLst>
    <p:handoutMasterId r:id="rId14"/>
  </p:handoutMasterIdLst>
  <p:sldIdLst>
    <p:sldId id="268" r:id="rId2"/>
    <p:sldId id="280" r:id="rId3"/>
    <p:sldId id="271" r:id="rId4"/>
    <p:sldId id="278" r:id="rId5"/>
    <p:sldId id="281" r:id="rId6"/>
    <p:sldId id="282" r:id="rId7"/>
    <p:sldId id="273" r:id="rId8"/>
    <p:sldId id="279" r:id="rId9"/>
    <p:sldId id="275" r:id="rId10"/>
    <p:sldId id="270" r:id="rId11"/>
    <p:sldId id="283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9" orient="horz" pos="169">
          <p15:clr>
            <a:srgbClr val="A4A3A4"/>
          </p15:clr>
        </p15:guide>
        <p15:guide id="10" pos="2880">
          <p15:clr>
            <a:srgbClr val="A4A3A4"/>
          </p15:clr>
        </p15:guide>
        <p15:guide id="11" pos="198" userDrawn="1">
          <p15:clr>
            <a:srgbClr val="A4A3A4"/>
          </p15:clr>
        </p15:guide>
        <p15:guide id="12" pos="5562" userDrawn="1">
          <p15:clr>
            <a:srgbClr val="A4A3A4"/>
          </p15:clr>
        </p15:guide>
        <p15:guide id="13" orient="horz" pos="637" userDrawn="1">
          <p15:clr>
            <a:srgbClr val="A4A3A4"/>
          </p15:clr>
        </p15:guide>
        <p15:guide id="14" orient="horz" pos="746" userDrawn="1">
          <p15:clr>
            <a:srgbClr val="A4A3A4"/>
          </p15:clr>
        </p15:guide>
        <p15:guide id="15" orient="horz" pos="1619" userDrawn="1">
          <p15:clr>
            <a:srgbClr val="A4A3A4"/>
          </p15:clr>
        </p15:guide>
        <p15:guide id="16" orient="horz" pos="286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D200"/>
    <a:srgbClr val="FFFFFF"/>
    <a:srgbClr val="A885D8"/>
    <a:srgbClr val="FF7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68" autoAdjust="0"/>
    <p:restoredTop sz="96031" autoAdjust="0"/>
  </p:normalViewPr>
  <p:slideViewPr>
    <p:cSldViewPr showGuides="1">
      <p:cViewPr>
        <p:scale>
          <a:sx n="177" d="100"/>
          <a:sy n="177" d="100"/>
        </p:scale>
        <p:origin x="-90" y="-72"/>
      </p:cViewPr>
      <p:guideLst>
        <p:guide orient="horz" pos="169"/>
        <p:guide orient="horz" pos="637"/>
        <p:guide orient="horz" pos="746"/>
        <p:guide orient="horz" pos="1619"/>
        <p:guide orient="horz" pos="2866"/>
        <p:guide pos="2880"/>
        <p:guide pos="198"/>
        <p:guide pos="5562"/>
      </p:guideLst>
    </p:cSldViewPr>
  </p:slideViewPr>
  <p:outlineViewPr>
    <p:cViewPr>
      <p:scale>
        <a:sx n="33" d="100"/>
        <a:sy n="33" d="100"/>
      </p:scale>
      <p:origin x="0" y="14958"/>
    </p:cViewPr>
  </p:outlineViewPr>
  <p:notesTextViewPr>
    <p:cViewPr>
      <p:scale>
        <a:sx n="150" d="100"/>
        <a:sy n="150" d="100"/>
      </p:scale>
      <p:origin x="0" y="0"/>
    </p:cViewPr>
  </p:notesTextViewPr>
  <p:notesViewPr>
    <p:cSldViewPr showGuides="1">
      <p:cViewPr varScale="1">
        <p:scale>
          <a:sx n="82" d="100"/>
          <a:sy n="82" d="100"/>
        </p:scale>
        <p:origin x="-384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BLO GUIJARRO ENRIQUEZ" userId="eca84d90-77b4-4a31-9a7a-4dd2dec7f9dd" providerId="ADAL" clId="{63140C72-C82B-4EE2-A073-489BD7EEC034}"/>
    <pc:docChg chg="undo custSel modSld">
      <pc:chgData name="PABLO GUIJARRO ENRIQUEZ" userId="eca84d90-77b4-4a31-9a7a-4dd2dec7f9dd" providerId="ADAL" clId="{63140C72-C82B-4EE2-A073-489BD7EEC034}" dt="2019-01-30T09:37:57.913" v="709" actId="20577"/>
      <pc:docMkLst>
        <pc:docMk/>
      </pc:docMkLst>
      <pc:sldChg chg="modNotesTx">
        <pc:chgData name="PABLO GUIJARRO ENRIQUEZ" userId="eca84d90-77b4-4a31-9a7a-4dd2dec7f9dd" providerId="ADAL" clId="{63140C72-C82B-4EE2-A073-489BD7EEC034}" dt="2019-01-30T09:08:07.459" v="459" actId="20577"/>
        <pc:sldMkLst>
          <pc:docMk/>
          <pc:sldMk cId="1206138641" sldId="273"/>
        </pc:sldMkLst>
      </pc:sldChg>
      <pc:sldChg chg="modNotesTx">
        <pc:chgData name="PABLO GUIJARRO ENRIQUEZ" userId="eca84d90-77b4-4a31-9a7a-4dd2dec7f9dd" providerId="ADAL" clId="{63140C72-C82B-4EE2-A073-489BD7EEC034}" dt="2019-01-30T09:37:57.913" v="709" actId="20577"/>
        <pc:sldMkLst>
          <pc:docMk/>
          <pc:sldMk cId="249984538" sldId="275"/>
        </pc:sldMkLst>
      </pc:sldChg>
      <pc:sldChg chg="modNotesTx">
        <pc:chgData name="PABLO GUIJARRO ENRIQUEZ" userId="eca84d90-77b4-4a31-9a7a-4dd2dec7f9dd" providerId="ADAL" clId="{63140C72-C82B-4EE2-A073-489BD7EEC034}" dt="2019-01-30T09:00:59.718" v="305" actId="20577"/>
        <pc:sldMkLst>
          <pc:docMk/>
          <pc:sldMk cId="4282356392" sldId="281"/>
        </pc:sldMkLst>
      </pc:sldChg>
      <pc:sldChg chg="modNotesTx">
        <pc:chgData name="PABLO GUIJARRO ENRIQUEZ" userId="eca84d90-77b4-4a31-9a7a-4dd2dec7f9dd" providerId="ADAL" clId="{63140C72-C82B-4EE2-A073-489BD7EEC034}" dt="2019-01-30T09:04:49.880" v="368" actId="5793"/>
        <pc:sldMkLst>
          <pc:docMk/>
          <pc:sldMk cId="2568755663" sldId="282"/>
        </pc:sldMkLst>
      </pc:sldChg>
    </pc:docChg>
  </pc:docChgLst>
  <pc:docChgLst>
    <pc:chgData name="PABLO GUIJARRO ENRIQUEZ" userId="eca84d90-77b4-4a31-9a7a-4dd2dec7f9dd" providerId="ADAL" clId="{B3D6CA75-345B-41FE-BBC5-7755D511F7C3}"/>
    <pc:docChg chg="undo custSel modSld">
      <pc:chgData name="PABLO GUIJARRO ENRIQUEZ" userId="eca84d90-77b4-4a31-9a7a-4dd2dec7f9dd" providerId="ADAL" clId="{B3D6CA75-345B-41FE-BBC5-7755D511F7C3}" dt="2019-01-29T15:39:48.853" v="3862" actId="20577"/>
      <pc:docMkLst>
        <pc:docMk/>
      </pc:docMkLst>
      <pc:sldChg chg="modNotesTx">
        <pc:chgData name="PABLO GUIJARRO ENRIQUEZ" userId="eca84d90-77b4-4a31-9a7a-4dd2dec7f9dd" providerId="ADAL" clId="{B3D6CA75-345B-41FE-BBC5-7755D511F7C3}" dt="2019-01-29T15:39:48.853" v="3862" actId="20577"/>
        <pc:sldMkLst>
          <pc:docMk/>
          <pc:sldMk cId="1206138641" sldId="27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839C7D-CBAA-4BC7-82C6-449DE4B81BCD}" type="datetimeFigureOut">
              <a:rPr lang="fr-FR" smtClean="0"/>
              <a:t>09/10/2019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1979E-99AA-4918-B3F5-69F35399D9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1684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 55 Roman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 55 Roman" panose="020B0604020202020204" pitchFamily="34" charset="0"/>
              </a:defRPr>
            </a:lvl1pPr>
          </a:lstStyle>
          <a:p>
            <a:fld id="{14F63557-65CD-470F-8999-4C3C411BE899}" type="datetimeFigureOut">
              <a:rPr lang="en-GB" smtClean="0"/>
              <a:pPr/>
              <a:t>09/10/2019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 55 Roman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 55 Roman" panose="020B0604020202020204" pitchFamily="34" charset="0"/>
              </a:defRPr>
            </a:lvl1pPr>
          </a:lstStyle>
          <a:p>
            <a:fld id="{885932DF-9606-4758-A2B5-AF1153FB1ABB}" type="slidenum">
              <a:rPr lang="en-GB" smtClean="0"/>
              <a:pPr/>
              <a:t>‹N°›</a:t>
            </a:fld>
            <a:endParaRPr lang="en-GB"/>
          </a:p>
        </p:txBody>
      </p:sp>
      <p:sp>
        <p:nvSpPr>
          <p:cNvPr id="8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vert="horz" lIns="91440" tIns="45720" rIns="180000" bIns="45720" rtlCol="0"/>
          <a:lstStyle/>
          <a:p>
            <a:pPr marL="9207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Click to edit Master text styles</a:t>
            </a:r>
          </a:p>
          <a:p>
            <a:pPr marL="230188" marR="0" lvl="1" indent="-1381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Second level</a:t>
            </a:r>
          </a:p>
          <a:p>
            <a:pPr marL="360363" marR="0" lvl="2" indent="-1476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Third level</a:t>
            </a:r>
          </a:p>
          <a:p>
            <a:pPr marL="522288" marR="0" lvl="3" indent="-1381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Fourth level</a:t>
            </a:r>
          </a:p>
          <a:p>
            <a:pPr marL="668338" marR="0" lvl="4" indent="-1460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Fifth level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55 Roman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8228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92075" marR="0" indent="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1pPr>
    <a:lvl2pPr marL="230188" marR="0" indent="-138113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Wingdings" panose="05000000000000000000" pitchFamily="2" charset="2"/>
      <a:buChar char="§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2pPr>
    <a:lvl3pPr marL="360363" marR="0" indent="-147638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3pPr>
    <a:lvl4pPr marL="522288" marR="0" indent="-138113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4pPr>
    <a:lvl5pPr marL="668338" marR="0" indent="-14605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90976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2075" indent="0">
              <a:buFontTx/>
              <a:buNone/>
            </a:pP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179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9768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424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2075" indent="0">
              <a:buFontTx/>
              <a:buNone/>
            </a:pP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179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2075" indent="0">
              <a:buFontTx/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1793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2075" indent="0">
              <a:buFontTx/>
              <a:buNone/>
            </a:pPr>
            <a:endParaRPr lang="en-US" b="0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1793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GB" b="0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1793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2075" indent="0">
              <a:buFontTx/>
              <a:buNone/>
            </a:pP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1793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353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1184275"/>
            <a:ext cx="8515350" cy="3365500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/>
              <a:t>Cliquez pour modifier le titre</a:t>
            </a:r>
            <a:endParaRPr lang="en-GB" dirty="0"/>
          </a:p>
        </p:txBody>
      </p:sp>
      <p:grpSp>
        <p:nvGrpSpPr>
          <p:cNvPr id="5" name="Groupe 4"/>
          <p:cNvGrpSpPr/>
          <p:nvPr userDrawn="1"/>
        </p:nvGrpSpPr>
        <p:grpSpPr>
          <a:xfrm>
            <a:off x="6255475" y="51470"/>
            <a:ext cx="2823225" cy="388237"/>
            <a:chOff x="1691680" y="4223469"/>
            <a:chExt cx="6211094" cy="776473"/>
          </a:xfrm>
        </p:grpSpPr>
        <p:pic>
          <p:nvPicPr>
            <p:cNvPr id="7" name="Picture 8" descr="https://i0.wp.com/www.gsma.com/membership/wp-content/uploads/2014/06/Screen_Shot_2015-09-02_at_2.20.55_pm.0.0.png?fit=200%2C112&amp;ssl=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216" y="4223469"/>
              <a:ext cx="1386558" cy="776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" name="Groupe 7"/>
            <p:cNvGrpSpPr/>
            <p:nvPr/>
          </p:nvGrpSpPr>
          <p:grpSpPr>
            <a:xfrm>
              <a:off x="1691680" y="4278330"/>
              <a:ext cx="4741118" cy="666751"/>
              <a:chOff x="1691680" y="4278330"/>
              <a:chExt cx="4741118" cy="666751"/>
            </a:xfrm>
          </p:grpSpPr>
          <p:pic>
            <p:nvPicPr>
              <p:cNvPr id="9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91680" y="4379141"/>
                <a:ext cx="996702" cy="465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Picture 6" descr="https://i0.wp.com/www.gsma.com/membership/wp-content/uploads/2014/06/Telstra-Corporation-Limited.jpg?fit=150%2C70&amp;ssl=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4048" y="4278330"/>
                <a:ext cx="1428750" cy="6667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91880" y="4278330"/>
                <a:ext cx="1428750" cy="666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Picture 4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11760" y="4328736"/>
                <a:ext cx="1212726" cy="5659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ZoneTexte 1"/>
          <p:cNvSpPr txBox="1"/>
          <p:nvPr userDrawn="1"/>
        </p:nvSpPr>
        <p:spPr>
          <a:xfrm>
            <a:off x="611559" y="4760126"/>
            <a:ext cx="496931" cy="107722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fr-FR" sz="700" dirty="0" smtClean="0"/>
              <a:t>March 2019</a:t>
            </a:r>
          </a:p>
        </p:txBody>
      </p:sp>
    </p:spTree>
    <p:extLst>
      <p:ext uri="{BB962C8B-B14F-4D97-AF65-F5344CB8AC3E}">
        <p14:creationId xmlns:p14="http://schemas.microsoft.com/office/powerpoint/2010/main" val="203530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4326" y="268289"/>
            <a:ext cx="4828498" cy="2301874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5500" baseline="0"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800725" y="266701"/>
            <a:ext cx="3028950" cy="340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0687" y="2704144"/>
            <a:ext cx="4831185" cy="96615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180975" indent="-180975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06800" indent="-190800" algn="l"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594000" indent="-172800" algn="l">
              <a:spcBef>
                <a:spcPts val="24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799200" indent="-190800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nom du présentateur</a:t>
            </a:r>
          </a:p>
        </p:txBody>
      </p:sp>
    </p:spTree>
    <p:extLst>
      <p:ext uri="{BB962C8B-B14F-4D97-AF65-F5344CB8AC3E}">
        <p14:creationId xmlns:p14="http://schemas.microsoft.com/office/powerpoint/2010/main" val="74709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268287"/>
            <a:ext cx="8515349" cy="4281487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 marL="358775" indent="-358775">
              <a:spcBef>
                <a:spcPts val="0"/>
              </a:spcBef>
              <a:buClrTx/>
              <a:buSzPct val="100000"/>
              <a:buFont typeface="+mj-lt"/>
              <a:buAutoNum type="arabicPeriod"/>
              <a:defRPr sz="3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noProof="0" dirty="0"/>
              <a:t>Cliquez pour modifier le contenu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212774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13769" y="268287"/>
            <a:ext cx="6096839" cy="4281487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buNone/>
              <a:defRPr sz="5500" baseline="0"/>
            </a:lvl1pPr>
            <a:lvl2pPr>
              <a:lnSpc>
                <a:spcPct val="85000"/>
              </a:lnSpc>
              <a:spcBef>
                <a:spcPts val="0"/>
              </a:spcBef>
              <a:defRPr sz="5500"/>
            </a:lvl2pPr>
            <a:lvl3pPr>
              <a:defRPr sz="5500"/>
            </a:lvl3pPr>
            <a:lvl4pPr>
              <a:defRPr sz="5500"/>
            </a:lvl4pPr>
            <a:lvl5pPr>
              <a:defRPr sz="5500"/>
            </a:lvl5pPr>
          </a:lstStyle>
          <a:p>
            <a:pPr lvl="0"/>
            <a:r>
              <a:rPr lang="fr-FR" noProof="0" dirty="0"/>
              <a:t>Cliquez pour modifier le nom de la section 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62480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4326" y="1184275"/>
            <a:ext cx="3966930" cy="3365499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>
                <a:solidFill>
                  <a:schemeClr val="tx1"/>
                </a:solidFill>
              </a:defRPr>
            </a:lvl2pPr>
            <a:lvl3pPr>
              <a:defRPr sz="1400" baseline="0">
                <a:solidFill>
                  <a:schemeClr val="tx1"/>
                </a:solidFill>
              </a:defRPr>
            </a:lvl3pPr>
            <a:lvl4pPr>
              <a:defRPr sz="1400" baseline="0">
                <a:solidFill>
                  <a:schemeClr val="tx1"/>
                </a:solidFill>
              </a:defRPr>
            </a:lvl4pPr>
            <a:lvl5pPr>
              <a:defRPr sz="1400" baseline="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64795" y="1183698"/>
            <a:ext cx="3964880" cy="336441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865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noProof="0" dirty="0"/>
              <a:t>Cliquez pour modifier le titre</a:t>
            </a:r>
          </a:p>
        </p:txBody>
      </p:sp>
    </p:spTree>
    <p:extLst>
      <p:ext uri="{BB962C8B-B14F-4D97-AF65-F5344CB8AC3E}">
        <p14:creationId xmlns:p14="http://schemas.microsoft.com/office/powerpoint/2010/main" val="419928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pleine p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fr-FR" noProof="0" dirty="0"/>
              <a:t>Cliquez sur l'icône pour ajouter une photo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881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00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7437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Cliquez pour modifier le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25" y="1184275"/>
            <a:ext cx="8515350" cy="3365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314325" y="4535485"/>
            <a:ext cx="275010" cy="334961"/>
          </a:xfrm>
          <a:prstGeom prst="rect">
            <a:avLst/>
          </a:prstGeom>
        </p:spPr>
        <p:txBody>
          <a:bodyPr wrap="square" lIns="720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buClr>
                <a:srgbClr val="FFFFFF"/>
              </a:buClr>
              <a:buSzTx/>
              <a:buFont typeface="Helvetica 75" panose="020B0804020202020204" pitchFamily="34" charset="0"/>
              <a:buNone/>
              <a:tabLst/>
              <a:defRPr/>
            </a:pPr>
            <a:fld id="{8702007A-2642-4DC4-A457-FD791426C840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ts val="1200"/>
                </a:spcAft>
                <a:buClr>
                  <a:srgbClr val="FFFFFF"/>
                </a:buClr>
                <a:buSzTx/>
                <a:buFont typeface="Helvetica 75" panose="020B0804020202020204" pitchFamily="34" charset="0"/>
                <a:buNone/>
                <a:tabLst/>
                <a:defRPr/>
              </a:pPr>
              <a:t>‹N°›</a:t>
            </a:fld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7071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5" r:id="rId3"/>
    <p:sldLayoutId id="2147483664" r:id="rId4"/>
    <p:sldLayoutId id="2147483661" r:id="rId5"/>
    <p:sldLayoutId id="2147483662" r:id="rId6"/>
    <p:sldLayoutId id="2147483663" r:id="rId7"/>
    <p:sldLayoutId id="2147483666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 spc="-20" baseline="0">
          <a:solidFill>
            <a:schemeClr val="bg2"/>
          </a:solidFill>
          <a:latin typeface="Helvetica 75 Bold" panose="020B0804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tabLst/>
        <a:defRPr sz="1400" kern="1200" spc="-20" baseline="0">
          <a:solidFill>
            <a:schemeClr val="bg2"/>
          </a:solidFill>
          <a:latin typeface="Helvetica 75 Bold" panose="020B0804020202020204" pitchFamily="34" charset="0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2pPr>
      <a:lvl3pPr marL="180975" indent="-180975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Font typeface="Wingdings" panose="05000000000000000000" pitchFamily="2" charset="2"/>
        <a:buChar char="§"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3pPr>
      <a:lvl4pPr marL="407988" indent="-190500" algn="l" defTabSz="914400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4pPr>
      <a:lvl5pPr marL="595313" indent="-173038" algn="l" defTabSz="914400" rtl="0" eaLnBrk="1" latinLnBrk="0" hangingPunct="1">
        <a:lnSpc>
          <a:spcPct val="90000"/>
        </a:lnSpc>
        <a:spcBef>
          <a:spcPct val="20000"/>
        </a:spcBef>
        <a:buClr>
          <a:schemeClr val="tx1"/>
        </a:buClr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5pPr>
      <a:lvl6pPr marL="800100" indent="-1905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Helvetica 55 Roman" panose="020B0604020202020204" pitchFamily="34" charset="0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4326" y="628329"/>
            <a:ext cx="7786066" cy="791293"/>
          </a:xfrm>
        </p:spPr>
        <p:txBody>
          <a:bodyPr/>
          <a:lstStyle/>
          <a:p>
            <a:r>
              <a:rPr lang="en-US" sz="4000" dirty="0"/>
              <a:t>Mobile Connect </a:t>
            </a:r>
            <a:r>
              <a:rPr lang="en-US" sz="4000" dirty="0" smtClean="0"/>
              <a:t>R3 Proposal </a:t>
            </a:r>
            <a:br>
              <a:rPr lang="en-US" sz="4000" dirty="0" smtClean="0"/>
            </a:br>
            <a:r>
              <a:rPr lang="en-US" sz="1800" dirty="0" smtClean="0"/>
              <a:t>(March 2019)</a:t>
            </a:r>
            <a:endParaRPr lang="en-US" sz="40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51520" y="1707654"/>
            <a:ext cx="8515350" cy="20882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1"/>
              </a:buClr>
              <a:buSzPct val="25000"/>
              <a:buFont typeface="Calibri" panose="020F0502020204030204" pitchFamily="34" charset="0"/>
              <a:buNone/>
              <a:tabLst/>
              <a:defRPr sz="1400" kern="1200" spc="-20" baseline="0">
                <a:solidFill>
                  <a:schemeClr val="tx1"/>
                </a:solidFill>
                <a:latin typeface="Helvetica 75 Bold" panose="020B0804020202020204" pitchFamily="34" charset="0"/>
                <a:ea typeface="+mn-ea"/>
                <a:cs typeface="+mn-cs"/>
              </a:defRPr>
            </a:lvl1pPr>
            <a:lvl2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 sz="1400" kern="1200" spc="-20" baseline="0">
                <a:solidFill>
                  <a:schemeClr val="tx1"/>
                </a:solidFill>
                <a:latin typeface="Helvetica 75 Bold" panose="020B0804020202020204" pitchFamily="34" charset="0"/>
                <a:ea typeface="+mn-ea"/>
                <a:cs typeface="+mn-cs"/>
              </a:defRPr>
            </a:lvl2pPr>
            <a:lvl3pPr marL="406800" indent="-190800" algn="l" defTabSz="914400" rtl="0" eaLnBrk="1" latinLnBrk="0" hangingPunct="1">
              <a:lnSpc>
                <a:spcPct val="90000"/>
              </a:lnSpc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 sz="1400" kern="1200" spc="-20" baseline="0">
                <a:solidFill>
                  <a:schemeClr val="tx1"/>
                </a:solidFill>
                <a:latin typeface="Helvetica 55 Roman" panose="020B0604020202020204" pitchFamily="34" charset="0"/>
                <a:ea typeface="+mn-ea"/>
                <a:cs typeface="+mn-cs"/>
              </a:defRPr>
            </a:lvl3pPr>
            <a:lvl4pPr marL="594000" indent="-172800" algn="l" defTabSz="914400" rtl="0" eaLnBrk="1" latinLnBrk="0" hangingPunct="1">
              <a:lnSpc>
                <a:spcPct val="90000"/>
              </a:lnSpc>
              <a:spcBef>
                <a:spcPts val="24"/>
              </a:spcBef>
              <a:buFont typeface="Helvetica 55 Roman" panose="020B0604020202020204" pitchFamily="34" charset="0"/>
              <a:buChar char="–"/>
              <a:defRPr sz="1400" kern="1200" spc="-20" baseline="0">
                <a:solidFill>
                  <a:schemeClr val="tx1"/>
                </a:solidFill>
                <a:latin typeface="Helvetica 55 Roman" panose="000B0500000000000000" pitchFamily="34" charset="0"/>
                <a:ea typeface="+mn-ea"/>
                <a:cs typeface="+mn-cs"/>
              </a:defRPr>
            </a:lvl4pPr>
            <a:lvl5pPr marL="799200" indent="-19080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Helvetica 55 Roman" panose="020B0604020202020204" pitchFamily="34" charset="0"/>
              <a:buChar char="–"/>
              <a:defRPr sz="1400" kern="1200" spc="-20" baseline="0">
                <a:solidFill>
                  <a:schemeClr val="tx1"/>
                </a:solidFill>
                <a:latin typeface="Helvetica 55 Roman" panose="000B0500000000000000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Helvetica 55 Roman" panose="020B0604020202020204" pitchFamily="34" charset="0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 smtClean="0">
                <a:latin typeface="Helvetica 65 Medium" panose="020B0604020202020204" pitchFamily="34" charset="0"/>
              </a:rPr>
              <a:t>This proposal is supported by: </a:t>
            </a:r>
          </a:p>
          <a:p>
            <a:pPr marL="879750" lvl="3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Helvetica 65 Medium" panose="020B0604020202020204" pitchFamily="34" charset="0"/>
              </a:rPr>
              <a:t>Deutsche Telekom</a:t>
            </a:r>
          </a:p>
          <a:p>
            <a:pPr marL="879750" lvl="3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Helvetica 65 Medium" panose="020B0604020202020204" pitchFamily="34" charset="0"/>
              </a:rPr>
              <a:t>Orange</a:t>
            </a:r>
          </a:p>
          <a:p>
            <a:pPr marL="879750" lvl="3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Helvetica 65 Medium" panose="020B0604020202020204" pitchFamily="34" charset="0"/>
              </a:rPr>
              <a:t>Telefonica	</a:t>
            </a:r>
          </a:p>
          <a:p>
            <a:pPr marL="879750" lvl="3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Helvetica 65 Medium" panose="020B0604020202020204" pitchFamily="34" charset="0"/>
              </a:rPr>
              <a:t>Telstra</a:t>
            </a:r>
          </a:p>
          <a:p>
            <a:pPr marL="879750" lvl="3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Helvetica 65 Medium" panose="020B0604020202020204" pitchFamily="34" charset="0"/>
              </a:rPr>
              <a:t>Verizon</a:t>
            </a:r>
            <a:endParaRPr lang="en-US" sz="1800" dirty="0">
              <a:latin typeface="Helvetica 65 Medium" panose="020B0604020202020204" pitchFamily="34" charset="0"/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1691680" y="4223469"/>
            <a:ext cx="6211094" cy="776473"/>
            <a:chOff x="1691680" y="4223469"/>
            <a:chExt cx="6211094" cy="776473"/>
          </a:xfrm>
        </p:grpSpPr>
        <p:pic>
          <p:nvPicPr>
            <p:cNvPr id="16" name="Picture 8" descr="https://i0.wp.com/www.gsma.com/membership/wp-content/uploads/2014/06/Screen_Shot_2015-09-02_at_2.20.55_pm.0.0.png?fit=200%2C112&amp;ssl=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216" y="4223469"/>
              <a:ext cx="1386558" cy="7764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Groupe 6"/>
            <p:cNvGrpSpPr/>
            <p:nvPr/>
          </p:nvGrpSpPr>
          <p:grpSpPr>
            <a:xfrm>
              <a:off x="1691680" y="4278330"/>
              <a:ext cx="4741118" cy="666751"/>
              <a:chOff x="1691680" y="4278330"/>
              <a:chExt cx="4741118" cy="666751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91680" y="4379141"/>
                <a:ext cx="996702" cy="465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" name="Picture 6" descr="https://i0.wp.com/www.gsma.com/membership/wp-content/uploads/2014/06/Telstra-Corporation-Limited.jpg?fit=150%2C70&amp;ssl=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4048" y="4278330"/>
                <a:ext cx="1428750" cy="6667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3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91880" y="4278330"/>
                <a:ext cx="1428750" cy="666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4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11760" y="4328736"/>
                <a:ext cx="1212726" cy="5659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7531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7627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71550"/>
            <a:ext cx="8515350" cy="576064"/>
          </a:xfrm>
        </p:spPr>
        <p:txBody>
          <a:bodyPr/>
          <a:lstStyle/>
          <a:p>
            <a:pPr lvl="1"/>
            <a:r>
              <a:rPr lang="en-US" dirty="0">
                <a:latin typeface="Helvetica 65 Medium" panose="020B0604020202020204" pitchFamily="34" charset="0"/>
              </a:rPr>
              <a:t>As for the core functions, we propose to have a dedicated specification per resource server.</a:t>
            </a:r>
          </a:p>
          <a:p>
            <a:pPr lvl="1"/>
            <a:r>
              <a:rPr lang="en-US" dirty="0">
                <a:latin typeface="Helvetica 65 Medium" panose="020B0604020202020204" pitchFamily="34" charset="0"/>
              </a:rPr>
              <a:t>Theses specifications are based on the R2 product specifications.</a:t>
            </a: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8288"/>
            <a:ext cx="8515350" cy="431254"/>
          </a:xfrm>
        </p:spPr>
        <p:txBody>
          <a:bodyPr/>
          <a:lstStyle/>
          <a:p>
            <a:r>
              <a:rPr lang="en-US" dirty="0" smtClean="0"/>
              <a:t>Mobile </a:t>
            </a:r>
            <a:r>
              <a:rPr lang="en-US" dirty="0"/>
              <a:t>Connect R3 Resource </a:t>
            </a:r>
            <a:r>
              <a:rPr lang="en-US" dirty="0" smtClean="0"/>
              <a:t>server proposal</a:t>
            </a:r>
            <a:endParaRPr lang="en-US" dirty="0"/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975449"/>
              </p:ext>
            </p:extLst>
          </p:nvPr>
        </p:nvGraphicFramePr>
        <p:xfrm>
          <a:off x="1115616" y="1635646"/>
          <a:ext cx="7148603" cy="1638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15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5916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9478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5152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0402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1424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25843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94750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504056">
                <a:tc gridSpan="6">
                  <a:txBody>
                    <a:bodyPr/>
                    <a:lstStyle/>
                    <a:p>
                      <a:pPr algn="ctr"/>
                      <a:r>
                        <a:rPr lang="fr-FR" sz="1100" dirty="0" err="1" smtClean="0">
                          <a:solidFill>
                            <a:schemeClr val="bg1"/>
                          </a:solidFill>
                        </a:rPr>
                        <a:t>Attributes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User </a:t>
                      </a:r>
                    </a:p>
                    <a:p>
                      <a:pPr algn="ctr"/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Questioning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Ressource server</a:t>
                      </a:r>
                    </a:p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 xxx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Phone</a:t>
                      </a:r>
                      <a:r>
                        <a:rPr lang="fr-FR" sz="110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100" baseline="0" dirty="0" err="1">
                          <a:solidFill>
                            <a:schemeClr val="bg1"/>
                          </a:solidFill>
                        </a:rPr>
                        <a:t>number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National</a:t>
                      </a:r>
                      <a:r>
                        <a:rPr lang="fr-FR" sz="1100" baseline="0" dirty="0">
                          <a:solidFill>
                            <a:schemeClr val="bg1"/>
                          </a:solidFill>
                        </a:rPr>
                        <a:t> ID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Sign</a:t>
                      </a:r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 up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KYC match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Account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take</a:t>
                      </a:r>
                      <a:r>
                        <a:rPr lang="fr-FR" sz="1100" baseline="0" dirty="0">
                          <a:solidFill>
                            <a:schemeClr val="bg1"/>
                          </a:solidFill>
                        </a:rPr>
                        <a:t> over protection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Verified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MSISDN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4179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/>
                        <a:t>Spec</a:t>
                      </a:r>
                      <a:endParaRPr lang="fr-FR" sz="1100" dirty="0"/>
                    </a:p>
                    <a:p>
                      <a:pPr algn="ctr"/>
                      <a:r>
                        <a:rPr lang="fr-FR" sz="1100" dirty="0" smtClean="0"/>
                        <a:t>RP1</a:t>
                      </a:r>
                      <a:endParaRPr lang="fr-FR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err="1"/>
                        <a:t>Spec</a:t>
                      </a:r>
                      <a:endParaRPr lang="fr-FR" sz="1100" dirty="0"/>
                    </a:p>
                    <a:p>
                      <a:r>
                        <a:rPr lang="fr-FR" sz="1100" dirty="0" smtClean="0"/>
                        <a:t>RP2</a:t>
                      </a:r>
                      <a:endParaRPr lang="en-US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err="1"/>
                        <a:t>Spec</a:t>
                      </a:r>
                      <a:endParaRPr lang="fr-FR" sz="11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/>
                        <a:t>RP3</a:t>
                      </a:r>
                      <a:endParaRPr lang="en-US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err="1"/>
                        <a:t>Spec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smtClean="0"/>
                        <a:t>RP4</a:t>
                      </a:r>
                      <a:endParaRPr lang="en-US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err="1"/>
                        <a:t>Spec</a:t>
                      </a:r>
                      <a:endParaRPr lang="fr-FR" sz="1100" dirty="0"/>
                    </a:p>
                    <a:p>
                      <a:r>
                        <a:rPr lang="fr-FR" sz="1100" dirty="0" smtClean="0"/>
                        <a:t>RP5</a:t>
                      </a:r>
                      <a:endParaRPr lang="fr-FR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err="1"/>
                        <a:t>Spec</a:t>
                      </a:r>
                      <a:endParaRPr lang="fr-FR" sz="1100" dirty="0"/>
                    </a:p>
                    <a:p>
                      <a:r>
                        <a:rPr lang="fr-FR" sz="1100" dirty="0" smtClean="0"/>
                        <a:t>RP6</a:t>
                      </a:r>
                      <a:endParaRPr lang="fr-FR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err="1"/>
                        <a:t>Spec</a:t>
                      </a:r>
                      <a:endParaRPr lang="fr-FR" sz="1100" dirty="0"/>
                    </a:p>
                    <a:p>
                      <a:r>
                        <a:rPr lang="fr-FR" sz="1100" dirty="0" smtClean="0"/>
                        <a:t>RP7</a:t>
                      </a:r>
                      <a:endParaRPr lang="fr-FR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err="1"/>
                        <a:t>Spec</a:t>
                      </a:r>
                      <a:endParaRPr lang="fr-FR" sz="1100" dirty="0"/>
                    </a:p>
                    <a:p>
                      <a:r>
                        <a:rPr lang="fr-FR" sz="1100" dirty="0" err="1" smtClean="0"/>
                        <a:t>RPxxx</a:t>
                      </a:r>
                      <a:endParaRPr lang="fr-FR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7668344" y="4938142"/>
            <a:ext cx="1391407" cy="153888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fr-FR" sz="1000" dirty="0" smtClean="0"/>
              <a:t>RP </a:t>
            </a:r>
            <a:r>
              <a:rPr lang="fr-FR" sz="1000" dirty="0"/>
              <a:t>: Resource </a:t>
            </a:r>
            <a:r>
              <a:rPr lang="fr-FR" sz="1000" dirty="0" smtClean="0"/>
              <a:t>Product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301467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71550"/>
            <a:ext cx="8515350" cy="3888432"/>
          </a:xfrm>
        </p:spPr>
        <p:txBody>
          <a:bodyPr/>
          <a:lstStyle/>
          <a:p>
            <a:pPr marL="0" lvl="5" indent="0" algn="just">
              <a:lnSpc>
                <a:spcPct val="90000"/>
              </a:lnSpc>
              <a:spcBef>
                <a:spcPts val="600"/>
              </a:spcBef>
              <a:buClr>
                <a:schemeClr val="bg1"/>
              </a:buClr>
              <a:buSzPct val="25000"/>
              <a:buNone/>
            </a:pPr>
            <a:r>
              <a:rPr lang="en-US" sz="1800" dirty="0">
                <a:solidFill>
                  <a:schemeClr val="tx1"/>
                </a:solidFill>
                <a:latin typeface="Helvetica 65 Medium" panose="020B0604020202020204" pitchFamily="34" charset="0"/>
              </a:rPr>
              <a:t>The MC R2 is complicated and challenging to deploy. To overcome these issues, a more agile and “a la carte” solution is needed. This release shall </a:t>
            </a:r>
            <a:r>
              <a:rPr lang="en-US" sz="1800" dirty="0">
                <a:latin typeface="Helvetica 65 Medium" panose="020B0604020202020204" pitchFamily="34" charset="0"/>
              </a:rPr>
              <a:t>define an architecture </a:t>
            </a:r>
            <a:r>
              <a:rPr lang="en-US" sz="1800" dirty="0">
                <a:solidFill>
                  <a:schemeClr val="tx1"/>
                </a:solidFill>
                <a:latin typeface="Helvetica 65 Medium" panose="020B0604020202020204" pitchFamily="34" charset="0"/>
              </a:rPr>
              <a:t>that allows:</a:t>
            </a:r>
          </a:p>
          <a:p>
            <a:pPr marL="449263" lvl="2" indent="-90488" algn="just">
              <a:buClr>
                <a:schemeClr val="bg1"/>
              </a:buClr>
              <a:buSzPct val="25000"/>
              <a:buNone/>
            </a:pPr>
            <a:r>
              <a:rPr lang="en-US" sz="1800" dirty="0">
                <a:latin typeface="Helvetica 65 Medium" panose="020B0604020202020204" pitchFamily="34" charset="0"/>
              </a:rPr>
              <a:t>	- Reducing new services cost and deployment time,</a:t>
            </a:r>
          </a:p>
          <a:p>
            <a:pPr marL="449263" lvl="2" indent="-90488" algn="just">
              <a:buClr>
                <a:schemeClr val="bg1"/>
              </a:buClr>
              <a:buSzPct val="25000"/>
              <a:buNone/>
            </a:pPr>
            <a:r>
              <a:rPr lang="en-US" sz="1800" dirty="0">
                <a:latin typeface="Helvetica 65 Medium" panose="020B0604020202020204" pitchFamily="34" charset="0"/>
              </a:rPr>
              <a:t>	- Faster deployment,</a:t>
            </a:r>
          </a:p>
          <a:p>
            <a:pPr marL="449263" lvl="2" indent="-90488" algn="just">
              <a:buClr>
                <a:schemeClr val="bg1"/>
              </a:buClr>
              <a:buSzPct val="25000"/>
              <a:buNone/>
            </a:pPr>
            <a:r>
              <a:rPr lang="en-US" sz="1800" dirty="0">
                <a:latin typeface="Helvetica 65 Medium" panose="020B0604020202020204" pitchFamily="34" charset="0"/>
              </a:rPr>
              <a:t>	- Providing flexibility for local products.</a:t>
            </a:r>
          </a:p>
          <a:p>
            <a:pPr marL="0" lvl="5" indent="0" algn="just">
              <a:lnSpc>
                <a:spcPct val="90000"/>
              </a:lnSpc>
              <a:spcBef>
                <a:spcPts val="600"/>
              </a:spcBef>
              <a:buClr>
                <a:schemeClr val="bg1"/>
              </a:buClr>
              <a:buSzPct val="25000"/>
              <a:buNone/>
            </a:pPr>
            <a:endParaRPr lang="en-US" sz="1800" dirty="0">
              <a:latin typeface="Helvetica 65 Medium" panose="020B0604020202020204" pitchFamily="34" charset="0"/>
            </a:endParaRPr>
          </a:p>
          <a:p>
            <a:pPr marL="0" lvl="5" indent="0" algn="just">
              <a:lnSpc>
                <a:spcPct val="90000"/>
              </a:lnSpc>
              <a:spcBef>
                <a:spcPts val="600"/>
              </a:spcBef>
              <a:buClr>
                <a:schemeClr val="bg1"/>
              </a:buClr>
              <a:buSzPct val="25000"/>
              <a:buNone/>
            </a:pPr>
            <a:r>
              <a:rPr lang="en-US" sz="1800" dirty="0">
                <a:latin typeface="Helvetica 65 Medium" panose="020B0604020202020204" pitchFamily="34" charset="0"/>
              </a:rPr>
              <a:t>In order to achieve these goals, the R3 shall be based on two core principles:</a:t>
            </a:r>
          </a:p>
          <a:p>
            <a:pPr marL="449263" lvl="5" indent="-90488" algn="just">
              <a:lnSpc>
                <a:spcPct val="90000"/>
              </a:lnSpc>
              <a:spcBef>
                <a:spcPts val="600"/>
              </a:spcBef>
              <a:buClr>
                <a:schemeClr val="bg1"/>
              </a:buClr>
              <a:buSzPct val="25000"/>
              <a:buNone/>
            </a:pPr>
            <a:r>
              <a:rPr lang="en-US" sz="1800" dirty="0">
                <a:latin typeface="Helvetica 65 Medium" panose="020B0604020202020204" pitchFamily="34" charset="0"/>
              </a:rPr>
              <a:t>	- </a:t>
            </a:r>
            <a:r>
              <a:rPr lang="en-US" sz="1800" dirty="0">
                <a:solidFill>
                  <a:schemeClr val="bg2"/>
                </a:solidFill>
                <a:latin typeface="Helvetica 65 Medium" panose="020B0604020202020204" pitchFamily="34" charset="0"/>
              </a:rPr>
              <a:t>Clear separation of functions</a:t>
            </a:r>
            <a:r>
              <a:rPr lang="en-US" sz="1800" dirty="0">
                <a:latin typeface="Helvetica 65 Medium" panose="020B0604020202020204" pitchFamily="34" charset="0"/>
              </a:rPr>
              <a:t>: Authorization server delivers access tokens (optionally ID tokens) and Resource server exposes resources protected by an access token.</a:t>
            </a:r>
            <a:endParaRPr lang="fr-FR" sz="1800" dirty="0">
              <a:latin typeface="Helvetica 65 Medium" panose="020B0604020202020204" pitchFamily="34" charset="0"/>
            </a:endParaRPr>
          </a:p>
          <a:p>
            <a:pPr marL="449263" lvl="5" indent="-90488" algn="just">
              <a:lnSpc>
                <a:spcPct val="90000"/>
              </a:lnSpc>
              <a:spcBef>
                <a:spcPts val="600"/>
              </a:spcBef>
              <a:buClr>
                <a:schemeClr val="bg1"/>
              </a:buClr>
              <a:buSzPct val="25000"/>
              <a:buNone/>
            </a:pPr>
            <a:r>
              <a:rPr lang="en-US" sz="1800" dirty="0">
                <a:latin typeface="Helvetica 65 Medium" panose="020B0604020202020204" pitchFamily="34" charset="0"/>
              </a:rPr>
              <a:t>	- </a:t>
            </a:r>
            <a:r>
              <a:rPr lang="en-US" sz="1800" dirty="0">
                <a:solidFill>
                  <a:schemeClr val="bg2"/>
                </a:solidFill>
                <a:latin typeface="Helvetica 65 Medium" panose="020B0604020202020204" pitchFamily="34" charset="0"/>
              </a:rPr>
              <a:t>Modularity</a:t>
            </a:r>
            <a:r>
              <a:rPr lang="en-US" sz="1800" dirty="0">
                <a:latin typeface="Helvetica 65 Medium" panose="020B0604020202020204" pitchFamily="34" charset="0"/>
              </a:rPr>
              <a:t>: each part of the architecture must have clear responsibilities and as much as possible must follow standard APIs and principles. This makes it easier to combine components efficiently.</a:t>
            </a:r>
          </a:p>
          <a:p>
            <a:pPr lvl="0" algn="just"/>
            <a:endParaRPr lang="fr-FR" sz="1800" dirty="0">
              <a:latin typeface="Helvetica 65 Medium" panose="020B0604020202020204" pitchFamily="34" charset="0"/>
            </a:endParaRPr>
          </a:p>
          <a:p>
            <a:pPr algn="just"/>
            <a:endParaRPr lang="en-US" sz="1800" dirty="0">
              <a:latin typeface="Helvetica 65 Medium" panose="020B0604020202020204" pitchFamily="34" charset="0"/>
            </a:endParaRPr>
          </a:p>
          <a:p>
            <a:pPr algn="just"/>
            <a:r>
              <a:rPr lang="en-US" sz="1800" dirty="0">
                <a:latin typeface="Helvetica 65 Medium" panose="020B0604020202020204" pitchFamily="34" charset="0"/>
              </a:rPr>
              <a:t> </a:t>
            </a:r>
          </a:p>
          <a:p>
            <a:pPr algn="just"/>
            <a:endParaRPr lang="en-US" sz="1800" dirty="0">
              <a:latin typeface="Helvetica 65 Medium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268288"/>
            <a:ext cx="8515350" cy="742950"/>
          </a:xfrm>
        </p:spPr>
        <p:txBody>
          <a:bodyPr/>
          <a:lstStyle/>
          <a:p>
            <a:r>
              <a:rPr lang="en-US" dirty="0"/>
              <a:t>Rationales for a R3 in Mobile Connect</a:t>
            </a:r>
          </a:p>
        </p:txBody>
      </p:sp>
    </p:spTree>
    <p:extLst>
      <p:ext uri="{BB962C8B-B14F-4D97-AF65-F5344CB8AC3E}">
        <p14:creationId xmlns:p14="http://schemas.microsoft.com/office/powerpoint/2010/main" val="3646612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71550"/>
            <a:ext cx="8712968" cy="3816424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Clear separation between AS (Authorization Server) and RS (Resource Server)</a:t>
            </a:r>
          </a:p>
          <a:p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The core functions are done by AS. These core functions are:</a:t>
            </a:r>
          </a:p>
          <a:p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	- delivery of access token (based on OAuth2.0)</a:t>
            </a:r>
          </a:p>
          <a:p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	- delegation of authentication (based on </a:t>
            </a:r>
            <a:r>
              <a:rPr lang="en-US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OpenIDConnect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)</a:t>
            </a:r>
          </a:p>
          <a:p>
            <a:endParaRPr lang="en-US" dirty="0">
              <a:solidFill>
                <a:schemeClr val="tx1"/>
              </a:solidFill>
              <a:latin typeface="Helvetica 65 Medium" panose="020B0604020202020204" pitchFamily="34" charset="0"/>
            </a:endParaRPr>
          </a:p>
          <a:p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All new functionalities shall be delivered through a RS: </a:t>
            </a:r>
          </a:p>
          <a:p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	- use of access token for access control</a:t>
            </a:r>
          </a:p>
          <a:p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	- service delivery through vertical specific features</a:t>
            </a:r>
          </a:p>
          <a:p>
            <a:endParaRPr lang="en-US" dirty="0">
              <a:latin typeface="Helvetica 65 Medium" panose="020B0604020202020204" pitchFamily="34" charset="0"/>
            </a:endParaRPr>
          </a:p>
          <a:p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In this representation, a product is defined by : </a:t>
            </a:r>
          </a:p>
          <a:p>
            <a:pPr lvl="1"/>
            <a:r>
              <a:rPr lang="en-US" dirty="0">
                <a:latin typeface="Helvetica 65 Medium" panose="020B0604020202020204" pitchFamily="34" charset="0"/>
              </a:rPr>
              <a:t>	- A way to retrieve an access token (Core Function) and optionally an ID token (Core Function)</a:t>
            </a:r>
          </a:p>
          <a:p>
            <a:pPr lvl="1"/>
            <a:r>
              <a:rPr lang="en-US" dirty="0">
                <a:latin typeface="Helvetica 65 Medium" panose="020B0604020202020204" pitchFamily="34" charset="0"/>
              </a:rPr>
              <a:t>	- Optionally, enriched services through the use of Resource Servers</a:t>
            </a:r>
          </a:p>
          <a:p>
            <a:pPr lvl="1"/>
            <a:r>
              <a:rPr lang="en-US" dirty="0">
                <a:latin typeface="Helvetica 65 Medium" panose="020B0604020202020204" pitchFamily="34" charset="0"/>
              </a:rPr>
              <a:t>	- Combination at will of the different functions to create rich value added services</a:t>
            </a:r>
          </a:p>
          <a:p>
            <a:pPr lvl="1"/>
            <a:endParaRPr lang="en-US" dirty="0">
              <a:latin typeface="Helvetica 65 Medium" panose="020B0604020202020204" pitchFamily="34" charset="0"/>
            </a:endParaRP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268288"/>
            <a:ext cx="8515350" cy="431254"/>
          </a:xfrm>
        </p:spPr>
        <p:txBody>
          <a:bodyPr/>
          <a:lstStyle/>
          <a:p>
            <a:r>
              <a:rPr lang="en-US" dirty="0" smtClean="0"/>
              <a:t>Proposal for </a:t>
            </a:r>
            <a:r>
              <a:rPr lang="en-US" dirty="0"/>
              <a:t>Mobile Connect R3</a:t>
            </a:r>
          </a:p>
        </p:txBody>
      </p:sp>
    </p:spTree>
    <p:extLst>
      <p:ext uri="{BB962C8B-B14F-4D97-AF65-F5344CB8AC3E}">
        <p14:creationId xmlns:p14="http://schemas.microsoft.com/office/powerpoint/2010/main" val="195497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71550"/>
            <a:ext cx="8708131" cy="3888432"/>
          </a:xfrm>
          <a:solidFill>
            <a:schemeClr val="bg1"/>
          </a:solidFill>
        </p:spPr>
        <p:txBody>
          <a:bodyPr/>
          <a:lstStyle/>
          <a:p>
            <a:pPr lvl="1"/>
            <a:r>
              <a:rPr lang="en-US" dirty="0">
                <a:latin typeface="Helvetica 65 Medium" panose="020B0604020202020204" pitchFamily="34" charset="0"/>
              </a:rPr>
              <a:t>Currently, the authentication and authorization products are mixed in the same specification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>
              <a:latin typeface="Helvetica 65 Medium" panose="020B0604020202020204" pitchFamily="34" charset="0"/>
            </a:endParaRPr>
          </a:p>
          <a:p>
            <a:pPr lvl="1"/>
            <a:r>
              <a:rPr lang="en-US" dirty="0">
                <a:latin typeface="Helvetica 65 Medium" panose="020B0604020202020204" pitchFamily="34" charset="0"/>
              </a:rPr>
              <a:t>For example</a:t>
            </a:r>
          </a:p>
          <a:p>
            <a:pPr>
              <a:tabLst>
                <a:tab pos="361950" algn="l"/>
              </a:tabLst>
            </a:pPr>
            <a:r>
              <a:rPr lang="en-US" dirty="0">
                <a:latin typeface="Helvetica 65 Medium" panose="020B0604020202020204" pitchFamily="34" charset="0"/>
              </a:rPr>
              <a:t>	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- to deploy MC Authorize only in server initiated mode, a SP have to implement IDY.02 specification + </a:t>
            </a:r>
            <a:r>
              <a:rPr lang="en-US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additional/contextual/conditional  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parameters. These additional parameters are optional for MC Authenticate but mandatory for MC Authorize. Based on this, the reading and understanding of the specifications are not straightforward.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Additional/contextual/conditional parameters 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are : prompt, </a:t>
            </a:r>
            <a:r>
              <a:rPr lang="en-US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binding_message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client_name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, context, </a:t>
            </a:r>
            <a:r>
              <a:rPr lang="en-US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displayed_data</a:t>
            </a:r>
            <a:endParaRPr lang="en-US" dirty="0">
              <a:solidFill>
                <a:schemeClr val="tx1"/>
              </a:solidFill>
              <a:latin typeface="Helvetica 65 Medium" panose="020B0604020202020204" pitchFamily="34" charset="0"/>
            </a:endParaRPr>
          </a:p>
          <a:p>
            <a:r>
              <a:rPr lang="en-US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IDY.xx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 : current MC specifications available on Infocentre2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268288"/>
            <a:ext cx="8515350" cy="431254"/>
          </a:xfrm>
        </p:spPr>
        <p:txBody>
          <a:bodyPr/>
          <a:lstStyle/>
          <a:p>
            <a:r>
              <a:rPr lang="en-US" dirty="0"/>
              <a:t>Current structure of MC R2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817458"/>
              </p:ext>
            </p:extLst>
          </p:nvPr>
        </p:nvGraphicFramePr>
        <p:xfrm>
          <a:off x="778505" y="1131590"/>
          <a:ext cx="7355472" cy="1512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479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11327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91740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67246">
                <a:tc rowSpan="2">
                  <a:txBody>
                    <a:bodyPr/>
                    <a:lstStyle/>
                    <a:p>
                      <a:pPr algn="ctr"/>
                      <a:endParaRPr lang="en-US" sz="1100" noProof="0" dirty="0"/>
                    </a:p>
                  </a:txBody>
                  <a:tcPr marT="34290" marB="3429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MC Authenticate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MC Authorize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0433">
                <a:tc v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err="1">
                          <a:solidFill>
                            <a:schemeClr val="bg1"/>
                          </a:solidFill>
                        </a:rPr>
                        <a:t>Access_token</a:t>
                      </a:r>
                      <a:r>
                        <a:rPr lang="en-US" sz="1100" baseline="0" noProof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and </a:t>
                      </a:r>
                      <a:r>
                        <a:rPr lang="en-US" sz="1100" noProof="0" dirty="0" err="1">
                          <a:solidFill>
                            <a:schemeClr val="bg1"/>
                          </a:solidFill>
                        </a:rPr>
                        <a:t>id_token</a:t>
                      </a:r>
                      <a:r>
                        <a:rPr lang="en-US" sz="1100" baseline="0" noProof="0" dirty="0">
                          <a:solidFill>
                            <a:schemeClr val="bg1"/>
                          </a:solidFill>
                        </a:rPr>
                        <a:t> delivery</a:t>
                      </a:r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47905"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Device Initiated</a:t>
                      </a:r>
                    </a:p>
                  </a:txBody>
                  <a:tcPr marT="34290" marB="3429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noProof="0" dirty="0"/>
                        <a:t>Spec IDY.01</a:t>
                      </a:r>
                      <a:r>
                        <a:rPr lang="en-US" sz="1100" baseline="0" noProof="0" dirty="0"/>
                        <a:t> + </a:t>
                      </a:r>
                      <a:r>
                        <a:rPr lang="en-US" sz="1100" baseline="0" noProof="0" dirty="0">
                          <a:solidFill>
                            <a:schemeClr val="tx1"/>
                          </a:solidFill>
                        </a:rPr>
                        <a:t>additional/contextual/conditional parameters</a:t>
                      </a:r>
                      <a:r>
                        <a:rPr lang="en-US" sz="1100" baseline="0" noProof="0" dirty="0"/>
                        <a:t>* for MC Authorize only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baseline="0" noProof="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6583"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Server Initiated</a:t>
                      </a:r>
                    </a:p>
                  </a:txBody>
                  <a:tcPr marT="34290" marB="3429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/>
                        <a:t>Spec IDY.02 </a:t>
                      </a:r>
                      <a:r>
                        <a:rPr lang="en-US" sz="1100" baseline="0" noProof="0" dirty="0"/>
                        <a:t>+ </a:t>
                      </a:r>
                      <a:r>
                        <a:rPr lang="en-US" sz="1100" baseline="0" noProof="0" dirty="0">
                          <a:solidFill>
                            <a:schemeClr val="tx1"/>
                          </a:solidFill>
                        </a:rPr>
                        <a:t>additional/contextual/conditional paramete</a:t>
                      </a:r>
                      <a:r>
                        <a:rPr lang="en-US" sz="1100" baseline="0" noProof="0" dirty="0"/>
                        <a:t>rs* for MC Authorize only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noProof="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83568" y="1059582"/>
            <a:ext cx="4464496" cy="1800200"/>
          </a:xfrm>
          <a:prstGeom prst="rect">
            <a:avLst/>
          </a:prstGeom>
          <a:noFill/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rgbClr val="00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97135" y="1059582"/>
            <a:ext cx="1247136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fr-FR" sz="1200" dirty="0">
                <a:solidFill>
                  <a:schemeClr val="bg2"/>
                </a:solidFill>
              </a:rPr>
              <a:t>AS* scope for R3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236296" y="4894413"/>
            <a:ext cx="1795363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</a:rPr>
              <a:t>AS: Authorization Server</a:t>
            </a:r>
          </a:p>
        </p:txBody>
      </p:sp>
    </p:spTree>
    <p:extLst>
      <p:ext uri="{BB962C8B-B14F-4D97-AF65-F5344CB8AC3E}">
        <p14:creationId xmlns:p14="http://schemas.microsoft.com/office/powerpoint/2010/main" val="2855059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71550"/>
            <a:ext cx="8515350" cy="3600400"/>
          </a:xfrm>
          <a:solidFill>
            <a:schemeClr val="bg1"/>
          </a:solidFill>
        </p:spPr>
        <p:txBody>
          <a:bodyPr/>
          <a:lstStyle/>
          <a:p>
            <a:pPr lvl="1"/>
            <a:r>
              <a:rPr lang="en-US" dirty="0">
                <a:latin typeface="Helvetica 65 Medium" panose="020B0604020202020204" pitchFamily="34" charset="0"/>
              </a:rPr>
              <a:t>Several product specifications are also available. </a:t>
            </a:r>
          </a:p>
          <a:p>
            <a:pPr lvl="1"/>
            <a:r>
              <a:rPr lang="en-US" dirty="0">
                <a:latin typeface="Helvetica 65 Medium" panose="020B0604020202020204" pitchFamily="34" charset="0"/>
              </a:rPr>
              <a:t>These specifications are grouped in two sets : Identity products and Network Attributes products.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>
              <a:latin typeface="Helvetica 65 Medium" panose="020B0604020202020204" pitchFamily="34" charset="0"/>
            </a:endParaRPr>
          </a:p>
          <a:p>
            <a:endParaRPr lang="fr-FR" dirty="0">
              <a:solidFill>
                <a:schemeClr val="tx1"/>
              </a:solidFill>
              <a:latin typeface="Helvetica 65 Medium" panose="020B0604020202020204" pitchFamily="34" charset="0"/>
            </a:endParaRPr>
          </a:p>
          <a:p>
            <a:endParaRPr lang="fr-FR" dirty="0">
              <a:solidFill>
                <a:schemeClr val="tx1"/>
              </a:solidFill>
              <a:latin typeface="Helvetica 65 Medium" panose="020B0604020202020204" pitchFamily="34" charset="0"/>
            </a:endParaRPr>
          </a:p>
          <a:p>
            <a:endParaRPr lang="fr-FR" dirty="0">
              <a:solidFill>
                <a:schemeClr val="tx1"/>
              </a:solidFill>
              <a:latin typeface="Helvetica 65 Medium" panose="020B0604020202020204" pitchFamily="34" charset="0"/>
            </a:endParaRPr>
          </a:p>
          <a:p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IDY.xx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: </a:t>
            </a:r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current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MC </a:t>
            </a:r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specifications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available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 on Infocentre2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268288"/>
            <a:ext cx="8515350" cy="431254"/>
          </a:xfrm>
        </p:spPr>
        <p:txBody>
          <a:bodyPr/>
          <a:lstStyle/>
          <a:p>
            <a:r>
              <a:rPr lang="en-US" dirty="0"/>
              <a:t>Current product specifications in R2</a:t>
            </a:r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295319"/>
              </p:ext>
            </p:extLst>
          </p:nvPr>
        </p:nvGraphicFramePr>
        <p:xfrm>
          <a:off x="1115616" y="1581507"/>
          <a:ext cx="6696743" cy="1638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1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2413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504056">
                <a:tc gridSpan="4">
                  <a:txBody>
                    <a:bodyPr/>
                    <a:lstStyle/>
                    <a:p>
                      <a:pPr algn="ctr"/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Identity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Network </a:t>
                      </a:r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Attributes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Phone</a:t>
                      </a:r>
                      <a:r>
                        <a:rPr lang="fr-FR" sz="110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100" baseline="0" dirty="0" err="1">
                          <a:solidFill>
                            <a:schemeClr val="bg1"/>
                          </a:solidFill>
                        </a:rPr>
                        <a:t>number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National</a:t>
                      </a:r>
                      <a:r>
                        <a:rPr lang="fr-FR" sz="1100" baseline="0" dirty="0">
                          <a:solidFill>
                            <a:schemeClr val="bg1"/>
                          </a:solidFill>
                        </a:rPr>
                        <a:t> ID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Sign</a:t>
                      </a:r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 up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KYC match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Account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take</a:t>
                      </a:r>
                      <a:r>
                        <a:rPr lang="fr-FR" sz="1100" baseline="0" dirty="0">
                          <a:solidFill>
                            <a:schemeClr val="bg1"/>
                          </a:solidFill>
                        </a:rPr>
                        <a:t> over protection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Verified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MSISDN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4179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/>
                        <a:t>Spec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smtClean="0"/>
                        <a:t>IDY.21</a:t>
                      </a:r>
                      <a:endParaRPr lang="fr-FR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/>
                        <a:t>Spec</a:t>
                      </a:r>
                      <a:r>
                        <a:rPr lang="fr-FR" sz="1100" baseline="0" dirty="0"/>
                        <a:t> </a:t>
                      </a:r>
                      <a:r>
                        <a:rPr lang="fr-FR" sz="1100" baseline="0" dirty="0" smtClean="0"/>
                        <a:t>IDY.20</a:t>
                      </a:r>
                      <a:endParaRPr lang="fr-FR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err="1"/>
                        <a:t>Spec</a:t>
                      </a:r>
                      <a:r>
                        <a:rPr lang="fr-FR" sz="1100" baseline="0" dirty="0"/>
                        <a:t> </a:t>
                      </a:r>
                      <a:r>
                        <a:rPr lang="fr-FR" sz="1100" baseline="0" dirty="0" smtClean="0"/>
                        <a:t>IDY.22</a:t>
                      </a:r>
                      <a:endParaRPr lang="fr-FR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err="1"/>
                        <a:t>Spec</a:t>
                      </a:r>
                      <a:r>
                        <a:rPr lang="fr-FR" sz="1100" dirty="0"/>
                        <a:t>  </a:t>
                      </a:r>
                      <a:r>
                        <a:rPr lang="fr-FR" sz="1100" dirty="0" smtClean="0"/>
                        <a:t>IDY.23</a:t>
                      </a:r>
                      <a:endParaRPr lang="en-US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/>
                        <a:t>Spec</a:t>
                      </a:r>
                      <a:r>
                        <a:rPr lang="fr-FR" sz="1100" baseline="0" dirty="0"/>
                        <a:t> </a:t>
                      </a:r>
                      <a:r>
                        <a:rPr lang="fr-FR" sz="1100" baseline="0" dirty="0" smtClean="0"/>
                        <a:t>IDY.24</a:t>
                      </a:r>
                      <a:endParaRPr lang="fr-FR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/>
                        <a:t>Spec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smtClean="0"/>
                        <a:t>IDY.25</a:t>
                      </a:r>
                      <a:endParaRPr lang="fr-FR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235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03598"/>
            <a:ext cx="8515350" cy="2304256"/>
          </a:xfrm>
        </p:spPr>
        <p:txBody>
          <a:bodyPr/>
          <a:lstStyle/>
          <a:p>
            <a:pPr lvl="1"/>
            <a:r>
              <a:rPr lang="en-US" sz="1600" dirty="0">
                <a:latin typeface="Helvetica 65 Medium" panose="020B0604020202020204" pitchFamily="34" charset="0"/>
              </a:rPr>
              <a:t>We propose to decouple the different specifications in order to have a better understanding for the SPs and a reduced implementation complexity for the MNO. </a:t>
            </a:r>
          </a:p>
          <a:p>
            <a:pPr lvl="1"/>
            <a:r>
              <a:rPr lang="en-US" sz="1600" dirty="0">
                <a:latin typeface="Helvetica 65 Medium" panose="020B0604020202020204" pitchFamily="34" charset="0"/>
              </a:rPr>
              <a:t>The specifications will be organized as: </a:t>
            </a:r>
          </a:p>
          <a:p>
            <a:pPr marL="693738" lvl="3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latin typeface="Helvetica 65 Medium" panose="020B0604020202020204" pitchFamily="34" charset="0"/>
              </a:rPr>
              <a:t>Core Functions (CF): detailing the different means to obtain an access token or an ID token</a:t>
            </a:r>
          </a:p>
          <a:p>
            <a:pPr marL="693738" lvl="3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>
                <a:latin typeface="Helvetica 65 Medium" panose="020B0604020202020204" pitchFamily="34" charset="0"/>
              </a:rPr>
              <a:t>Core Products (CP): detailing the different means to perform authentication in MC context</a:t>
            </a:r>
          </a:p>
          <a:p>
            <a:pPr marL="693738" lvl="3" indent="-285750">
              <a:buSzPct val="100000"/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Helvetica 65 Medium" panose="020B0604020202020204" pitchFamily="34" charset="0"/>
              </a:rPr>
              <a:t>Resource Products </a:t>
            </a:r>
            <a:r>
              <a:rPr lang="en-US" sz="1600" dirty="0">
                <a:latin typeface="Helvetica 65 Medium" panose="020B0604020202020204" pitchFamily="34" charset="0"/>
              </a:rPr>
              <a:t>(</a:t>
            </a:r>
            <a:r>
              <a:rPr lang="en-US" sz="1600" dirty="0" smtClean="0">
                <a:latin typeface="Helvetica 65 Medium" panose="020B0604020202020204" pitchFamily="34" charset="0"/>
              </a:rPr>
              <a:t>RP) </a:t>
            </a:r>
            <a:r>
              <a:rPr lang="en-US" sz="1600" dirty="0">
                <a:latin typeface="Helvetica 65 Medium" panose="020B0604020202020204" pitchFamily="34" charset="0"/>
              </a:rPr>
              <a:t>: detailing the different resources that can be accessed by the SP</a:t>
            </a:r>
          </a:p>
          <a:p>
            <a:pPr lvl="1"/>
            <a:endParaRPr lang="en-US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pPr lvl="1"/>
            <a:endParaRPr lang="en-US" dirty="0">
              <a:latin typeface="Helvetica 65 Medium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268288"/>
            <a:ext cx="8515350" cy="431254"/>
          </a:xfrm>
        </p:spPr>
        <p:txBody>
          <a:bodyPr/>
          <a:lstStyle/>
          <a:p>
            <a:r>
              <a:rPr lang="en-US" dirty="0" smtClean="0"/>
              <a:t>Proposal for </a:t>
            </a:r>
            <a:r>
              <a:rPr lang="en-US" dirty="0"/>
              <a:t>Mobile Connect R3</a:t>
            </a:r>
          </a:p>
        </p:txBody>
      </p:sp>
    </p:spTree>
    <p:extLst>
      <p:ext uri="{BB962C8B-B14F-4D97-AF65-F5344CB8AC3E}">
        <p14:creationId xmlns:p14="http://schemas.microsoft.com/office/powerpoint/2010/main" val="256875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71550"/>
            <a:ext cx="8515350" cy="3888432"/>
          </a:xfrm>
        </p:spPr>
        <p:txBody>
          <a:bodyPr/>
          <a:lstStyle/>
          <a:p>
            <a:pPr lvl="1"/>
            <a:r>
              <a:rPr lang="en-US" dirty="0">
                <a:latin typeface="Helvetica 65 Medium" panose="020B0604020202020204" pitchFamily="34" charset="0"/>
              </a:rPr>
              <a:t>We propose to redefine the specifications (without changing the technical content) as following:</a:t>
            </a: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pPr lvl="1"/>
            <a:endParaRPr lang="en-US" dirty="0">
              <a:latin typeface="Helvetica 65 Medium" panose="020B0604020202020204" pitchFamily="34" charset="0"/>
            </a:endParaRPr>
          </a:p>
          <a:p>
            <a:pPr lvl="1"/>
            <a:r>
              <a:rPr lang="en-US" dirty="0">
                <a:latin typeface="Helvetica 65 Medium" panose="020B0604020202020204" pitchFamily="34" charset="0"/>
              </a:rPr>
              <a:t>We also propose to reuse the existing standard for access_token delivery (IETF) and id_token delivery (OIDF).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268288"/>
            <a:ext cx="8515350" cy="431254"/>
          </a:xfrm>
        </p:spPr>
        <p:txBody>
          <a:bodyPr/>
          <a:lstStyle/>
          <a:p>
            <a:r>
              <a:rPr lang="en-US" dirty="0" smtClean="0"/>
              <a:t>Proposal </a:t>
            </a:r>
            <a:r>
              <a:rPr lang="en-US" dirty="0"/>
              <a:t>for Mobile Connect R3</a:t>
            </a:r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508360"/>
              </p:ext>
            </p:extLst>
          </p:nvPr>
        </p:nvGraphicFramePr>
        <p:xfrm>
          <a:off x="1907704" y="1203598"/>
          <a:ext cx="4633161" cy="2079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6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206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0811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3681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32048">
                <a:tc rowSpan="3">
                  <a:txBody>
                    <a:bodyPr/>
                    <a:lstStyle/>
                    <a:p>
                      <a:pPr algn="ctr"/>
                      <a:endParaRPr lang="fr-FR" sz="1100" dirty="0"/>
                    </a:p>
                  </a:txBody>
                  <a:tcPr marT="34290" marB="3429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Core</a:t>
                      </a:r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Functions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Core</a:t>
                      </a:r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 Product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644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err="1" smtClean="0">
                          <a:solidFill>
                            <a:schemeClr val="bg1"/>
                          </a:solidFill>
                        </a:rPr>
                        <a:t>access_token</a:t>
                      </a:r>
                      <a:r>
                        <a:rPr lang="fr-FR" sz="11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100" baseline="0" dirty="0" err="1" smtClean="0">
                          <a:solidFill>
                            <a:schemeClr val="bg1"/>
                          </a:solidFill>
                        </a:rPr>
                        <a:t>delivery</a:t>
                      </a:r>
                      <a:endParaRPr lang="fr-FR" sz="1100" dirty="0" smtClean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>
                          <a:solidFill>
                            <a:schemeClr val="bg1"/>
                          </a:solidFill>
                        </a:rPr>
                        <a:t>MC </a:t>
                      </a:r>
                      <a:r>
                        <a:rPr lang="fr-FR" sz="1100" dirty="0" err="1" smtClean="0">
                          <a:solidFill>
                            <a:schemeClr val="bg1"/>
                          </a:solidFill>
                        </a:rPr>
                        <a:t>Authenticate</a:t>
                      </a:r>
                      <a:endParaRPr lang="fr-FR" sz="1100" dirty="0" smtClean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6644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id_token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delivery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7330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Device</a:t>
                      </a:r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Initiated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/>
                        <a:t>Spec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err="1" smtClean="0"/>
                        <a:t>CFxx</a:t>
                      </a:r>
                      <a:endParaRPr lang="fr-FR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/>
                        <a:t>Spec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err="1" smtClean="0"/>
                        <a:t>CFyy</a:t>
                      </a:r>
                      <a:endParaRPr lang="fr-FR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/>
                        <a:t>Spec</a:t>
                      </a:r>
                      <a:r>
                        <a:rPr lang="fr-FR" sz="1100" dirty="0"/>
                        <a:t> CP1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4677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Server </a:t>
                      </a:r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Initiated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/>
                        <a:t>Spec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err="1" smtClean="0"/>
                        <a:t>CFzz</a:t>
                      </a:r>
                      <a:endParaRPr lang="fr-FR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/>
                        <a:t>Spec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err="1" smtClean="0"/>
                        <a:t>CFxy</a:t>
                      </a:r>
                      <a:endParaRPr lang="fr-FR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/>
                        <a:t>Spec</a:t>
                      </a:r>
                      <a:r>
                        <a:rPr lang="fr-FR" sz="1100" baseline="0" dirty="0"/>
                        <a:t> CP2</a:t>
                      </a:r>
                      <a:endParaRPr lang="fr-FR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7968768" y="4784253"/>
            <a:ext cx="1139736" cy="307777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fr-FR" sz="1000" dirty="0"/>
              <a:t>CF : </a:t>
            </a:r>
            <a:r>
              <a:rPr lang="fr-FR" sz="1000" dirty="0" err="1"/>
              <a:t>Core</a:t>
            </a:r>
            <a:r>
              <a:rPr lang="fr-FR" sz="1000" dirty="0"/>
              <a:t> </a:t>
            </a:r>
            <a:r>
              <a:rPr lang="fr-FR" sz="1000" dirty="0" err="1"/>
              <a:t>Function</a:t>
            </a:r>
            <a:endParaRPr lang="fr-FR" sz="1000" dirty="0"/>
          </a:p>
          <a:p>
            <a:r>
              <a:rPr lang="fr-FR" sz="1000" dirty="0"/>
              <a:t>CP : </a:t>
            </a:r>
            <a:r>
              <a:rPr lang="fr-FR" sz="1000" dirty="0" err="1"/>
              <a:t>Core</a:t>
            </a:r>
            <a:r>
              <a:rPr lang="fr-FR" sz="1000" dirty="0"/>
              <a:t> Product</a:t>
            </a:r>
          </a:p>
        </p:txBody>
      </p:sp>
      <p:sp>
        <p:nvSpPr>
          <p:cNvPr id="6" name="Rectangle 5"/>
          <p:cNvSpPr/>
          <p:nvPr/>
        </p:nvSpPr>
        <p:spPr>
          <a:xfrm>
            <a:off x="1331640" y="1131590"/>
            <a:ext cx="3600400" cy="2232248"/>
          </a:xfrm>
          <a:prstGeom prst="rect">
            <a:avLst/>
          </a:prstGeom>
          <a:noFill/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rgbClr val="00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403648" y="1203612"/>
            <a:ext cx="1184620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fr-FR" sz="1200" dirty="0">
                <a:solidFill>
                  <a:schemeClr val="bg2"/>
                </a:solidFill>
              </a:rPr>
              <a:t>AS scope for R3</a:t>
            </a:r>
          </a:p>
        </p:txBody>
      </p:sp>
    </p:spTree>
    <p:extLst>
      <p:ext uri="{BB962C8B-B14F-4D97-AF65-F5344CB8AC3E}">
        <p14:creationId xmlns:p14="http://schemas.microsoft.com/office/powerpoint/2010/main" val="120613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71550"/>
            <a:ext cx="8515350" cy="576064"/>
          </a:xfrm>
        </p:spPr>
        <p:txBody>
          <a:bodyPr/>
          <a:lstStyle/>
          <a:p>
            <a:pPr lvl="1"/>
            <a:r>
              <a:rPr lang="en-US" dirty="0">
                <a:latin typeface="Helvetica 65 Medium" panose="020B0604020202020204" pitchFamily="34" charset="0"/>
              </a:rPr>
              <a:t>As for the core functions, we propose to have a dedicated specification per resource server.</a:t>
            </a:r>
          </a:p>
          <a:p>
            <a:pPr lvl="1"/>
            <a:r>
              <a:rPr lang="en-US" dirty="0">
                <a:latin typeface="Helvetica 65 Medium" panose="020B0604020202020204" pitchFamily="34" charset="0"/>
              </a:rPr>
              <a:t>Theses specifications are based on the R2 product specifications.</a:t>
            </a: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  <a:p>
            <a:endParaRPr lang="fr-FR" dirty="0">
              <a:latin typeface="Helvetica 65 Medium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8288"/>
            <a:ext cx="8515350" cy="431254"/>
          </a:xfrm>
        </p:spPr>
        <p:txBody>
          <a:bodyPr/>
          <a:lstStyle/>
          <a:p>
            <a:r>
              <a:rPr lang="en-US" dirty="0" smtClean="0"/>
              <a:t>Mobile </a:t>
            </a:r>
            <a:r>
              <a:rPr lang="en-US" dirty="0"/>
              <a:t>Connect R3 Resource </a:t>
            </a:r>
            <a:r>
              <a:rPr lang="en-US" dirty="0" smtClean="0"/>
              <a:t>server proposal</a:t>
            </a:r>
            <a:endParaRPr lang="en-US" dirty="0"/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349727"/>
              </p:ext>
            </p:extLst>
          </p:nvPr>
        </p:nvGraphicFramePr>
        <p:xfrm>
          <a:off x="81216" y="1581507"/>
          <a:ext cx="8966639" cy="1638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15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5916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9478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5152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0402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1424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7475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4328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025843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947507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504056">
                <a:tc gridSpan="8">
                  <a:txBody>
                    <a:bodyPr/>
                    <a:lstStyle/>
                    <a:p>
                      <a:pPr algn="ctr"/>
                      <a:r>
                        <a:rPr lang="fr-FR" sz="1100" dirty="0" err="1" smtClean="0">
                          <a:solidFill>
                            <a:schemeClr val="bg1"/>
                          </a:solidFill>
                        </a:rPr>
                        <a:t>Attributes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User </a:t>
                      </a:r>
                    </a:p>
                    <a:p>
                      <a:pPr algn="ctr"/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Questioning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Ressource server</a:t>
                      </a:r>
                    </a:p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 xxx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Phone</a:t>
                      </a:r>
                      <a:r>
                        <a:rPr lang="fr-FR" sz="110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100" baseline="0" dirty="0" err="1">
                          <a:solidFill>
                            <a:schemeClr val="bg1"/>
                          </a:solidFill>
                        </a:rPr>
                        <a:t>number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National</a:t>
                      </a:r>
                      <a:r>
                        <a:rPr lang="fr-FR" sz="1100" baseline="0" dirty="0">
                          <a:solidFill>
                            <a:schemeClr val="bg1"/>
                          </a:solidFill>
                        </a:rPr>
                        <a:t> ID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Sign</a:t>
                      </a:r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 up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KYC match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Account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take</a:t>
                      </a:r>
                      <a:r>
                        <a:rPr lang="fr-FR" sz="1100" baseline="0" dirty="0">
                          <a:solidFill>
                            <a:schemeClr val="bg1"/>
                          </a:solidFill>
                        </a:rPr>
                        <a:t> over protection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>
                          <a:solidFill>
                            <a:schemeClr val="bg1"/>
                          </a:solidFill>
                        </a:rPr>
                        <a:t>Verified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MSISDN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>
                          <a:solidFill>
                            <a:schemeClr val="bg1"/>
                          </a:solidFill>
                        </a:rPr>
                        <a:t>Roaming</a:t>
                      </a:r>
                      <a:endParaRPr lang="fr-FR" sz="1100" baseline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fr-FR" sz="1100" baseline="0">
                          <a:solidFill>
                            <a:schemeClr val="bg1"/>
                          </a:solidFill>
                        </a:rPr>
                        <a:t>Check</a:t>
                      </a:r>
                      <a:endParaRPr lang="fr-FR" sz="1100" dirty="0">
                        <a:solidFill>
                          <a:schemeClr val="bg1"/>
                        </a:solidFill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Location </a:t>
                      </a:r>
                    </a:p>
                    <a:p>
                      <a:pPr algn="ctr"/>
                      <a:r>
                        <a:rPr lang="fr-FR" sz="1100" dirty="0">
                          <a:solidFill>
                            <a:schemeClr val="bg1"/>
                          </a:solidFill>
                        </a:rPr>
                        <a:t>Check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4179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err="1"/>
                        <a:t>Spec</a:t>
                      </a:r>
                      <a:endParaRPr lang="fr-FR" sz="1100" dirty="0"/>
                    </a:p>
                    <a:p>
                      <a:pPr algn="ctr"/>
                      <a:r>
                        <a:rPr lang="fr-FR" sz="1100" dirty="0" smtClean="0"/>
                        <a:t>RP1</a:t>
                      </a:r>
                      <a:endParaRPr lang="fr-FR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err="1"/>
                        <a:t>Spec</a:t>
                      </a:r>
                      <a:endParaRPr lang="fr-FR" sz="1100" dirty="0"/>
                    </a:p>
                    <a:p>
                      <a:r>
                        <a:rPr lang="fr-FR" sz="1100" dirty="0" smtClean="0"/>
                        <a:t>RP2</a:t>
                      </a:r>
                      <a:endParaRPr lang="en-US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err="1"/>
                        <a:t>Spec</a:t>
                      </a:r>
                      <a:endParaRPr lang="fr-FR" sz="11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smtClean="0"/>
                        <a:t>RP3</a:t>
                      </a:r>
                      <a:endParaRPr lang="en-US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err="1"/>
                        <a:t>Spec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smtClean="0"/>
                        <a:t>RP4</a:t>
                      </a:r>
                      <a:endParaRPr lang="en-US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err="1"/>
                        <a:t>Spec</a:t>
                      </a:r>
                      <a:endParaRPr lang="fr-FR" sz="1100" dirty="0"/>
                    </a:p>
                    <a:p>
                      <a:r>
                        <a:rPr lang="fr-FR" sz="1100" dirty="0" smtClean="0"/>
                        <a:t>RP5</a:t>
                      </a:r>
                      <a:endParaRPr lang="fr-FR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err="1"/>
                        <a:t>Spec</a:t>
                      </a:r>
                      <a:endParaRPr lang="fr-FR" sz="1100" dirty="0"/>
                    </a:p>
                    <a:p>
                      <a:r>
                        <a:rPr lang="fr-FR" sz="1100" dirty="0" smtClean="0"/>
                        <a:t>RP6</a:t>
                      </a:r>
                      <a:endParaRPr lang="fr-FR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err="1"/>
                        <a:t>Spec</a:t>
                      </a:r>
                      <a:endParaRPr lang="fr-FR" sz="1100" dirty="0"/>
                    </a:p>
                    <a:p>
                      <a:r>
                        <a:rPr lang="fr-FR" sz="1100" dirty="0" smtClean="0"/>
                        <a:t>RP7</a:t>
                      </a:r>
                      <a:endParaRPr lang="fr-FR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err="1"/>
                        <a:t>Spec</a:t>
                      </a:r>
                      <a:endParaRPr lang="fr-FR" sz="1100" dirty="0"/>
                    </a:p>
                    <a:p>
                      <a:r>
                        <a:rPr lang="fr-FR" sz="1100" dirty="0" smtClean="0"/>
                        <a:t>RP8</a:t>
                      </a:r>
                      <a:endParaRPr lang="fr-FR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err="1"/>
                        <a:t>Spec</a:t>
                      </a:r>
                      <a:endParaRPr lang="fr-FR" sz="1100" dirty="0"/>
                    </a:p>
                    <a:p>
                      <a:r>
                        <a:rPr lang="fr-FR" sz="1100" dirty="0" smtClean="0"/>
                        <a:t>RP9</a:t>
                      </a:r>
                      <a:endParaRPr lang="fr-FR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err="1"/>
                        <a:t>Spec</a:t>
                      </a:r>
                      <a:endParaRPr lang="fr-FR" sz="1100" dirty="0"/>
                    </a:p>
                    <a:p>
                      <a:r>
                        <a:rPr lang="fr-FR" sz="1100" dirty="0" err="1" smtClean="0"/>
                        <a:t>RPxxx</a:t>
                      </a:r>
                      <a:endParaRPr lang="fr-FR" sz="1100" dirty="0"/>
                    </a:p>
                  </a:txBody>
                  <a:tcPr marT="34290" marB="3429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7668344" y="4938142"/>
            <a:ext cx="1391407" cy="153888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fr-FR" sz="1000" dirty="0" smtClean="0"/>
              <a:t>RP </a:t>
            </a:r>
            <a:r>
              <a:rPr lang="fr-FR" sz="1000" dirty="0"/>
              <a:t>: Resource </a:t>
            </a:r>
            <a:r>
              <a:rPr lang="fr-FR" sz="1000" dirty="0" smtClean="0"/>
              <a:t>Product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1657547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14325" y="699542"/>
            <a:ext cx="8515350" cy="3816424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We propose several requirements in order to ensure that the R3 will be defined in such a way that the functions will be clearly separated and modular.  As an example, the agreement among MNOs and SP concerning used products and functions for a specific service will be facilitated by the clear function separation and modularity. </a:t>
            </a:r>
          </a:p>
          <a:p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This approach will allow an easier implementation with a reduced deployment cost and optimized TTM.</a:t>
            </a:r>
          </a:p>
          <a:p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The R3 main principles are: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/>
                </a:solidFill>
                <a:latin typeface="Helvetica 65 Medium" panose="020B0604020202020204" pitchFamily="34" charset="0"/>
              </a:rPr>
              <a:t>1. 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The MC specifications shall follow OAuth2.0 and </a:t>
            </a:r>
            <a:r>
              <a:rPr lang="en-US" dirty="0" err="1">
                <a:solidFill>
                  <a:schemeClr val="tx1"/>
                </a:solidFill>
                <a:latin typeface="Helvetica 65 Medium" panose="020B0604020202020204" pitchFamily="34" charset="0"/>
              </a:rPr>
              <a:t>OpenIDConnect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 specifications 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/>
                </a:solidFill>
                <a:latin typeface="Helvetica 65 Medium" panose="020B0604020202020204" pitchFamily="34" charset="0"/>
              </a:rPr>
              <a:t>2. 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Access token delivery and delegated authentication shall only be done by the AS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/>
                </a:solidFill>
                <a:latin typeface="Helvetica 65 Medium" panose="020B0604020202020204" pitchFamily="34" charset="0"/>
              </a:rPr>
              <a:t>3. 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The RS resources shall only be accessible through an access token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/>
                </a:solidFill>
                <a:latin typeface="Helvetica 65 Medium" panose="020B0604020202020204" pitchFamily="34" charset="0"/>
              </a:rPr>
              <a:t>4. 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New functionalities shall be added through RS</a:t>
            </a:r>
          </a:p>
          <a:p>
            <a:pPr marL="285750" indent="-285750">
              <a:buFontTx/>
              <a:buChar char="-"/>
            </a:pPr>
            <a:r>
              <a:rPr lang="fr-FR" dirty="0">
                <a:solidFill>
                  <a:schemeClr val="accent1"/>
                </a:solidFill>
                <a:latin typeface="Helvetica 65 Medium" panose="020B0604020202020204" pitchFamily="34" charset="0"/>
              </a:rPr>
              <a:t>5</a:t>
            </a:r>
            <a:r>
              <a:rPr lang="fr-FR" dirty="0">
                <a:solidFill>
                  <a:schemeClr val="tx1"/>
                </a:solidFill>
                <a:latin typeface="Helvetica 65 Medium" panose="020B0604020202020204" pitchFamily="34" charset="0"/>
              </a:rPr>
              <a:t>. 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A </a:t>
            </a:r>
            <a:r>
              <a:rPr lang="en-US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RP 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specification shall only mention the type of access_token needed (tied to the user or not) and not how to retrieve an access_token (device initiated or server initiated) </a:t>
            </a:r>
          </a:p>
          <a:p>
            <a:pPr marL="285750" indent="-285750">
              <a:buFontTx/>
              <a:buChar char="-"/>
            </a:pPr>
            <a:r>
              <a:rPr lang="en-US" dirty="0">
                <a:latin typeface="Helvetica 65 Medium" panose="020B0604020202020204" pitchFamily="34" charset="0"/>
              </a:rPr>
              <a:t>6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. A </a:t>
            </a:r>
            <a:r>
              <a:rPr lang="en-US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RP 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matches one or several scopes. An access token relevant for this </a:t>
            </a:r>
            <a:r>
              <a:rPr lang="en-US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R</a:t>
            </a:r>
            <a:r>
              <a:rPr lang="en-US" u="sng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P</a:t>
            </a:r>
            <a:r>
              <a:rPr lang="en-US" dirty="0" smtClean="0">
                <a:solidFill>
                  <a:schemeClr val="tx1"/>
                </a:solidFill>
                <a:latin typeface="Helvetica 65 Medium" panose="020B0604020202020204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may embed a subset of these matching scopes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accent1"/>
                </a:solidFill>
                <a:latin typeface="Helvetica 65 Medium" panose="020B0604020202020204" pitchFamily="34" charset="0"/>
              </a:rPr>
              <a:t>7. </a:t>
            </a:r>
            <a:r>
              <a:rPr lang="en-US" dirty="0">
                <a:solidFill>
                  <a:schemeClr val="tx1"/>
                </a:solidFill>
                <a:latin typeface="Helvetica 65 Medium" panose="020B0604020202020204" pitchFamily="34" charset="0"/>
              </a:rPr>
              <a:t>Authentication shall be defined in dedicated specification for device initiated and server initiated profiles in order to facilitate modularity</a:t>
            </a:r>
            <a:endParaRPr lang="fr-FR" dirty="0">
              <a:latin typeface="Helvetica 65 Medium" panose="020B0604020202020204" pitchFamily="34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R3 main principles</a:t>
            </a:r>
          </a:p>
        </p:txBody>
      </p:sp>
    </p:spTree>
    <p:extLst>
      <p:ext uri="{BB962C8B-B14F-4D97-AF65-F5344CB8AC3E}">
        <p14:creationId xmlns:p14="http://schemas.microsoft.com/office/powerpoint/2010/main" val="24998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ldblank">
  <a:themeElements>
    <a:clrScheme name="Orange WHT Secondary">
      <a:dk1>
        <a:srgbClr val="000000"/>
      </a:dk1>
      <a:lt1>
        <a:srgbClr val="FFFFFF"/>
      </a:lt1>
      <a:dk2>
        <a:srgbClr val="8F8F8F"/>
      </a:dk2>
      <a:lt2>
        <a:srgbClr val="FF7900"/>
      </a:lt2>
      <a:accent1>
        <a:srgbClr val="FF7900"/>
      </a:accent1>
      <a:accent2>
        <a:srgbClr val="4BB4E6"/>
      </a:accent2>
      <a:accent3>
        <a:srgbClr val="50BE87"/>
      </a:accent3>
      <a:accent4>
        <a:srgbClr val="FFB4E6"/>
      </a:accent4>
      <a:accent5>
        <a:srgbClr val="A885D8"/>
      </a:accent5>
      <a:accent6>
        <a:srgbClr val="FFD200"/>
      </a:accent6>
      <a:hlink>
        <a:srgbClr val="FF7900"/>
      </a:hlink>
      <a:folHlink>
        <a:srgbClr val="FF7900"/>
      </a:folHlink>
    </a:clrScheme>
    <a:fontScheme name="Orange">
      <a:majorFont>
        <a:latin typeface="Helvetica 75 Bold"/>
        <a:ea typeface=""/>
        <a:cs typeface=""/>
      </a:majorFont>
      <a:minorFont>
        <a:latin typeface="Helvetica 75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R_OBS-template_external.potx" id="{8E63A4C0-0D5B-4AB0-9B17-28650E3A1109}" vid="{213D95EF-7056-43E0-9767-0E799F7889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762</Words>
  <Application>Microsoft Office PowerPoint</Application>
  <PresentationFormat>Affichage à l'écran (16:9)</PresentationFormat>
  <Paragraphs>234</Paragraphs>
  <Slides>11</Slides>
  <Notes>10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oldblank</vt:lpstr>
      <vt:lpstr>Mobile Connect R3 Proposal  (March 2019)</vt:lpstr>
      <vt:lpstr>Rationales for a R3 in Mobile Connect</vt:lpstr>
      <vt:lpstr>Proposal for Mobile Connect R3</vt:lpstr>
      <vt:lpstr>Current structure of MC R2</vt:lpstr>
      <vt:lpstr>Current product specifications in R2</vt:lpstr>
      <vt:lpstr>Proposal for Mobile Connect R3</vt:lpstr>
      <vt:lpstr>Proposal for Mobile Connect R3</vt:lpstr>
      <vt:lpstr>Mobile Connect R3 Resource server proposal</vt:lpstr>
      <vt:lpstr>R3 main principles</vt:lpstr>
      <vt:lpstr>Thank you</vt:lpstr>
      <vt:lpstr>Mobile Connect R3 Resource server proposal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Connect R3</dc:title>
  <dc:creator>MARIOTTE Hubert TGI/OLN</dc:creator>
  <cp:lastModifiedBy>HM_1009</cp:lastModifiedBy>
  <cp:revision>28</cp:revision>
  <dcterms:modified xsi:type="dcterms:W3CDTF">2019-10-09T15:13:20Z</dcterms:modified>
</cp:coreProperties>
</file>