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5.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5"/>
    <p:sldMasterId id="2147483665" r:id="rId6"/>
    <p:sldMasterId id="2147483663" r:id="rId7"/>
    <p:sldMasterId id="2147483686" r:id="rId8"/>
    <p:sldMasterId id="2147483698" r:id="rId9"/>
    <p:sldMasterId id="2147483708" r:id="rId10"/>
    <p:sldMasterId id="2147483719" r:id="rId11"/>
  </p:sldMasterIdLst>
  <p:notesMasterIdLst>
    <p:notesMasterId r:id="rId25"/>
  </p:notesMasterIdLst>
  <p:handoutMasterIdLst>
    <p:handoutMasterId r:id="rId26"/>
  </p:handoutMasterIdLst>
  <p:sldIdLst>
    <p:sldId id="401" r:id="rId12"/>
    <p:sldId id="611" r:id="rId13"/>
    <p:sldId id="573" r:id="rId14"/>
    <p:sldId id="585" r:id="rId15"/>
    <p:sldId id="605" r:id="rId16"/>
    <p:sldId id="600" r:id="rId17"/>
    <p:sldId id="606" r:id="rId18"/>
    <p:sldId id="601" r:id="rId19"/>
    <p:sldId id="607" r:id="rId20"/>
    <p:sldId id="610" r:id="rId21"/>
    <p:sldId id="608" r:id="rId22"/>
    <p:sldId id="609" r:id="rId23"/>
    <p:sldId id="564" r:id="rId24"/>
  </p:sldIdLst>
  <p:sldSz cx="12192000" cy="6858000"/>
  <p:notesSz cx="69342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04" userDrawn="1">
          <p15:clr>
            <a:srgbClr val="A4A3A4"/>
          </p15:clr>
        </p15:guide>
        <p15:guide id="2" pos="218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B9DFF"/>
    <a:srgbClr val="FF0000"/>
    <a:srgbClr val="663300"/>
    <a:srgbClr val="FF6600"/>
    <a:srgbClr val="FFCCFF"/>
    <a:srgbClr val="FAB0EA"/>
    <a:srgbClr val="FF99FF"/>
    <a:srgbClr val="9BCDFF"/>
    <a:srgbClr val="FEE6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80" autoAdjust="0"/>
    <p:restoredTop sz="95433" autoAdjust="0"/>
  </p:normalViewPr>
  <p:slideViewPr>
    <p:cSldViewPr snapToGrid="0">
      <p:cViewPr varScale="1">
        <p:scale>
          <a:sx n="76" d="100"/>
          <a:sy n="76" d="100"/>
        </p:scale>
        <p:origin x="330" y="90"/>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0.xml"/><Relationship Id="rId7"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Master" Target="slideMasters/slideMaster7.xml"/><Relationship Id="rId24" Type="http://schemas.openxmlformats.org/officeDocument/2006/relationships/slide" Target="slides/slide13.xml"/><Relationship Id="rId5" Type="http://schemas.openxmlformats.org/officeDocument/2006/relationships/slideMaster" Target="slideMasters/slideMaster1.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viewProps" Target="viewProps.xml"/><Relationship Id="rId10" Type="http://schemas.openxmlformats.org/officeDocument/2006/relationships/slideMaster" Target="slideMasters/slideMaster6.xml"/><Relationship Id="rId19" Type="http://schemas.openxmlformats.org/officeDocument/2006/relationships/slide" Target="slides/slide8.xml"/><Relationship Id="rId31"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Master" Target="slideMasters/slideMaster5.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D70D59-FE2F-4913-8ABC-50617EDE784B}" type="doc">
      <dgm:prSet loTypeId="urn:microsoft.com/office/officeart/2005/8/layout/process1" loCatId="process" qsTypeId="urn:microsoft.com/office/officeart/2005/8/quickstyle/simple1" qsCatId="simple" csTypeId="urn:microsoft.com/office/officeart/2005/8/colors/accent1_2" csCatId="accent1" phldr="1"/>
      <dgm:spPr/>
    </dgm:pt>
    <dgm:pt modelId="{8936E48E-9B22-4C19-A560-9CA251C5CC8D}">
      <dgm:prSet phldrT="[Text]" custT="1"/>
      <dgm:spPr/>
      <dgm:t>
        <a:bodyPr/>
        <a:lstStyle/>
        <a:p>
          <a:r>
            <a:rPr lang="en-US" sz="1200" dirty="0"/>
            <a:t>Unwrap authorize header (pop)</a:t>
          </a:r>
        </a:p>
      </dgm:t>
    </dgm:pt>
    <dgm:pt modelId="{440F5F2C-093E-4873-9F29-14F85531CD8F}" type="parTrans" cxnId="{2FB573FB-EF48-49E6-BE74-3EE6355901D0}">
      <dgm:prSet/>
      <dgm:spPr/>
      <dgm:t>
        <a:bodyPr/>
        <a:lstStyle/>
        <a:p>
          <a:endParaRPr lang="en-US" sz="1200"/>
        </a:p>
      </dgm:t>
    </dgm:pt>
    <dgm:pt modelId="{81EE1CF8-2A12-488D-B6FD-482C26DB7BF9}" type="sibTrans" cxnId="{2FB573FB-EF48-49E6-BE74-3EE6355901D0}">
      <dgm:prSet custT="1"/>
      <dgm:spPr/>
      <dgm:t>
        <a:bodyPr/>
        <a:lstStyle/>
        <a:p>
          <a:endParaRPr lang="en-US" sz="900"/>
        </a:p>
      </dgm:t>
    </dgm:pt>
    <dgm:pt modelId="{8DBCF9DB-7D5A-4C45-BC85-1EB912FB2EFE}">
      <dgm:prSet phldrT="[Text]" custT="1"/>
      <dgm:spPr/>
      <dgm:t>
        <a:bodyPr/>
        <a:lstStyle/>
        <a:p>
          <a:r>
            <a:rPr lang="en-US" sz="1200" dirty="0"/>
            <a:t>Unwrap internal </a:t>
          </a:r>
          <a:r>
            <a:rPr lang="en-US" sz="1200" dirty="0" err="1"/>
            <a:t>jwt</a:t>
          </a:r>
          <a:r>
            <a:rPr lang="en-US" sz="1200" dirty="0"/>
            <a:t> (</a:t>
          </a:r>
          <a:r>
            <a:rPr lang="en-US" sz="1200" dirty="0" err="1"/>
            <a:t>id_token</a:t>
          </a:r>
          <a:r>
            <a:rPr lang="en-US" sz="1200" dirty="0"/>
            <a:t>)</a:t>
          </a:r>
        </a:p>
      </dgm:t>
    </dgm:pt>
    <dgm:pt modelId="{88B43A12-0519-4E9E-9510-28E6C9CACA05}" type="parTrans" cxnId="{C106F679-3FC7-4DAF-84F9-C5C5B0D2B2FD}">
      <dgm:prSet/>
      <dgm:spPr/>
      <dgm:t>
        <a:bodyPr/>
        <a:lstStyle/>
        <a:p>
          <a:endParaRPr lang="en-US" sz="1200"/>
        </a:p>
      </dgm:t>
    </dgm:pt>
    <dgm:pt modelId="{92A7C0E2-0143-45B9-A3A0-A292DA351D6E}" type="sibTrans" cxnId="{C106F679-3FC7-4DAF-84F9-C5C5B0D2B2FD}">
      <dgm:prSet custT="1"/>
      <dgm:spPr/>
      <dgm:t>
        <a:bodyPr/>
        <a:lstStyle/>
        <a:p>
          <a:endParaRPr lang="en-US" sz="900"/>
        </a:p>
      </dgm:t>
    </dgm:pt>
    <dgm:pt modelId="{49E6540C-D3A8-489B-99B9-FD030B43C066}">
      <dgm:prSet phldrT="[Text]" custT="1"/>
      <dgm:spPr/>
      <dgm:t>
        <a:bodyPr/>
        <a:lstStyle/>
        <a:p>
          <a:r>
            <a:rPr lang="en-US" sz="1200" dirty="0"/>
            <a:t>Validate </a:t>
          </a:r>
          <a:r>
            <a:rPr lang="en-US" sz="1200" dirty="0" err="1"/>
            <a:t>id_token</a:t>
          </a:r>
          <a:r>
            <a:rPr lang="en-US" sz="1200" dirty="0"/>
            <a:t> is from trusted </a:t>
          </a:r>
          <a:r>
            <a:rPr lang="en-US" sz="1200" dirty="0" err="1"/>
            <a:t>idp</a:t>
          </a:r>
          <a:endParaRPr lang="en-US" sz="1200" dirty="0"/>
        </a:p>
      </dgm:t>
    </dgm:pt>
    <dgm:pt modelId="{214164F8-1E49-4C7B-B811-7CB839B4F4A9}" type="parTrans" cxnId="{E1B93A89-3619-440F-8785-C5BBD9D405F5}">
      <dgm:prSet/>
      <dgm:spPr/>
      <dgm:t>
        <a:bodyPr/>
        <a:lstStyle/>
        <a:p>
          <a:endParaRPr lang="en-US" sz="1200"/>
        </a:p>
      </dgm:t>
    </dgm:pt>
    <dgm:pt modelId="{FCB7963D-B4F3-43C5-92F0-ACC0B1B0D0DF}" type="sibTrans" cxnId="{E1B93A89-3619-440F-8785-C5BBD9D405F5}">
      <dgm:prSet custT="1"/>
      <dgm:spPr/>
      <dgm:t>
        <a:bodyPr/>
        <a:lstStyle/>
        <a:p>
          <a:endParaRPr lang="en-US" sz="900"/>
        </a:p>
      </dgm:t>
    </dgm:pt>
    <dgm:pt modelId="{83C356B2-E958-41F9-A8DB-E294191F2A6C}">
      <dgm:prSet phldrT="[Text]" custT="1"/>
      <dgm:spPr/>
      <dgm:t>
        <a:bodyPr/>
        <a:lstStyle/>
        <a:p>
          <a:r>
            <a:rPr lang="en-US" sz="1200" dirty="0"/>
            <a:t>Use </a:t>
          </a:r>
          <a:r>
            <a:rPr lang="en-US" sz="1200" dirty="0" err="1"/>
            <a:t>cnf</a:t>
          </a:r>
          <a:r>
            <a:rPr lang="en-US" sz="1200" dirty="0"/>
            <a:t> from </a:t>
          </a:r>
          <a:r>
            <a:rPr lang="en-US" sz="1200" dirty="0" err="1"/>
            <a:t>id_token</a:t>
          </a:r>
          <a:r>
            <a:rPr lang="en-US" sz="1200" dirty="0"/>
            <a:t> to validate Pop</a:t>
          </a:r>
        </a:p>
      </dgm:t>
    </dgm:pt>
    <dgm:pt modelId="{F574D581-9D0F-4816-AF0D-E8375D93E719}" type="parTrans" cxnId="{ED11E71D-37F0-4347-B03F-BF488F240877}">
      <dgm:prSet/>
      <dgm:spPr/>
      <dgm:t>
        <a:bodyPr/>
        <a:lstStyle/>
        <a:p>
          <a:endParaRPr lang="en-US" sz="1200"/>
        </a:p>
      </dgm:t>
    </dgm:pt>
    <dgm:pt modelId="{89C0C485-B2E8-4CEB-8F84-E3EF6A661B23}" type="sibTrans" cxnId="{ED11E71D-37F0-4347-B03F-BF488F240877}">
      <dgm:prSet/>
      <dgm:spPr/>
      <dgm:t>
        <a:bodyPr/>
        <a:lstStyle/>
        <a:p>
          <a:endParaRPr lang="en-US" sz="1200"/>
        </a:p>
      </dgm:t>
    </dgm:pt>
    <dgm:pt modelId="{3F5006F7-7450-4C57-9BDA-9B4ED160B5C6}">
      <dgm:prSet phldrT="[Text]" custT="1"/>
      <dgm:spPr/>
      <dgm:t>
        <a:bodyPr/>
        <a:lstStyle/>
        <a:p>
          <a:r>
            <a:rPr lang="en-US" sz="1200" dirty="0"/>
            <a:t>Use pop to validate complete transaction</a:t>
          </a:r>
        </a:p>
      </dgm:t>
    </dgm:pt>
    <dgm:pt modelId="{452A2A47-89BD-4E0C-93BC-93266ADD8E00}" type="parTrans" cxnId="{C0BF7A07-993E-42C8-A32F-8671D53E760D}">
      <dgm:prSet/>
      <dgm:spPr/>
      <dgm:t>
        <a:bodyPr/>
        <a:lstStyle/>
        <a:p>
          <a:endParaRPr lang="en-US"/>
        </a:p>
      </dgm:t>
    </dgm:pt>
    <dgm:pt modelId="{2293B6A1-7F74-4A4F-9282-9D6CF843A979}" type="sibTrans" cxnId="{C0BF7A07-993E-42C8-A32F-8671D53E760D}">
      <dgm:prSet/>
      <dgm:spPr/>
      <dgm:t>
        <a:bodyPr/>
        <a:lstStyle/>
        <a:p>
          <a:endParaRPr lang="en-US"/>
        </a:p>
      </dgm:t>
    </dgm:pt>
    <dgm:pt modelId="{5856FDE3-A5E0-4F0A-AFCB-33D6E79EEA82}" type="pres">
      <dgm:prSet presAssocID="{ECD70D59-FE2F-4913-8ABC-50617EDE784B}" presName="Name0" presStyleCnt="0">
        <dgm:presLayoutVars>
          <dgm:dir/>
          <dgm:resizeHandles val="exact"/>
        </dgm:presLayoutVars>
      </dgm:prSet>
      <dgm:spPr/>
    </dgm:pt>
    <dgm:pt modelId="{E7447274-1A7F-4B86-9BA9-0EDBF98751E9}" type="pres">
      <dgm:prSet presAssocID="{8936E48E-9B22-4C19-A560-9CA251C5CC8D}" presName="node" presStyleLbl="node1" presStyleIdx="0" presStyleCnt="5">
        <dgm:presLayoutVars>
          <dgm:bulletEnabled val="1"/>
        </dgm:presLayoutVars>
      </dgm:prSet>
      <dgm:spPr/>
    </dgm:pt>
    <dgm:pt modelId="{9E11C4BB-719B-4F6E-A9F0-6F6830B667B2}" type="pres">
      <dgm:prSet presAssocID="{81EE1CF8-2A12-488D-B6FD-482C26DB7BF9}" presName="sibTrans" presStyleLbl="sibTrans2D1" presStyleIdx="0" presStyleCnt="4"/>
      <dgm:spPr/>
    </dgm:pt>
    <dgm:pt modelId="{F082161A-1546-4C14-8FD1-5D6799DCF3AA}" type="pres">
      <dgm:prSet presAssocID="{81EE1CF8-2A12-488D-B6FD-482C26DB7BF9}" presName="connectorText" presStyleLbl="sibTrans2D1" presStyleIdx="0" presStyleCnt="4"/>
      <dgm:spPr/>
    </dgm:pt>
    <dgm:pt modelId="{22AD7765-66D6-4FDD-AE75-B0A3CBE6879D}" type="pres">
      <dgm:prSet presAssocID="{8DBCF9DB-7D5A-4C45-BC85-1EB912FB2EFE}" presName="node" presStyleLbl="node1" presStyleIdx="1" presStyleCnt="5">
        <dgm:presLayoutVars>
          <dgm:bulletEnabled val="1"/>
        </dgm:presLayoutVars>
      </dgm:prSet>
      <dgm:spPr/>
    </dgm:pt>
    <dgm:pt modelId="{DE9F5F18-294F-4CBD-93DA-BF75B9DD2F1F}" type="pres">
      <dgm:prSet presAssocID="{92A7C0E2-0143-45B9-A3A0-A292DA351D6E}" presName="sibTrans" presStyleLbl="sibTrans2D1" presStyleIdx="1" presStyleCnt="4"/>
      <dgm:spPr/>
    </dgm:pt>
    <dgm:pt modelId="{1E5794F1-9F38-45FD-B6A6-B9228B063BEF}" type="pres">
      <dgm:prSet presAssocID="{92A7C0E2-0143-45B9-A3A0-A292DA351D6E}" presName="connectorText" presStyleLbl="sibTrans2D1" presStyleIdx="1" presStyleCnt="4"/>
      <dgm:spPr/>
    </dgm:pt>
    <dgm:pt modelId="{A7185445-E9E2-477A-885C-A6F66233DDF7}" type="pres">
      <dgm:prSet presAssocID="{49E6540C-D3A8-489B-99B9-FD030B43C066}" presName="node" presStyleLbl="node1" presStyleIdx="2" presStyleCnt="5">
        <dgm:presLayoutVars>
          <dgm:bulletEnabled val="1"/>
        </dgm:presLayoutVars>
      </dgm:prSet>
      <dgm:spPr/>
    </dgm:pt>
    <dgm:pt modelId="{5862A4A5-C449-498E-8A86-9554F56C4F74}" type="pres">
      <dgm:prSet presAssocID="{FCB7963D-B4F3-43C5-92F0-ACC0B1B0D0DF}" presName="sibTrans" presStyleLbl="sibTrans2D1" presStyleIdx="2" presStyleCnt="4"/>
      <dgm:spPr/>
    </dgm:pt>
    <dgm:pt modelId="{84CF88E3-4E84-4EFD-8E0E-6447DE23AD98}" type="pres">
      <dgm:prSet presAssocID="{FCB7963D-B4F3-43C5-92F0-ACC0B1B0D0DF}" presName="connectorText" presStyleLbl="sibTrans2D1" presStyleIdx="2" presStyleCnt="4"/>
      <dgm:spPr/>
    </dgm:pt>
    <dgm:pt modelId="{66E2934C-0C94-4F5B-88EC-18CB09E763B4}" type="pres">
      <dgm:prSet presAssocID="{83C356B2-E958-41F9-A8DB-E294191F2A6C}" presName="node" presStyleLbl="node1" presStyleIdx="3" presStyleCnt="5">
        <dgm:presLayoutVars>
          <dgm:bulletEnabled val="1"/>
        </dgm:presLayoutVars>
      </dgm:prSet>
      <dgm:spPr/>
    </dgm:pt>
    <dgm:pt modelId="{ED4482CF-01D3-40AA-9E33-E74A589BD1CE}" type="pres">
      <dgm:prSet presAssocID="{89C0C485-B2E8-4CEB-8F84-E3EF6A661B23}" presName="sibTrans" presStyleLbl="sibTrans2D1" presStyleIdx="3" presStyleCnt="4"/>
      <dgm:spPr/>
    </dgm:pt>
    <dgm:pt modelId="{3D8AD0B0-4271-477B-BF00-196E31850303}" type="pres">
      <dgm:prSet presAssocID="{89C0C485-B2E8-4CEB-8F84-E3EF6A661B23}" presName="connectorText" presStyleLbl="sibTrans2D1" presStyleIdx="3" presStyleCnt="4"/>
      <dgm:spPr/>
    </dgm:pt>
    <dgm:pt modelId="{A3EF6B47-E902-4578-BC10-5BFA699FF379}" type="pres">
      <dgm:prSet presAssocID="{3F5006F7-7450-4C57-9BDA-9B4ED160B5C6}" presName="node" presStyleLbl="node1" presStyleIdx="4" presStyleCnt="5">
        <dgm:presLayoutVars>
          <dgm:bulletEnabled val="1"/>
        </dgm:presLayoutVars>
      </dgm:prSet>
      <dgm:spPr/>
    </dgm:pt>
  </dgm:ptLst>
  <dgm:cxnLst>
    <dgm:cxn modelId="{B60F7805-4723-44EA-904C-FBA51903411B}" type="presOf" srcId="{8936E48E-9B22-4C19-A560-9CA251C5CC8D}" destId="{E7447274-1A7F-4B86-9BA9-0EDBF98751E9}" srcOrd="0" destOrd="0" presId="urn:microsoft.com/office/officeart/2005/8/layout/process1"/>
    <dgm:cxn modelId="{C0BF7A07-993E-42C8-A32F-8671D53E760D}" srcId="{ECD70D59-FE2F-4913-8ABC-50617EDE784B}" destId="{3F5006F7-7450-4C57-9BDA-9B4ED160B5C6}" srcOrd="4" destOrd="0" parTransId="{452A2A47-89BD-4E0C-93BC-93266ADD8E00}" sibTransId="{2293B6A1-7F74-4A4F-9282-9D6CF843A979}"/>
    <dgm:cxn modelId="{62379D07-B217-489A-B34C-66E82B99EB95}" type="presOf" srcId="{FCB7963D-B4F3-43C5-92F0-ACC0B1B0D0DF}" destId="{84CF88E3-4E84-4EFD-8E0E-6447DE23AD98}" srcOrd="1" destOrd="0" presId="urn:microsoft.com/office/officeart/2005/8/layout/process1"/>
    <dgm:cxn modelId="{F62A1517-071A-489C-8714-13956FFB82F7}" type="presOf" srcId="{92A7C0E2-0143-45B9-A3A0-A292DA351D6E}" destId="{1E5794F1-9F38-45FD-B6A6-B9228B063BEF}" srcOrd="1" destOrd="0" presId="urn:microsoft.com/office/officeart/2005/8/layout/process1"/>
    <dgm:cxn modelId="{D9FE301C-5023-4E3A-B5C9-5A81463EEA53}" type="presOf" srcId="{3F5006F7-7450-4C57-9BDA-9B4ED160B5C6}" destId="{A3EF6B47-E902-4578-BC10-5BFA699FF379}" srcOrd="0" destOrd="0" presId="urn:microsoft.com/office/officeart/2005/8/layout/process1"/>
    <dgm:cxn modelId="{ED11E71D-37F0-4347-B03F-BF488F240877}" srcId="{ECD70D59-FE2F-4913-8ABC-50617EDE784B}" destId="{83C356B2-E958-41F9-A8DB-E294191F2A6C}" srcOrd="3" destOrd="0" parTransId="{F574D581-9D0F-4816-AF0D-E8375D93E719}" sibTransId="{89C0C485-B2E8-4CEB-8F84-E3EF6A661B23}"/>
    <dgm:cxn modelId="{F44A1D1E-8D84-4F69-9441-2B79237EA512}" type="presOf" srcId="{83C356B2-E958-41F9-A8DB-E294191F2A6C}" destId="{66E2934C-0C94-4F5B-88EC-18CB09E763B4}" srcOrd="0" destOrd="0" presId="urn:microsoft.com/office/officeart/2005/8/layout/process1"/>
    <dgm:cxn modelId="{DE112479-365E-4BF1-9FFE-F4C644231845}" type="presOf" srcId="{49E6540C-D3A8-489B-99B9-FD030B43C066}" destId="{A7185445-E9E2-477A-885C-A6F66233DDF7}" srcOrd="0" destOrd="0" presId="urn:microsoft.com/office/officeart/2005/8/layout/process1"/>
    <dgm:cxn modelId="{C106F679-3FC7-4DAF-84F9-C5C5B0D2B2FD}" srcId="{ECD70D59-FE2F-4913-8ABC-50617EDE784B}" destId="{8DBCF9DB-7D5A-4C45-BC85-1EB912FB2EFE}" srcOrd="1" destOrd="0" parTransId="{88B43A12-0519-4E9E-9510-28E6C9CACA05}" sibTransId="{92A7C0E2-0143-45B9-A3A0-A292DA351D6E}"/>
    <dgm:cxn modelId="{29895A85-C036-4B51-9D4A-AC0C70288C18}" type="presOf" srcId="{92A7C0E2-0143-45B9-A3A0-A292DA351D6E}" destId="{DE9F5F18-294F-4CBD-93DA-BF75B9DD2F1F}" srcOrd="0" destOrd="0" presId="urn:microsoft.com/office/officeart/2005/8/layout/process1"/>
    <dgm:cxn modelId="{E1B93A89-3619-440F-8785-C5BBD9D405F5}" srcId="{ECD70D59-FE2F-4913-8ABC-50617EDE784B}" destId="{49E6540C-D3A8-489B-99B9-FD030B43C066}" srcOrd="2" destOrd="0" parTransId="{214164F8-1E49-4C7B-B811-7CB839B4F4A9}" sibTransId="{FCB7963D-B4F3-43C5-92F0-ACC0B1B0D0DF}"/>
    <dgm:cxn modelId="{A39BBB92-39A9-44BE-9AD3-E83581198C94}" type="presOf" srcId="{89C0C485-B2E8-4CEB-8F84-E3EF6A661B23}" destId="{3D8AD0B0-4271-477B-BF00-196E31850303}" srcOrd="1" destOrd="0" presId="urn:microsoft.com/office/officeart/2005/8/layout/process1"/>
    <dgm:cxn modelId="{4A4A5098-98F6-4DC4-823D-5C90A50AD8B9}" type="presOf" srcId="{ECD70D59-FE2F-4913-8ABC-50617EDE784B}" destId="{5856FDE3-A5E0-4F0A-AFCB-33D6E79EEA82}" srcOrd="0" destOrd="0" presId="urn:microsoft.com/office/officeart/2005/8/layout/process1"/>
    <dgm:cxn modelId="{EF562DAC-4F48-4907-90D9-818F5B8A19CD}" type="presOf" srcId="{FCB7963D-B4F3-43C5-92F0-ACC0B1B0D0DF}" destId="{5862A4A5-C449-498E-8A86-9554F56C4F74}" srcOrd="0" destOrd="0" presId="urn:microsoft.com/office/officeart/2005/8/layout/process1"/>
    <dgm:cxn modelId="{18CD12D5-E561-4B51-BCB5-983A68B1BCC0}" type="presOf" srcId="{89C0C485-B2E8-4CEB-8F84-E3EF6A661B23}" destId="{ED4482CF-01D3-40AA-9E33-E74A589BD1CE}" srcOrd="0" destOrd="0" presId="urn:microsoft.com/office/officeart/2005/8/layout/process1"/>
    <dgm:cxn modelId="{A9DC0CE0-C65F-4FF5-BB82-C7A15FCAFCA2}" type="presOf" srcId="{8DBCF9DB-7D5A-4C45-BC85-1EB912FB2EFE}" destId="{22AD7765-66D6-4FDD-AE75-B0A3CBE6879D}" srcOrd="0" destOrd="0" presId="urn:microsoft.com/office/officeart/2005/8/layout/process1"/>
    <dgm:cxn modelId="{483936E0-F0B9-4296-99B7-9EC7A1054CFE}" type="presOf" srcId="{81EE1CF8-2A12-488D-B6FD-482C26DB7BF9}" destId="{F082161A-1546-4C14-8FD1-5D6799DCF3AA}" srcOrd="1" destOrd="0" presId="urn:microsoft.com/office/officeart/2005/8/layout/process1"/>
    <dgm:cxn modelId="{1AF640EC-400D-4D32-8AC3-D028EAC3B6DE}" type="presOf" srcId="{81EE1CF8-2A12-488D-B6FD-482C26DB7BF9}" destId="{9E11C4BB-719B-4F6E-A9F0-6F6830B667B2}" srcOrd="0" destOrd="0" presId="urn:microsoft.com/office/officeart/2005/8/layout/process1"/>
    <dgm:cxn modelId="{2FB573FB-EF48-49E6-BE74-3EE6355901D0}" srcId="{ECD70D59-FE2F-4913-8ABC-50617EDE784B}" destId="{8936E48E-9B22-4C19-A560-9CA251C5CC8D}" srcOrd="0" destOrd="0" parTransId="{440F5F2C-093E-4873-9F29-14F85531CD8F}" sibTransId="{81EE1CF8-2A12-488D-B6FD-482C26DB7BF9}"/>
    <dgm:cxn modelId="{E18A2E51-912F-44C0-A770-BCCBCCF98955}" type="presParOf" srcId="{5856FDE3-A5E0-4F0A-AFCB-33D6E79EEA82}" destId="{E7447274-1A7F-4B86-9BA9-0EDBF98751E9}" srcOrd="0" destOrd="0" presId="urn:microsoft.com/office/officeart/2005/8/layout/process1"/>
    <dgm:cxn modelId="{C0F97437-F2E7-433E-9473-0B0B4BA673C2}" type="presParOf" srcId="{5856FDE3-A5E0-4F0A-AFCB-33D6E79EEA82}" destId="{9E11C4BB-719B-4F6E-A9F0-6F6830B667B2}" srcOrd="1" destOrd="0" presId="urn:microsoft.com/office/officeart/2005/8/layout/process1"/>
    <dgm:cxn modelId="{499F6525-3751-4F8D-AEE7-8D603C3CE5DB}" type="presParOf" srcId="{9E11C4BB-719B-4F6E-A9F0-6F6830B667B2}" destId="{F082161A-1546-4C14-8FD1-5D6799DCF3AA}" srcOrd="0" destOrd="0" presId="urn:microsoft.com/office/officeart/2005/8/layout/process1"/>
    <dgm:cxn modelId="{C572B503-838F-44B7-824E-FF853EBD17E9}" type="presParOf" srcId="{5856FDE3-A5E0-4F0A-AFCB-33D6E79EEA82}" destId="{22AD7765-66D6-4FDD-AE75-B0A3CBE6879D}" srcOrd="2" destOrd="0" presId="urn:microsoft.com/office/officeart/2005/8/layout/process1"/>
    <dgm:cxn modelId="{B174EBBE-D4CE-42AF-905E-D0FC4A087CAA}" type="presParOf" srcId="{5856FDE3-A5E0-4F0A-AFCB-33D6E79EEA82}" destId="{DE9F5F18-294F-4CBD-93DA-BF75B9DD2F1F}" srcOrd="3" destOrd="0" presId="urn:microsoft.com/office/officeart/2005/8/layout/process1"/>
    <dgm:cxn modelId="{80A7AD11-6CF9-4545-BE43-30C4ED492162}" type="presParOf" srcId="{DE9F5F18-294F-4CBD-93DA-BF75B9DD2F1F}" destId="{1E5794F1-9F38-45FD-B6A6-B9228B063BEF}" srcOrd="0" destOrd="0" presId="urn:microsoft.com/office/officeart/2005/8/layout/process1"/>
    <dgm:cxn modelId="{D192A6B4-3EA5-478F-8F8B-03A59A71B2D2}" type="presParOf" srcId="{5856FDE3-A5E0-4F0A-AFCB-33D6E79EEA82}" destId="{A7185445-E9E2-477A-885C-A6F66233DDF7}" srcOrd="4" destOrd="0" presId="urn:microsoft.com/office/officeart/2005/8/layout/process1"/>
    <dgm:cxn modelId="{D1896861-D2CB-46F2-83EB-3001DB2E1A3B}" type="presParOf" srcId="{5856FDE3-A5E0-4F0A-AFCB-33D6E79EEA82}" destId="{5862A4A5-C449-498E-8A86-9554F56C4F74}" srcOrd="5" destOrd="0" presId="urn:microsoft.com/office/officeart/2005/8/layout/process1"/>
    <dgm:cxn modelId="{A347DC79-0741-4022-A55B-F15B6E377D82}" type="presParOf" srcId="{5862A4A5-C449-498E-8A86-9554F56C4F74}" destId="{84CF88E3-4E84-4EFD-8E0E-6447DE23AD98}" srcOrd="0" destOrd="0" presId="urn:microsoft.com/office/officeart/2005/8/layout/process1"/>
    <dgm:cxn modelId="{90334EBC-03C0-4E9B-AECF-0730E9482E90}" type="presParOf" srcId="{5856FDE3-A5E0-4F0A-AFCB-33D6E79EEA82}" destId="{66E2934C-0C94-4F5B-88EC-18CB09E763B4}" srcOrd="6" destOrd="0" presId="urn:microsoft.com/office/officeart/2005/8/layout/process1"/>
    <dgm:cxn modelId="{05DBCF93-69E9-4538-8E63-B68A9E566BA6}" type="presParOf" srcId="{5856FDE3-A5E0-4F0A-AFCB-33D6E79EEA82}" destId="{ED4482CF-01D3-40AA-9E33-E74A589BD1CE}" srcOrd="7" destOrd="0" presId="urn:microsoft.com/office/officeart/2005/8/layout/process1"/>
    <dgm:cxn modelId="{ACCA2F7F-959C-4643-BE29-7C7B8A932E5D}" type="presParOf" srcId="{ED4482CF-01D3-40AA-9E33-E74A589BD1CE}" destId="{3D8AD0B0-4271-477B-BF00-196E31850303}" srcOrd="0" destOrd="0" presId="urn:microsoft.com/office/officeart/2005/8/layout/process1"/>
    <dgm:cxn modelId="{5048CC15-46E8-4D42-802D-F0AC62FC20CE}" type="presParOf" srcId="{5856FDE3-A5E0-4F0A-AFCB-33D6E79EEA82}" destId="{A3EF6B47-E902-4578-BC10-5BFA699FF379}"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47274-1A7F-4B86-9BA9-0EDBF98751E9}">
      <dsp:nvSpPr>
        <dsp:cNvPr id="0" name=""/>
        <dsp:cNvSpPr/>
      </dsp:nvSpPr>
      <dsp:spPr>
        <a:xfrm>
          <a:off x="2756" y="244773"/>
          <a:ext cx="854599" cy="815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Unwrap authorize header (pop)</a:t>
          </a:r>
        </a:p>
      </dsp:txBody>
      <dsp:txXfrm>
        <a:off x="26640" y="268657"/>
        <a:ext cx="806831" cy="767690"/>
      </dsp:txXfrm>
    </dsp:sp>
    <dsp:sp modelId="{9E11C4BB-719B-4F6E-A9F0-6F6830B667B2}">
      <dsp:nvSpPr>
        <dsp:cNvPr id="0" name=""/>
        <dsp:cNvSpPr/>
      </dsp:nvSpPr>
      <dsp:spPr>
        <a:xfrm>
          <a:off x="942816" y="546532"/>
          <a:ext cx="181175" cy="2119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942816" y="588920"/>
        <a:ext cx="126823" cy="127164"/>
      </dsp:txXfrm>
    </dsp:sp>
    <dsp:sp modelId="{22AD7765-66D6-4FDD-AE75-B0A3CBE6879D}">
      <dsp:nvSpPr>
        <dsp:cNvPr id="0" name=""/>
        <dsp:cNvSpPr/>
      </dsp:nvSpPr>
      <dsp:spPr>
        <a:xfrm>
          <a:off x="1199196" y="244773"/>
          <a:ext cx="854599" cy="815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Unwrap internal </a:t>
          </a:r>
          <a:r>
            <a:rPr lang="en-US" sz="1200" kern="1200" dirty="0" err="1"/>
            <a:t>jwt</a:t>
          </a:r>
          <a:r>
            <a:rPr lang="en-US" sz="1200" kern="1200" dirty="0"/>
            <a:t> (</a:t>
          </a:r>
          <a:r>
            <a:rPr lang="en-US" sz="1200" kern="1200" dirty="0" err="1"/>
            <a:t>id_token</a:t>
          </a:r>
          <a:r>
            <a:rPr lang="en-US" sz="1200" kern="1200" dirty="0"/>
            <a:t>)</a:t>
          </a:r>
        </a:p>
      </dsp:txBody>
      <dsp:txXfrm>
        <a:off x="1223080" y="268657"/>
        <a:ext cx="806831" cy="767690"/>
      </dsp:txXfrm>
    </dsp:sp>
    <dsp:sp modelId="{DE9F5F18-294F-4CBD-93DA-BF75B9DD2F1F}">
      <dsp:nvSpPr>
        <dsp:cNvPr id="0" name=""/>
        <dsp:cNvSpPr/>
      </dsp:nvSpPr>
      <dsp:spPr>
        <a:xfrm>
          <a:off x="2139256" y="546532"/>
          <a:ext cx="181175" cy="2119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139256" y="588920"/>
        <a:ext cx="126823" cy="127164"/>
      </dsp:txXfrm>
    </dsp:sp>
    <dsp:sp modelId="{A7185445-E9E2-477A-885C-A6F66233DDF7}">
      <dsp:nvSpPr>
        <dsp:cNvPr id="0" name=""/>
        <dsp:cNvSpPr/>
      </dsp:nvSpPr>
      <dsp:spPr>
        <a:xfrm>
          <a:off x="2395636" y="244773"/>
          <a:ext cx="854599" cy="815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Validate </a:t>
          </a:r>
          <a:r>
            <a:rPr lang="en-US" sz="1200" kern="1200" dirty="0" err="1"/>
            <a:t>id_token</a:t>
          </a:r>
          <a:r>
            <a:rPr lang="en-US" sz="1200" kern="1200" dirty="0"/>
            <a:t> is from trusted </a:t>
          </a:r>
          <a:r>
            <a:rPr lang="en-US" sz="1200" kern="1200" dirty="0" err="1"/>
            <a:t>idp</a:t>
          </a:r>
          <a:endParaRPr lang="en-US" sz="1200" kern="1200" dirty="0"/>
        </a:p>
      </dsp:txBody>
      <dsp:txXfrm>
        <a:off x="2419520" y="268657"/>
        <a:ext cx="806831" cy="767690"/>
      </dsp:txXfrm>
    </dsp:sp>
    <dsp:sp modelId="{5862A4A5-C449-498E-8A86-9554F56C4F74}">
      <dsp:nvSpPr>
        <dsp:cNvPr id="0" name=""/>
        <dsp:cNvSpPr/>
      </dsp:nvSpPr>
      <dsp:spPr>
        <a:xfrm>
          <a:off x="3335696" y="546532"/>
          <a:ext cx="181175" cy="2119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335696" y="588920"/>
        <a:ext cx="126823" cy="127164"/>
      </dsp:txXfrm>
    </dsp:sp>
    <dsp:sp modelId="{66E2934C-0C94-4F5B-88EC-18CB09E763B4}">
      <dsp:nvSpPr>
        <dsp:cNvPr id="0" name=""/>
        <dsp:cNvSpPr/>
      </dsp:nvSpPr>
      <dsp:spPr>
        <a:xfrm>
          <a:off x="3592076" y="244773"/>
          <a:ext cx="854599" cy="815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Use </a:t>
          </a:r>
          <a:r>
            <a:rPr lang="en-US" sz="1200" kern="1200" dirty="0" err="1"/>
            <a:t>cnf</a:t>
          </a:r>
          <a:r>
            <a:rPr lang="en-US" sz="1200" kern="1200" dirty="0"/>
            <a:t> from </a:t>
          </a:r>
          <a:r>
            <a:rPr lang="en-US" sz="1200" kern="1200" dirty="0" err="1"/>
            <a:t>id_token</a:t>
          </a:r>
          <a:r>
            <a:rPr lang="en-US" sz="1200" kern="1200" dirty="0"/>
            <a:t> to validate Pop</a:t>
          </a:r>
        </a:p>
      </dsp:txBody>
      <dsp:txXfrm>
        <a:off x="3615960" y="268657"/>
        <a:ext cx="806831" cy="767690"/>
      </dsp:txXfrm>
    </dsp:sp>
    <dsp:sp modelId="{ED4482CF-01D3-40AA-9E33-E74A589BD1CE}">
      <dsp:nvSpPr>
        <dsp:cNvPr id="0" name=""/>
        <dsp:cNvSpPr/>
      </dsp:nvSpPr>
      <dsp:spPr>
        <a:xfrm>
          <a:off x="4532136" y="546532"/>
          <a:ext cx="181175" cy="21194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4532136" y="588920"/>
        <a:ext cx="126823" cy="127164"/>
      </dsp:txXfrm>
    </dsp:sp>
    <dsp:sp modelId="{A3EF6B47-E902-4578-BC10-5BFA699FF379}">
      <dsp:nvSpPr>
        <dsp:cNvPr id="0" name=""/>
        <dsp:cNvSpPr/>
      </dsp:nvSpPr>
      <dsp:spPr>
        <a:xfrm>
          <a:off x="4788516" y="244773"/>
          <a:ext cx="854599" cy="8154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Use pop to validate complete transaction</a:t>
          </a:r>
        </a:p>
      </dsp:txBody>
      <dsp:txXfrm>
        <a:off x="4812400" y="268657"/>
        <a:ext cx="806831" cy="7676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vl1pPr>
          </a:lstStyle>
          <a:p>
            <a:endParaRPr lang="en-US">
              <a:latin typeface="Swis721 BT Roman" pitchFamily="34" charset="0"/>
            </a:endParaRPr>
          </a:p>
        </p:txBody>
      </p:sp>
      <p:sp>
        <p:nvSpPr>
          <p:cNvPr id="3" name="Date Placeholder 2"/>
          <p:cNvSpPr>
            <a:spLocks noGrp="1"/>
          </p:cNvSpPr>
          <p:nvPr>
            <p:ph type="dt" sz="quarter" idx="1"/>
          </p:nvPr>
        </p:nvSpPr>
        <p:spPr>
          <a:xfrm>
            <a:off x="3927775" y="0"/>
            <a:ext cx="3004820" cy="461010"/>
          </a:xfrm>
          <a:prstGeom prst="rect">
            <a:avLst/>
          </a:prstGeom>
        </p:spPr>
        <p:txBody>
          <a:bodyPr vert="horz" lIns="92309" tIns="46154" rIns="92309" bIns="46154" rtlCol="0"/>
          <a:lstStyle>
            <a:lvl1pPr algn="r">
              <a:defRPr sz="1200"/>
            </a:lvl1pPr>
          </a:lstStyle>
          <a:p>
            <a:fld id="{D4855888-AF3A-43B6-8753-1DFE0C32347E}" type="datetimeFigureOut">
              <a:rPr lang="en-US" smtClean="0">
                <a:latin typeface="Swis721 BT Roman" pitchFamily="34" charset="0"/>
              </a:rPr>
              <a:pPr/>
              <a:t>5/15/2018</a:t>
            </a:fld>
            <a:endParaRPr lang="en-US">
              <a:latin typeface="Swis721 BT Roman" pitchFamily="34" charset="0"/>
            </a:endParaRPr>
          </a:p>
        </p:txBody>
      </p:sp>
      <p:sp>
        <p:nvSpPr>
          <p:cNvPr id="4" name="Footer Placeholder 3"/>
          <p:cNvSpPr>
            <a:spLocks noGrp="1"/>
          </p:cNvSpPr>
          <p:nvPr>
            <p:ph type="ftr" sz="quarter" idx="2"/>
          </p:nvPr>
        </p:nvSpPr>
        <p:spPr>
          <a:xfrm>
            <a:off x="0" y="8757590"/>
            <a:ext cx="3004820" cy="461010"/>
          </a:xfrm>
          <a:prstGeom prst="rect">
            <a:avLst/>
          </a:prstGeom>
        </p:spPr>
        <p:txBody>
          <a:bodyPr vert="horz" lIns="92309" tIns="46154" rIns="92309" bIns="46154" rtlCol="0" anchor="b"/>
          <a:lstStyle>
            <a:lvl1pPr algn="l">
              <a:defRPr sz="1200"/>
            </a:lvl1pPr>
          </a:lstStyle>
          <a:p>
            <a:endParaRPr lang="en-US">
              <a:latin typeface="Swis721 BT Roman" pitchFamily="34" charset="0"/>
            </a:endParaRPr>
          </a:p>
        </p:txBody>
      </p:sp>
      <p:sp>
        <p:nvSpPr>
          <p:cNvPr id="5" name="Slide Number Placeholder 4"/>
          <p:cNvSpPr>
            <a:spLocks noGrp="1"/>
          </p:cNvSpPr>
          <p:nvPr>
            <p:ph type="sldNum" sz="quarter" idx="3"/>
          </p:nvPr>
        </p:nvSpPr>
        <p:spPr>
          <a:xfrm>
            <a:off x="3927775" y="8757590"/>
            <a:ext cx="3004820" cy="461010"/>
          </a:xfrm>
          <a:prstGeom prst="rect">
            <a:avLst/>
          </a:prstGeom>
        </p:spPr>
        <p:txBody>
          <a:bodyPr vert="horz" lIns="92309" tIns="46154" rIns="92309" bIns="46154" rtlCol="0" anchor="b"/>
          <a:lstStyle>
            <a:lvl1pPr algn="r">
              <a:defRPr sz="1200"/>
            </a:lvl1pPr>
          </a:lstStyle>
          <a:p>
            <a:fld id="{24A64B4E-A42F-49FF-A29D-2E9D12761816}" type="slidenum">
              <a:rPr lang="en-US" smtClean="0">
                <a:latin typeface="Swis721 BT Roman" pitchFamily="34" charset="0"/>
              </a:rPr>
              <a:pPr/>
              <a:t>‹#›</a:t>
            </a:fld>
            <a:endParaRPr lang="en-US">
              <a:latin typeface="Swis721 BT Roman" pitchFamily="34" charset="0"/>
            </a:endParaRPr>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010"/>
          </a:xfrm>
          <a:prstGeom prst="rect">
            <a:avLst/>
          </a:prstGeom>
        </p:spPr>
        <p:txBody>
          <a:bodyPr vert="horz" lIns="92309" tIns="46154" rIns="92309" bIns="46154" rtlCol="0"/>
          <a:lstStyle>
            <a:lvl1pPr algn="l">
              <a:defRPr sz="1200">
                <a:latin typeface="Swis721 BT Roman" pitchFamily="34" charset="0"/>
              </a:defRPr>
            </a:lvl1pPr>
          </a:lstStyle>
          <a:p>
            <a:endParaRPr lang="en-US"/>
          </a:p>
        </p:txBody>
      </p:sp>
      <p:sp>
        <p:nvSpPr>
          <p:cNvPr id="3" name="Date Placeholder 2"/>
          <p:cNvSpPr>
            <a:spLocks noGrp="1"/>
          </p:cNvSpPr>
          <p:nvPr>
            <p:ph type="dt" idx="1"/>
          </p:nvPr>
        </p:nvSpPr>
        <p:spPr>
          <a:xfrm>
            <a:off x="3927775" y="0"/>
            <a:ext cx="3004820" cy="461010"/>
          </a:xfrm>
          <a:prstGeom prst="rect">
            <a:avLst/>
          </a:prstGeom>
        </p:spPr>
        <p:txBody>
          <a:bodyPr vert="horz" lIns="92309" tIns="46154" rIns="92309" bIns="46154" rtlCol="0"/>
          <a:lstStyle>
            <a:lvl1pPr algn="r">
              <a:defRPr sz="1200">
                <a:latin typeface="Swis721 BT Roman" pitchFamily="34" charset="0"/>
              </a:defRPr>
            </a:lvl1pPr>
          </a:lstStyle>
          <a:p>
            <a:fld id="{9D927B75-005E-440D-9911-C82C717B3466}" type="datetimeFigureOut">
              <a:rPr lang="en-US" smtClean="0"/>
              <a:pPr/>
              <a:t>5/15/2018</a:t>
            </a:fld>
            <a:endParaRPr lang="en-US"/>
          </a:p>
        </p:txBody>
      </p:sp>
      <p:sp>
        <p:nvSpPr>
          <p:cNvPr id="4" name="Slide Image Placeholder 3"/>
          <p:cNvSpPr>
            <a:spLocks noGrp="1" noRot="1" noChangeAspect="1"/>
          </p:cNvSpPr>
          <p:nvPr>
            <p:ph type="sldImg" idx="2"/>
          </p:nvPr>
        </p:nvSpPr>
        <p:spPr>
          <a:xfrm>
            <a:off x="393700" y="692150"/>
            <a:ext cx="6146800" cy="3457575"/>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93420" y="4379595"/>
            <a:ext cx="5547360" cy="4149090"/>
          </a:xfrm>
          <a:prstGeom prst="rect">
            <a:avLst/>
          </a:prstGeom>
        </p:spPr>
        <p:txBody>
          <a:bodyPr vert="horz" lIns="92309" tIns="46154" rIns="92309" bIns="4615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04820" cy="461010"/>
          </a:xfrm>
          <a:prstGeom prst="rect">
            <a:avLst/>
          </a:prstGeom>
        </p:spPr>
        <p:txBody>
          <a:bodyPr vert="horz" lIns="92309" tIns="46154" rIns="92309" bIns="46154" rtlCol="0" anchor="b"/>
          <a:lstStyle>
            <a:lvl1pPr algn="l">
              <a:defRPr sz="1200">
                <a:latin typeface="Swis721 BT Roman" pitchFamily="34" charset="0"/>
              </a:defRPr>
            </a:lvl1pPr>
          </a:lstStyle>
          <a:p>
            <a:endParaRPr lang="en-US"/>
          </a:p>
        </p:txBody>
      </p:sp>
      <p:sp>
        <p:nvSpPr>
          <p:cNvPr id="7" name="Slide Number Placeholder 6"/>
          <p:cNvSpPr>
            <a:spLocks noGrp="1"/>
          </p:cNvSpPr>
          <p:nvPr>
            <p:ph type="sldNum" sz="quarter" idx="5"/>
          </p:nvPr>
        </p:nvSpPr>
        <p:spPr>
          <a:xfrm>
            <a:off x="3927775" y="8757590"/>
            <a:ext cx="3004820" cy="461010"/>
          </a:xfrm>
          <a:prstGeom prst="rect">
            <a:avLst/>
          </a:prstGeom>
        </p:spPr>
        <p:txBody>
          <a:bodyPr vert="horz" lIns="92309" tIns="46154" rIns="92309" bIns="46154" rtlCol="0" anchor="b"/>
          <a:lstStyle>
            <a:lvl1pPr algn="r">
              <a:defRPr sz="1200">
                <a:latin typeface="Swis721 BT Roman" pitchFamily="34" charset="0"/>
              </a:defRPr>
            </a:lvl1pPr>
          </a:lstStyle>
          <a:p>
            <a:fld id="{7EA46659-A77C-458A-B76E-AD706F66F349}"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wis721 BT Roman"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start of token binding conversations. Which will build from this basic diagram. </a:t>
            </a:r>
          </a:p>
        </p:txBody>
      </p:sp>
      <p:sp>
        <p:nvSpPr>
          <p:cNvPr id="4" name="Slide Number Placeholder 3"/>
          <p:cNvSpPr>
            <a:spLocks noGrp="1"/>
          </p:cNvSpPr>
          <p:nvPr>
            <p:ph type="sldNum" sz="quarter" idx="10"/>
          </p:nvPr>
        </p:nvSpPr>
        <p:spPr/>
        <p:txBody>
          <a:bodyPr/>
          <a:lstStyle/>
          <a:p>
            <a:fld id="{7EA46659-A77C-458A-B76E-AD706F66F349}" type="slidenum">
              <a:rPr lang="en-US" smtClean="0"/>
              <a:pPr/>
              <a:t>8</a:t>
            </a:fld>
            <a:endParaRPr lang="en-US"/>
          </a:p>
        </p:txBody>
      </p:sp>
    </p:spTree>
    <p:extLst>
      <p:ext uri="{BB962C8B-B14F-4D97-AF65-F5344CB8AC3E}">
        <p14:creationId xmlns:p14="http://schemas.microsoft.com/office/powerpoint/2010/main" val="4205405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1:  add token biding to the </a:t>
            </a:r>
            <a:r>
              <a:rPr lang="en-US" dirty="0" err="1"/>
              <a:t>ID_Token</a:t>
            </a:r>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7EA46659-A77C-458A-B76E-AD706F66F349}" type="slidenum">
              <a:rPr lang="en-US" smtClean="0"/>
              <a:pPr/>
              <a:t>9</a:t>
            </a:fld>
            <a:endParaRPr lang="en-US"/>
          </a:p>
        </p:txBody>
      </p:sp>
    </p:spTree>
    <p:extLst>
      <p:ext uri="{BB962C8B-B14F-4D97-AF65-F5344CB8AC3E}">
        <p14:creationId xmlns:p14="http://schemas.microsoft.com/office/powerpoint/2010/main" val="696436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Whether you make get’s or posts the client can sign their use of the </a:t>
            </a:r>
            <a:r>
              <a:rPr lang="en-US" dirty="0" err="1"/>
              <a:t>ID_Token</a:t>
            </a:r>
            <a:r>
              <a:rPr lang="en-US" dirty="0"/>
              <a:t> to any party. </a:t>
            </a:r>
          </a:p>
        </p:txBody>
      </p:sp>
      <p:sp>
        <p:nvSpPr>
          <p:cNvPr id="4" name="Slide Number Placeholder 3"/>
          <p:cNvSpPr>
            <a:spLocks noGrp="1"/>
          </p:cNvSpPr>
          <p:nvPr>
            <p:ph type="sldNum" sz="quarter" idx="10"/>
          </p:nvPr>
        </p:nvSpPr>
        <p:spPr/>
        <p:txBody>
          <a:bodyPr/>
          <a:lstStyle/>
          <a:p>
            <a:fld id="{7EA46659-A77C-458A-B76E-AD706F66F349}" type="slidenum">
              <a:rPr lang="en-US" smtClean="0"/>
              <a:pPr/>
              <a:t>10</a:t>
            </a:fld>
            <a:endParaRPr lang="en-US"/>
          </a:p>
        </p:txBody>
      </p:sp>
    </p:spTree>
    <p:extLst>
      <p:ext uri="{BB962C8B-B14F-4D97-AF65-F5344CB8AC3E}">
        <p14:creationId xmlns:p14="http://schemas.microsoft.com/office/powerpoint/2010/main" val="302754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RP’s that will make server </a:t>
            </a:r>
            <a:r>
              <a:rPr lang="en-US" dirty="0" err="1"/>
              <a:t>api</a:t>
            </a:r>
            <a:r>
              <a:rPr lang="en-US" dirty="0"/>
              <a:t> calls can just skip adding </a:t>
            </a:r>
            <a:r>
              <a:rPr lang="en-US" dirty="0" err="1"/>
              <a:t>keyhash</a:t>
            </a:r>
            <a:r>
              <a:rPr lang="en-US" dirty="0"/>
              <a:t> to code requests… RP’s that will let clients do service calls can issue a JWT to the clients to make token requests. </a:t>
            </a:r>
          </a:p>
        </p:txBody>
      </p:sp>
      <p:sp>
        <p:nvSpPr>
          <p:cNvPr id="4" name="Slide Number Placeholder 3"/>
          <p:cNvSpPr>
            <a:spLocks noGrp="1"/>
          </p:cNvSpPr>
          <p:nvPr>
            <p:ph type="sldNum" sz="quarter" idx="10"/>
          </p:nvPr>
        </p:nvSpPr>
        <p:spPr/>
        <p:txBody>
          <a:bodyPr/>
          <a:lstStyle/>
          <a:p>
            <a:fld id="{7EA46659-A77C-458A-B76E-AD706F66F349}" type="slidenum">
              <a:rPr lang="en-US" smtClean="0"/>
              <a:pPr/>
              <a:t>12</a:t>
            </a:fld>
            <a:endParaRPr lang="en-US"/>
          </a:p>
        </p:txBody>
      </p:sp>
    </p:spTree>
    <p:extLst>
      <p:ext uri="{BB962C8B-B14F-4D97-AF65-F5344CB8AC3E}">
        <p14:creationId xmlns:p14="http://schemas.microsoft.com/office/powerpoint/2010/main" val="640968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tus Report_ Bod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191"/>
            <a:ext cx="12192000" cy="907191"/>
          </a:xfrm>
          <a:prstGeom prst="rect">
            <a:avLst/>
          </a:prstGeom>
        </p:spPr>
      </p:pic>
      <p:sp>
        <p:nvSpPr>
          <p:cNvPr id="10" name="Content Placeholder 9"/>
          <p:cNvSpPr>
            <a:spLocks noGrp="1"/>
          </p:cNvSpPr>
          <p:nvPr>
            <p:ph sz="quarter" idx="12"/>
          </p:nvPr>
        </p:nvSpPr>
        <p:spPr>
          <a:xfrm>
            <a:off x="243839" y="1015870"/>
            <a:ext cx="11704320" cy="5336162"/>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0" y="6526102"/>
            <a:ext cx="12192000" cy="3318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sp>
        <p:nvSpPr>
          <p:cNvPr id="2" name="Title 1"/>
          <p:cNvSpPr>
            <a:spLocks noGrp="1"/>
          </p:cNvSpPr>
          <p:nvPr>
            <p:ph type="title" hasCustomPrompt="1"/>
          </p:nvPr>
        </p:nvSpPr>
        <p:spPr>
          <a:xfrm>
            <a:off x="243841" y="108680"/>
            <a:ext cx="8760239" cy="737297"/>
          </a:xfrm>
        </p:spPr>
        <p:txBody>
          <a:bodyPr>
            <a:noAutofit/>
          </a:bodyPr>
          <a:lstStyle>
            <a:lvl1pPr>
              <a:defRPr sz="3700" baseline="0">
                <a:solidFill>
                  <a:schemeClr val="bg1"/>
                </a:solidFill>
              </a:defRPr>
            </a:lvl1pPr>
          </a:lstStyle>
          <a:p>
            <a:r>
              <a:rPr lang="en-US"/>
              <a:t>Title of Slide</a:t>
            </a:r>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16"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1093835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ody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2" y="195075"/>
            <a:ext cx="11704319"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23885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Body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058321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4_Body Slide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3553788" y="1170432"/>
            <a:ext cx="8406565"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1"/>
          </p:nvPr>
        </p:nvSpPr>
        <p:spPr/>
        <p:txBody>
          <a:bodyPr/>
          <a:lstStyle/>
          <a:p>
            <a:r>
              <a:rPr lang="en-US">
                <a:solidFill>
                  <a:srgbClr val="FFFFFF"/>
                </a:solidFill>
              </a:rPr>
              <a:t>T-Mobile Confidential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
        <p:nvSpPr>
          <p:cNvPr id="13" name="Slide Number Placeholder 5"/>
          <p:cNvSpPr txBox="1">
            <a:spLocks/>
          </p:cNvSpPr>
          <p:nvPr userDrawn="1"/>
        </p:nvSpPr>
        <p:spPr>
          <a:xfrm>
            <a:off x="71121" y="6534949"/>
            <a:ext cx="1046480"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r>
              <a:rPr lang="en-US" sz="939">
                <a:cs typeface="Tele-GroteskHal" pitchFamily="2" charset="0"/>
              </a:rPr>
              <a:t>Slide / </a:t>
            </a:r>
            <a:fld id="{1AF40C39-5108-E841-85F7-F0B9C0D30E8D}" type="slidenum">
              <a:rPr lang="en-US" sz="939" smtClean="0">
                <a:cs typeface="Tele-GroteskHal" pitchFamily="2" charset="0"/>
              </a:rPr>
              <a:pPr/>
              <a:t>‹#›</a:t>
            </a:fld>
            <a:endParaRPr lang="en-US" sz="939">
              <a:cs typeface="Tele-GroteskHal" pitchFamily="2" charset="0"/>
            </a:endParaRPr>
          </a:p>
        </p:txBody>
      </p:sp>
      <p:sp>
        <p:nvSpPr>
          <p:cNvPr id="6" name="Rectangle 5">
            <a:extLst>
              <a:ext uri="{FF2B5EF4-FFF2-40B4-BE49-F238E27FC236}">
                <a16:creationId xmlns:a16="http://schemas.microsoft.com/office/drawing/2014/main" id="{ED143A14-389D-480C-B079-DFD7ADB2E4EB}"/>
              </a:ext>
            </a:extLst>
          </p:cNvPr>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7" name="Picture 6">
            <a:extLst>
              <a:ext uri="{FF2B5EF4-FFF2-40B4-BE49-F238E27FC236}">
                <a16:creationId xmlns:a16="http://schemas.microsoft.com/office/drawing/2014/main" id="{E0A53835-A1D9-4F40-8C85-20B9FED1EC7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8" name="Slide Number Placeholder 5">
            <a:extLst>
              <a:ext uri="{FF2B5EF4-FFF2-40B4-BE49-F238E27FC236}">
                <a16:creationId xmlns:a16="http://schemas.microsoft.com/office/drawing/2014/main" id="{F3476F35-A456-4A38-AD9E-F6A8D007798A}"/>
              </a:ext>
            </a:extLst>
          </p:cNvPr>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dirty="0">
              <a:latin typeface="Tele-GroteskNor" pitchFamily="2" charset="0"/>
            </a:endParaRPr>
          </a:p>
        </p:txBody>
      </p:sp>
    </p:spTree>
    <p:extLst>
      <p:ext uri="{BB962C8B-B14F-4D97-AF65-F5344CB8AC3E}">
        <p14:creationId xmlns:p14="http://schemas.microsoft.com/office/powerpoint/2010/main" val="12416929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Body Slide 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243841" y="1174210"/>
            <a:ext cx="7501667"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7215729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4_Body Slide 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4" descr="C:\Users\Kkent\Desktop\Design\Marketing Designs 2014\Logos\Magenta on White T-Mobile\30686-44938-TMO_Magenta.png"/>
          <p:cNvPicPr>
            <a:picLocks noChangeAspect="1" noChangeArrowheads="1"/>
          </p:cNvPicPr>
          <p:nvPr userDrawn="1"/>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 b="8225"/>
          <a:stretch/>
        </p:blipFill>
        <p:spPr bwMode="auto">
          <a:xfrm>
            <a:off x="11140969" y="6519759"/>
            <a:ext cx="943840" cy="310218"/>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4"/>
          <p:cNvSpPr>
            <a:spLocks noGrp="1"/>
          </p:cNvSpPr>
          <p:nvPr>
            <p:ph sz="quarter" idx="12"/>
          </p:nvPr>
        </p:nvSpPr>
        <p:spPr>
          <a:xfrm>
            <a:off x="4886555" y="195074"/>
            <a:ext cx="7085991" cy="6253706"/>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hasCustomPrompt="1"/>
          </p:nvPr>
        </p:nvSpPr>
        <p:spPr>
          <a:xfrm>
            <a:off x="243843" y="195075"/>
            <a:ext cx="4208680" cy="737297"/>
          </a:xfrm>
        </p:spPr>
        <p:txBody>
          <a:bodyPr>
            <a:noAutofit/>
          </a:bodyPr>
          <a:lstStyle>
            <a:lvl1pPr>
              <a:defRPr sz="3343" baseline="0">
                <a:solidFill>
                  <a:schemeClr val="bg1"/>
                </a:solidFill>
              </a:defRPr>
            </a:lvl1pPr>
          </a:lstStyle>
          <a:p>
            <a:r>
              <a:rPr lang="en-US"/>
              <a:t>Title of Slide</a:t>
            </a:r>
          </a:p>
        </p:txBody>
      </p:sp>
    </p:spTree>
    <p:extLst>
      <p:ext uri="{BB962C8B-B14F-4D97-AF65-F5344CB8AC3E}">
        <p14:creationId xmlns:p14="http://schemas.microsoft.com/office/powerpoint/2010/main" val="777349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4_Body Slide 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p:cNvSpPr txBox="1">
            <a:spLocks/>
          </p:cNvSpPr>
          <p:nvPr userDrawn="1"/>
        </p:nvSpPr>
        <p:spPr>
          <a:xfrm>
            <a:off x="71121" y="6534949"/>
            <a:ext cx="1046480"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r>
              <a:rPr lang="en-US" sz="939">
                <a:cs typeface="Tele-GroteskHal" pitchFamily="2" charset="0"/>
              </a:rPr>
              <a:t>Slide / </a:t>
            </a:r>
            <a:fld id="{1AF40C39-5108-E841-85F7-F0B9C0D30E8D}" type="slidenum">
              <a:rPr lang="en-US" sz="939" smtClean="0">
                <a:cs typeface="Tele-GroteskHal" pitchFamily="2" charset="0"/>
              </a:rPr>
              <a:pPr/>
              <a:t>‹#›</a:t>
            </a:fld>
            <a:endParaRPr lang="en-US" sz="939">
              <a:cs typeface="Tele-GroteskHal" pitchFamily="2" charset="0"/>
            </a:endParaRPr>
          </a:p>
        </p:txBody>
      </p:sp>
      <p:pic>
        <p:nvPicPr>
          <p:cNvPr id="13" name="Picture 12" descr="T-Mobile Standard RO White.png"/>
          <p:cNvPicPr>
            <a:picLocks noChangeAspect="1"/>
          </p:cNvPicPr>
          <p:nvPr userDrawn="1"/>
        </p:nvPicPr>
        <p:blipFill>
          <a:blip r:embed="rId3"/>
          <a:stretch>
            <a:fillRect/>
          </a:stretch>
        </p:blipFill>
        <p:spPr>
          <a:xfrm>
            <a:off x="11230327" y="6619746"/>
            <a:ext cx="780288" cy="126797"/>
          </a:xfrm>
          <a:prstGeom prst="rect">
            <a:avLst/>
          </a:prstGeom>
        </p:spPr>
      </p:pic>
      <p:sp>
        <p:nvSpPr>
          <p:cNvPr id="14" name="Content Placeholder 5"/>
          <p:cNvSpPr>
            <a:spLocks noGrp="1"/>
          </p:cNvSpPr>
          <p:nvPr>
            <p:ph sz="quarter" idx="12"/>
          </p:nvPr>
        </p:nvSpPr>
        <p:spPr>
          <a:xfrm>
            <a:off x="243840" y="1170432"/>
            <a:ext cx="7588301"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p:cNvSpPr>
            <a:spLocks noGrp="1"/>
          </p:cNvSpPr>
          <p:nvPr>
            <p:ph type="title" hasCustomPrompt="1"/>
          </p:nvPr>
        </p:nvSpPr>
        <p:spPr>
          <a:xfrm>
            <a:off x="243840" y="195075"/>
            <a:ext cx="8807501"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5103428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ody Slide 9">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243839"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userDrawn="1"/>
        </p:nvSpPr>
        <p:spPr>
          <a:xfrm>
            <a:off x="11489066" y="196586"/>
            <a:ext cx="545253"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463" smtClean="0">
                <a:solidFill>
                  <a:srgbClr val="E20074"/>
                </a:solidFill>
                <a:latin typeface="Tele-GroteskNor" pitchFamily="2" charset="0"/>
              </a:rPr>
              <a:pPr algn="r"/>
              <a:t>‹#›</a:t>
            </a:fld>
            <a:endParaRPr lang="en-US" sz="1463">
              <a:solidFill>
                <a:srgbClr val="E20074"/>
              </a:solidFill>
              <a:latin typeface="Tele-GroteskNor" pitchFamily="2" charset="0"/>
            </a:endParaRPr>
          </a:p>
        </p:txBody>
      </p:sp>
      <p:cxnSp>
        <p:nvCxnSpPr>
          <p:cNvPr id="9" name="Straight Connector 8"/>
          <p:cNvCxnSpPr/>
          <p:nvPr userDrawn="1"/>
        </p:nvCxnSpPr>
        <p:spPr>
          <a:xfrm>
            <a:off x="11572291" y="262474"/>
            <a:ext cx="0" cy="59735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a:spLocks noGrp="1"/>
          </p:cNvSpPr>
          <p:nvPr>
            <p:ph type="title" hasCustomPrompt="1"/>
          </p:nvPr>
        </p:nvSpPr>
        <p:spPr>
          <a:xfrm>
            <a:off x="243840" y="195075"/>
            <a:ext cx="11216640"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396829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Body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2" y="195075"/>
            <a:ext cx="11704319"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314982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Body Slide 2">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7301382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Body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2" y="195075"/>
            <a:ext cx="11704319"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1554700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tus Report - BO slides">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7191"/>
            <a:ext cx="12192000" cy="907191"/>
          </a:xfrm>
          <a:prstGeom prst="rect">
            <a:avLst/>
          </a:prstGeom>
        </p:spPr>
      </p:pic>
      <p:sp>
        <p:nvSpPr>
          <p:cNvPr id="10" name="Content Placeholder 9"/>
          <p:cNvSpPr>
            <a:spLocks noGrp="1"/>
          </p:cNvSpPr>
          <p:nvPr>
            <p:ph sz="quarter" idx="12"/>
          </p:nvPr>
        </p:nvSpPr>
        <p:spPr>
          <a:xfrm>
            <a:off x="243839" y="1015870"/>
            <a:ext cx="11704320" cy="5336162"/>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0" y="6526102"/>
            <a:ext cx="12192000" cy="3318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sp>
        <p:nvSpPr>
          <p:cNvPr id="2" name="Title 1"/>
          <p:cNvSpPr>
            <a:spLocks noGrp="1"/>
          </p:cNvSpPr>
          <p:nvPr>
            <p:ph type="title" hasCustomPrompt="1"/>
          </p:nvPr>
        </p:nvSpPr>
        <p:spPr>
          <a:xfrm>
            <a:off x="243841" y="108680"/>
            <a:ext cx="8760239" cy="737297"/>
          </a:xfrm>
        </p:spPr>
        <p:txBody>
          <a:bodyPr>
            <a:noAutofit/>
          </a:bodyPr>
          <a:lstStyle>
            <a:lvl1pPr>
              <a:defRPr sz="3700" baseline="0">
                <a:solidFill>
                  <a:schemeClr val="bg1"/>
                </a:solidFill>
              </a:defRPr>
            </a:lvl1pPr>
          </a:lstStyle>
          <a:p>
            <a:r>
              <a:rPr lang="en-US"/>
              <a:t>Title of Slide</a:t>
            </a:r>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16"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9654240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Body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14377978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Body Slide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3553788" y="1170432"/>
            <a:ext cx="8406565"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
        <p:nvSpPr>
          <p:cNvPr id="13" name="Slide Number Placeholder 5"/>
          <p:cNvSpPr txBox="1">
            <a:spLocks/>
          </p:cNvSpPr>
          <p:nvPr userDrawn="1"/>
        </p:nvSpPr>
        <p:spPr>
          <a:xfrm>
            <a:off x="71121" y="6534949"/>
            <a:ext cx="1046480"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r>
              <a:rPr lang="en-US" sz="939">
                <a:cs typeface="Tele-GroteskHal" pitchFamily="2" charset="0"/>
              </a:rPr>
              <a:t>Slide / </a:t>
            </a:r>
            <a:fld id="{1AF40C39-5108-E841-85F7-F0B9C0D30E8D}" type="slidenum">
              <a:rPr lang="en-US" sz="939" smtClean="0">
                <a:cs typeface="Tele-GroteskHal" pitchFamily="2" charset="0"/>
              </a:rPr>
              <a:pPr/>
              <a:t>‹#›</a:t>
            </a:fld>
            <a:endParaRPr lang="en-US" sz="939">
              <a:cs typeface="Tele-GroteskHal" pitchFamily="2" charset="0"/>
            </a:endParaRPr>
          </a:p>
        </p:txBody>
      </p:sp>
    </p:spTree>
    <p:extLst>
      <p:ext uri="{BB962C8B-B14F-4D97-AF65-F5344CB8AC3E}">
        <p14:creationId xmlns:p14="http://schemas.microsoft.com/office/powerpoint/2010/main" val="22498940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Body Slide 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243841" y="1174210"/>
            <a:ext cx="7501667"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6987004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4_Body Slide 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4" descr="C:\Users\Kkent\Desktop\Design\Marketing Designs 2014\Logos\Magenta on White T-Mobile\30686-44938-TMO_Magenta.png"/>
          <p:cNvPicPr>
            <a:picLocks noChangeAspect="1" noChangeArrowheads="1"/>
          </p:cNvPicPr>
          <p:nvPr userDrawn="1"/>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 b="8225"/>
          <a:stretch/>
        </p:blipFill>
        <p:spPr bwMode="auto">
          <a:xfrm>
            <a:off x="11140969" y="6519759"/>
            <a:ext cx="943840" cy="310218"/>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4"/>
          <p:cNvSpPr>
            <a:spLocks noGrp="1"/>
          </p:cNvSpPr>
          <p:nvPr>
            <p:ph sz="quarter" idx="12"/>
          </p:nvPr>
        </p:nvSpPr>
        <p:spPr>
          <a:xfrm>
            <a:off x="4886555" y="195074"/>
            <a:ext cx="7085991" cy="6253706"/>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hasCustomPrompt="1"/>
          </p:nvPr>
        </p:nvSpPr>
        <p:spPr>
          <a:xfrm>
            <a:off x="243843" y="195075"/>
            <a:ext cx="4208680" cy="737297"/>
          </a:xfrm>
        </p:spPr>
        <p:txBody>
          <a:bodyPr>
            <a:noAutofit/>
          </a:bodyPr>
          <a:lstStyle>
            <a:lvl1pPr>
              <a:defRPr sz="3343" baseline="0">
                <a:solidFill>
                  <a:schemeClr val="bg1"/>
                </a:solidFill>
              </a:defRPr>
            </a:lvl1pPr>
          </a:lstStyle>
          <a:p>
            <a:r>
              <a:rPr lang="en-US"/>
              <a:t>Title of Slide</a:t>
            </a:r>
          </a:p>
        </p:txBody>
      </p:sp>
    </p:spTree>
    <p:extLst>
      <p:ext uri="{BB962C8B-B14F-4D97-AF65-F5344CB8AC3E}">
        <p14:creationId xmlns:p14="http://schemas.microsoft.com/office/powerpoint/2010/main" val="6016472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Body Slide 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lide Number Placeholder 5"/>
          <p:cNvSpPr txBox="1">
            <a:spLocks/>
          </p:cNvSpPr>
          <p:nvPr userDrawn="1"/>
        </p:nvSpPr>
        <p:spPr>
          <a:xfrm>
            <a:off x="71121" y="6534949"/>
            <a:ext cx="1046480"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r>
              <a:rPr lang="en-US" sz="939">
                <a:cs typeface="Tele-GroteskHal" pitchFamily="2" charset="0"/>
              </a:rPr>
              <a:t>Slide / </a:t>
            </a:r>
            <a:fld id="{1AF40C39-5108-E841-85F7-F0B9C0D30E8D}" type="slidenum">
              <a:rPr lang="en-US" sz="939" smtClean="0">
                <a:cs typeface="Tele-GroteskHal" pitchFamily="2" charset="0"/>
              </a:rPr>
              <a:pPr/>
              <a:t>‹#›</a:t>
            </a:fld>
            <a:endParaRPr lang="en-US" sz="939">
              <a:cs typeface="Tele-GroteskHal" pitchFamily="2" charset="0"/>
            </a:endParaRPr>
          </a:p>
        </p:txBody>
      </p:sp>
      <p:pic>
        <p:nvPicPr>
          <p:cNvPr id="13" name="Picture 12" descr="T-Mobile Standard RO White.png"/>
          <p:cNvPicPr>
            <a:picLocks noChangeAspect="1"/>
          </p:cNvPicPr>
          <p:nvPr userDrawn="1"/>
        </p:nvPicPr>
        <p:blipFill>
          <a:blip r:embed="rId3"/>
          <a:stretch>
            <a:fillRect/>
          </a:stretch>
        </p:blipFill>
        <p:spPr>
          <a:xfrm>
            <a:off x="11230327" y="6619746"/>
            <a:ext cx="780288" cy="126797"/>
          </a:xfrm>
          <a:prstGeom prst="rect">
            <a:avLst/>
          </a:prstGeom>
        </p:spPr>
      </p:pic>
      <p:sp>
        <p:nvSpPr>
          <p:cNvPr id="14" name="Content Placeholder 5"/>
          <p:cNvSpPr>
            <a:spLocks noGrp="1"/>
          </p:cNvSpPr>
          <p:nvPr>
            <p:ph sz="quarter" idx="12"/>
          </p:nvPr>
        </p:nvSpPr>
        <p:spPr>
          <a:xfrm>
            <a:off x="243840" y="1170432"/>
            <a:ext cx="7588301"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itle 1"/>
          <p:cNvSpPr>
            <a:spLocks noGrp="1"/>
          </p:cNvSpPr>
          <p:nvPr>
            <p:ph type="title" hasCustomPrompt="1"/>
          </p:nvPr>
        </p:nvSpPr>
        <p:spPr>
          <a:xfrm>
            <a:off x="243840" y="195075"/>
            <a:ext cx="8807501"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27453037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Body Slide 9">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243839"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p:cNvSpPr txBox="1">
            <a:spLocks/>
          </p:cNvSpPr>
          <p:nvPr userDrawn="1"/>
        </p:nvSpPr>
        <p:spPr>
          <a:xfrm>
            <a:off x="11489066" y="196586"/>
            <a:ext cx="545253" cy="284156"/>
          </a:xfrm>
          <a:prstGeom prst="rect">
            <a:avLst/>
          </a:prstGeom>
        </p:spPr>
        <p:txBody>
          <a:bodyPr vert="horz" lIns="71747" tIns="35873" rIns="71747" bIns="35873"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463" smtClean="0">
                <a:solidFill>
                  <a:srgbClr val="E20074"/>
                </a:solidFill>
                <a:latin typeface="Tele-GroteskNor" pitchFamily="2" charset="0"/>
              </a:rPr>
              <a:pPr algn="r"/>
              <a:t>‹#›</a:t>
            </a:fld>
            <a:endParaRPr lang="en-US" sz="1463">
              <a:solidFill>
                <a:srgbClr val="E20074"/>
              </a:solidFill>
              <a:latin typeface="Tele-GroteskNor" pitchFamily="2" charset="0"/>
            </a:endParaRPr>
          </a:p>
        </p:txBody>
      </p:sp>
      <p:cxnSp>
        <p:nvCxnSpPr>
          <p:cNvPr id="9" name="Straight Connector 8"/>
          <p:cNvCxnSpPr/>
          <p:nvPr userDrawn="1"/>
        </p:nvCxnSpPr>
        <p:spPr>
          <a:xfrm>
            <a:off x="11572291" y="262474"/>
            <a:ext cx="0" cy="597359"/>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 name="Title 1"/>
          <p:cNvSpPr>
            <a:spLocks noGrp="1"/>
          </p:cNvSpPr>
          <p:nvPr>
            <p:ph type="title" hasCustomPrompt="1"/>
          </p:nvPr>
        </p:nvSpPr>
        <p:spPr>
          <a:xfrm>
            <a:off x="243840" y="195075"/>
            <a:ext cx="11216640"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33261183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tice of Confidentiality">
    <p:spTree>
      <p:nvGrpSpPr>
        <p:cNvPr id="1" name=""/>
        <p:cNvGrpSpPr/>
        <p:nvPr/>
      </p:nvGrpSpPr>
      <p:grpSpPr>
        <a:xfrm>
          <a:off x="0" y="0"/>
          <a:ext cx="0" cy="0"/>
          <a:chOff x="0" y="0"/>
          <a:chExt cx="0" cy="0"/>
        </a:xfrm>
      </p:grpSpPr>
      <p:sp>
        <p:nvSpPr>
          <p:cNvPr id="3" name="Rectangle 2"/>
          <p:cNvSpPr/>
          <p:nvPr userDrawn="1"/>
        </p:nvSpPr>
        <p:spPr>
          <a:xfrm>
            <a:off x="266267" y="1779759"/>
            <a:ext cx="10440276" cy="17517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8" name="Picture 7"/>
          <p:cNvPicPr>
            <a:picLocks noChangeAspect="1"/>
          </p:cNvPicPr>
          <p:nvPr userDrawn="1"/>
        </p:nvPicPr>
        <p:blipFill>
          <a:blip r:embed="rId2">
            <a:biLevel thresh="50000"/>
          </a:blip>
          <a:stretch>
            <a:fillRect/>
          </a:stretch>
        </p:blipFill>
        <p:spPr>
          <a:xfrm>
            <a:off x="738020" y="1080147"/>
            <a:ext cx="10492304" cy="3909064"/>
          </a:xfrm>
          <a:prstGeom prst="rect">
            <a:avLst/>
          </a:prstGeom>
        </p:spPr>
      </p:pic>
      <p:sp>
        <p:nvSpPr>
          <p:cNvPr id="9" name="Footer Placeholder 4"/>
          <p:cNvSpPr>
            <a:spLocks noGrp="1"/>
          </p:cNvSpPr>
          <p:nvPr>
            <p:ph type="ftr" sz="quarter" idx="3"/>
          </p:nvPr>
        </p:nvSpPr>
        <p:spPr>
          <a:xfrm>
            <a:off x="4165600" y="6584886"/>
            <a:ext cx="3860800" cy="202143"/>
          </a:xfrm>
          <a:prstGeom prst="rect">
            <a:avLst/>
          </a:prstGeom>
        </p:spPr>
        <p:txBody>
          <a:bodyPr vert="horz" lIns="91572" tIns="45786" rIns="91572" bIns="45786" rtlCol="0" anchor="ctr"/>
          <a:lstStyle>
            <a:lvl1pPr algn="ctr">
              <a:defRPr sz="900" b="0" i="0">
                <a:solidFill>
                  <a:schemeClr val="bg1"/>
                </a:solidFill>
                <a:latin typeface="Tele-GroteskHal" pitchFamily="2" charset="0"/>
                <a:cs typeface="Tele-GroteskHal" pitchFamily="2" charset="0"/>
              </a:defRPr>
            </a:lvl1pPr>
          </a:lstStyle>
          <a:p>
            <a:r>
              <a:rPr>
                <a:solidFill>
                  <a:srgbClr val="FFFFFF"/>
                </a:solidFill>
              </a:rPr>
              <a:t>T-Mobile Confidential</a:t>
            </a:r>
          </a:p>
        </p:txBody>
      </p:sp>
    </p:spTree>
    <p:extLst>
      <p:ext uri="{BB962C8B-B14F-4D97-AF65-F5344CB8AC3E}">
        <p14:creationId xmlns:p14="http://schemas.microsoft.com/office/powerpoint/2010/main" val="20234237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tatus Report_Blank">
    <p:spTree>
      <p:nvGrpSpPr>
        <p:cNvPr id="1" name=""/>
        <p:cNvGrpSpPr/>
        <p:nvPr/>
      </p:nvGrpSpPr>
      <p:grpSpPr>
        <a:xfrm>
          <a:off x="0" y="0"/>
          <a:ext cx="0" cy="0"/>
          <a:chOff x="0" y="0"/>
          <a:chExt cx="0" cy="0"/>
        </a:xfrm>
      </p:grpSpPr>
      <p:sp>
        <p:nvSpPr>
          <p:cNvPr id="6"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21379665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61890"/>
            <a:ext cx="10972800" cy="40011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914400"/>
            <a:ext cx="10972800" cy="479723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46023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5_Custom Layout">
    <p:spTree>
      <p:nvGrpSpPr>
        <p:cNvPr id="1" name=""/>
        <p:cNvGrpSpPr/>
        <p:nvPr/>
      </p:nvGrpSpPr>
      <p:grpSpPr>
        <a:xfrm>
          <a:off x="0" y="0"/>
          <a:ext cx="0" cy="0"/>
          <a:chOff x="0" y="0"/>
          <a:chExt cx="0" cy="0"/>
        </a:xfrm>
      </p:grpSpPr>
      <p:sp>
        <p:nvSpPr>
          <p:cNvPr id="3" name="TextBox 2"/>
          <p:cNvSpPr txBox="1"/>
          <p:nvPr userDrawn="1"/>
        </p:nvSpPr>
        <p:spPr>
          <a:xfrm>
            <a:off x="126678" y="807674"/>
            <a:ext cx="11906991" cy="1015651"/>
          </a:xfrm>
          <a:prstGeom prst="rect">
            <a:avLst/>
          </a:prstGeom>
          <a:noFill/>
        </p:spPr>
        <p:txBody>
          <a:bodyPr wrap="square" lIns="68572" tIns="34286" rIns="68572" bIns="34286" rtlCol="0">
            <a:spAutoFit/>
          </a:bodyPr>
          <a:lstStyle/>
          <a:p>
            <a:pPr algn="ctr" defTabSz="342857"/>
            <a:endParaRPr lang="en-US" sz="3000">
              <a:solidFill>
                <a:srgbClr val="E8E8E8">
                  <a:lumMod val="75000"/>
                </a:srgbClr>
              </a:solidFill>
              <a:latin typeface="Tele-GroteskFet" pitchFamily="2" charset="0"/>
            </a:endParaRPr>
          </a:p>
          <a:p>
            <a:pPr algn="ctr" defTabSz="342857"/>
            <a:endParaRPr lang="en-US" sz="3000">
              <a:solidFill>
                <a:srgbClr val="E8E8E8">
                  <a:lumMod val="75000"/>
                </a:srgbClr>
              </a:solidFill>
              <a:latin typeface="Tele-GroteskFet" pitchFamily="2" charset="0"/>
            </a:endParaRPr>
          </a:p>
        </p:txBody>
      </p:sp>
      <p:sp>
        <p:nvSpPr>
          <p:cNvPr id="2" name="Title 1"/>
          <p:cNvSpPr>
            <a:spLocks noGrp="1"/>
          </p:cNvSpPr>
          <p:nvPr>
            <p:ph type="title"/>
          </p:nvPr>
        </p:nvSpPr>
        <p:spPr>
          <a:xfrm>
            <a:off x="243840" y="146307"/>
            <a:ext cx="11216640" cy="737297"/>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965318135"/>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otice of Confidentiality">
    <p:spTree>
      <p:nvGrpSpPr>
        <p:cNvPr id="1" name=""/>
        <p:cNvGrpSpPr/>
        <p:nvPr/>
      </p:nvGrpSpPr>
      <p:grpSpPr>
        <a:xfrm>
          <a:off x="0" y="0"/>
          <a:ext cx="0" cy="0"/>
          <a:chOff x="0" y="0"/>
          <a:chExt cx="0" cy="0"/>
        </a:xfrm>
      </p:grpSpPr>
      <p:sp>
        <p:nvSpPr>
          <p:cNvPr id="3" name="Rectangle 2"/>
          <p:cNvSpPr/>
          <p:nvPr userDrawn="1"/>
        </p:nvSpPr>
        <p:spPr>
          <a:xfrm>
            <a:off x="266267" y="1779759"/>
            <a:ext cx="10440276" cy="17517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8" name="Picture 7"/>
          <p:cNvPicPr>
            <a:picLocks noChangeAspect="1"/>
          </p:cNvPicPr>
          <p:nvPr userDrawn="1"/>
        </p:nvPicPr>
        <p:blipFill>
          <a:blip r:embed="rId2">
            <a:biLevel thresh="50000"/>
          </a:blip>
          <a:stretch>
            <a:fillRect/>
          </a:stretch>
        </p:blipFill>
        <p:spPr>
          <a:xfrm>
            <a:off x="738020" y="1080147"/>
            <a:ext cx="10492304" cy="3909064"/>
          </a:xfrm>
          <a:prstGeom prst="rect">
            <a:avLst/>
          </a:prstGeom>
        </p:spPr>
      </p:pic>
    </p:spTree>
    <p:extLst>
      <p:ext uri="{BB962C8B-B14F-4D97-AF65-F5344CB8AC3E}">
        <p14:creationId xmlns:p14="http://schemas.microsoft.com/office/powerpoint/2010/main" val="4052755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2190577"/>
            <a:ext cx="2848963" cy="539971"/>
          </a:xfrm>
          <a:prstGeom prst="rect">
            <a:avLst/>
          </a:prstGeom>
          <a:solidFill>
            <a:srgbClr val="E2007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buFontTx/>
              <a:buChar char="•"/>
            </a:pPr>
            <a:endParaRPr lang="en-US" sz="2200">
              <a:solidFill>
                <a:srgbClr val="FFFFFF"/>
              </a:solidFill>
            </a:endParaRPr>
          </a:p>
        </p:txBody>
      </p:sp>
      <p:sp>
        <p:nvSpPr>
          <p:cNvPr id="11" name="Title 1"/>
          <p:cNvSpPr>
            <a:spLocks noGrp="1"/>
          </p:cNvSpPr>
          <p:nvPr userDrawn="1">
            <p:ph type="ctrTitle" hasCustomPrompt="1"/>
          </p:nvPr>
        </p:nvSpPr>
        <p:spPr>
          <a:xfrm>
            <a:off x="628727" y="2842905"/>
            <a:ext cx="6007100" cy="636820"/>
          </a:xfrm>
          <a:prstGeom prst="rect">
            <a:avLst/>
          </a:prstGeom>
        </p:spPr>
        <p:txBody>
          <a:bodyPr>
            <a:normAutofit/>
          </a:bodyPr>
          <a:lstStyle>
            <a:lvl1pPr algn="l">
              <a:defRPr sz="4000" b="0" i="0">
                <a:solidFill>
                  <a:schemeClr val="bg1"/>
                </a:solidFill>
                <a:latin typeface="Tele-GroteskUlt" pitchFamily="2" charset="0"/>
                <a:cs typeface="Tele-GroteskUlt" pitchFamily="2" charset="0"/>
              </a:defRPr>
            </a:lvl1pPr>
          </a:lstStyle>
          <a:p>
            <a:r>
              <a:rPr lang="en-US"/>
              <a:t>Presentation Title</a:t>
            </a:r>
          </a:p>
        </p:txBody>
      </p:sp>
      <p:sp>
        <p:nvSpPr>
          <p:cNvPr id="12" name="Subtitle 2"/>
          <p:cNvSpPr>
            <a:spLocks noGrp="1"/>
          </p:cNvSpPr>
          <p:nvPr userDrawn="1">
            <p:ph type="subTitle" idx="1" hasCustomPrompt="1"/>
          </p:nvPr>
        </p:nvSpPr>
        <p:spPr>
          <a:xfrm>
            <a:off x="656321" y="3419764"/>
            <a:ext cx="3490307" cy="485715"/>
          </a:xfrm>
          <a:prstGeom prst="rect">
            <a:avLst/>
          </a:prstGeom>
        </p:spPr>
        <p:txBody>
          <a:bodyPr>
            <a:normAutofit/>
          </a:bodyPr>
          <a:lstStyle>
            <a:lvl1pPr marL="0" indent="0" algn="l">
              <a:spcBef>
                <a:spcPts val="0"/>
              </a:spcBef>
              <a:buNone/>
              <a:defRPr sz="1800" b="0" i="0">
                <a:solidFill>
                  <a:schemeClr val="bg1"/>
                </a:solidFill>
                <a:latin typeface="Tele-GroteskFet" pitchFamily="2" charset="0"/>
                <a:cs typeface="Tele-GroteskFet" pitchFamily="2" charset="0"/>
              </a:defRPr>
            </a:lvl1pPr>
            <a:lvl2pPr marL="343394" indent="0" algn="ctr">
              <a:buNone/>
              <a:defRPr>
                <a:solidFill>
                  <a:schemeClr val="tx1">
                    <a:tint val="75000"/>
                  </a:schemeClr>
                </a:solidFill>
              </a:defRPr>
            </a:lvl2pPr>
            <a:lvl3pPr marL="686789" indent="0" algn="ctr">
              <a:buNone/>
              <a:defRPr>
                <a:solidFill>
                  <a:schemeClr val="tx1">
                    <a:tint val="75000"/>
                  </a:schemeClr>
                </a:solidFill>
              </a:defRPr>
            </a:lvl3pPr>
            <a:lvl4pPr marL="1030184" indent="0" algn="ctr">
              <a:buNone/>
              <a:defRPr>
                <a:solidFill>
                  <a:schemeClr val="tx1">
                    <a:tint val="75000"/>
                  </a:schemeClr>
                </a:solidFill>
              </a:defRPr>
            </a:lvl4pPr>
            <a:lvl5pPr marL="1373578" indent="0" algn="ctr">
              <a:buNone/>
              <a:defRPr>
                <a:solidFill>
                  <a:schemeClr val="tx1">
                    <a:tint val="75000"/>
                  </a:schemeClr>
                </a:solidFill>
              </a:defRPr>
            </a:lvl5pPr>
            <a:lvl6pPr marL="1716972" indent="0" algn="ctr">
              <a:buNone/>
              <a:defRPr>
                <a:solidFill>
                  <a:schemeClr val="tx1">
                    <a:tint val="75000"/>
                  </a:schemeClr>
                </a:solidFill>
              </a:defRPr>
            </a:lvl6pPr>
            <a:lvl7pPr marL="2060366" indent="0" algn="ctr">
              <a:buNone/>
              <a:defRPr>
                <a:solidFill>
                  <a:schemeClr val="tx1">
                    <a:tint val="75000"/>
                  </a:schemeClr>
                </a:solidFill>
              </a:defRPr>
            </a:lvl7pPr>
            <a:lvl8pPr marL="2403760" indent="0" algn="ctr">
              <a:buNone/>
              <a:defRPr>
                <a:solidFill>
                  <a:schemeClr val="tx1">
                    <a:tint val="75000"/>
                  </a:schemeClr>
                </a:solidFill>
              </a:defRPr>
            </a:lvl8pPr>
            <a:lvl9pPr marL="2747154" indent="0" algn="ctr">
              <a:buNone/>
              <a:defRPr>
                <a:solidFill>
                  <a:schemeClr val="tx1">
                    <a:tint val="75000"/>
                  </a:schemeClr>
                </a:solidFill>
              </a:defRPr>
            </a:lvl9pPr>
          </a:lstStyle>
          <a:p>
            <a:r>
              <a:rPr lang="en-US"/>
              <a:t>Speaker Name &amp; Date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613" y="2309425"/>
            <a:ext cx="1938528" cy="318483"/>
          </a:xfrm>
          <a:prstGeom prst="rect">
            <a:avLst/>
          </a:prstGeom>
        </p:spPr>
      </p:pic>
    </p:spTree>
    <p:extLst>
      <p:ext uri="{BB962C8B-B14F-4D97-AF65-F5344CB8AC3E}">
        <p14:creationId xmlns:p14="http://schemas.microsoft.com/office/powerpoint/2010/main" val="4527605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7150" y="2158973"/>
            <a:ext cx="2241815" cy="813459"/>
          </a:xfrm>
          <a:prstGeom prst="rect">
            <a:avLst/>
          </a:prstGeom>
        </p:spPr>
      </p:pic>
      <p:sp>
        <p:nvSpPr>
          <p:cNvPr id="11" name="Title 1"/>
          <p:cNvSpPr>
            <a:spLocks noGrp="1"/>
          </p:cNvSpPr>
          <p:nvPr>
            <p:ph type="ctrTitle" hasCustomPrompt="1"/>
          </p:nvPr>
        </p:nvSpPr>
        <p:spPr>
          <a:xfrm>
            <a:off x="628729" y="2842905"/>
            <a:ext cx="6007100" cy="636820"/>
          </a:xfrm>
          <a:prstGeom prst="rect">
            <a:avLst/>
          </a:prstGeom>
        </p:spPr>
        <p:txBody>
          <a:bodyPr>
            <a:normAutofit/>
          </a:bodyPr>
          <a:lstStyle>
            <a:lvl1pPr algn="l">
              <a:defRPr sz="4000" b="0" i="0">
                <a:solidFill>
                  <a:srgbClr val="E20074"/>
                </a:solidFill>
                <a:latin typeface="Tele-GroteskUlt" pitchFamily="2" charset="0"/>
                <a:cs typeface="Tele-GroteskUlt" pitchFamily="2" charset="0"/>
              </a:defRPr>
            </a:lvl1pPr>
          </a:lstStyle>
          <a:p>
            <a:r>
              <a:rPr lang="en-US"/>
              <a:t>Presentation Title</a:t>
            </a:r>
          </a:p>
        </p:txBody>
      </p:sp>
      <p:sp>
        <p:nvSpPr>
          <p:cNvPr id="12" name="Subtitle 2"/>
          <p:cNvSpPr>
            <a:spLocks noGrp="1"/>
          </p:cNvSpPr>
          <p:nvPr>
            <p:ph type="subTitle" idx="1" hasCustomPrompt="1"/>
          </p:nvPr>
        </p:nvSpPr>
        <p:spPr>
          <a:xfrm>
            <a:off x="656320" y="3419764"/>
            <a:ext cx="3490307" cy="485715"/>
          </a:xfrm>
          <a:prstGeom prst="rect">
            <a:avLst/>
          </a:prstGeom>
        </p:spPr>
        <p:txBody>
          <a:bodyPr>
            <a:normAutofit/>
          </a:bodyPr>
          <a:lstStyle>
            <a:lvl1pPr marL="0" indent="0" algn="l">
              <a:spcBef>
                <a:spcPts val="0"/>
              </a:spcBef>
              <a:buNone/>
              <a:defRPr sz="1800" b="0" i="0">
                <a:solidFill>
                  <a:srgbClr val="E20074"/>
                </a:solidFill>
                <a:latin typeface="Tele-GroteskFet" pitchFamily="2" charset="0"/>
                <a:cs typeface="Tele-GroteskFet" pitchFamily="2" charset="0"/>
              </a:defRPr>
            </a:lvl1pPr>
            <a:lvl2pPr marL="343403" indent="0" algn="ctr">
              <a:buNone/>
              <a:defRPr>
                <a:solidFill>
                  <a:schemeClr val="tx1">
                    <a:tint val="75000"/>
                  </a:schemeClr>
                </a:solidFill>
              </a:defRPr>
            </a:lvl2pPr>
            <a:lvl3pPr marL="686806" indent="0" algn="ctr">
              <a:buNone/>
              <a:defRPr>
                <a:solidFill>
                  <a:schemeClr val="tx1">
                    <a:tint val="75000"/>
                  </a:schemeClr>
                </a:solidFill>
              </a:defRPr>
            </a:lvl3pPr>
            <a:lvl4pPr marL="1030209" indent="0" algn="ctr">
              <a:buNone/>
              <a:defRPr>
                <a:solidFill>
                  <a:schemeClr val="tx1">
                    <a:tint val="75000"/>
                  </a:schemeClr>
                </a:solidFill>
              </a:defRPr>
            </a:lvl4pPr>
            <a:lvl5pPr marL="1373612" indent="0" algn="ctr">
              <a:buNone/>
              <a:defRPr>
                <a:solidFill>
                  <a:schemeClr val="tx1">
                    <a:tint val="75000"/>
                  </a:schemeClr>
                </a:solidFill>
              </a:defRPr>
            </a:lvl5pPr>
            <a:lvl6pPr marL="1717015" indent="0" algn="ctr">
              <a:buNone/>
              <a:defRPr>
                <a:solidFill>
                  <a:schemeClr val="tx1">
                    <a:tint val="75000"/>
                  </a:schemeClr>
                </a:solidFill>
              </a:defRPr>
            </a:lvl6pPr>
            <a:lvl7pPr marL="2060418" indent="0" algn="ctr">
              <a:buNone/>
              <a:defRPr>
                <a:solidFill>
                  <a:schemeClr val="tx1">
                    <a:tint val="75000"/>
                  </a:schemeClr>
                </a:solidFill>
              </a:defRPr>
            </a:lvl7pPr>
            <a:lvl8pPr marL="2403820" indent="0" algn="ctr">
              <a:buNone/>
              <a:defRPr>
                <a:solidFill>
                  <a:schemeClr val="tx1">
                    <a:tint val="75000"/>
                  </a:schemeClr>
                </a:solidFill>
              </a:defRPr>
            </a:lvl8pPr>
            <a:lvl9pPr marL="2747223" indent="0" algn="ctr">
              <a:buNone/>
              <a:defRPr>
                <a:solidFill>
                  <a:schemeClr val="tx1">
                    <a:tint val="75000"/>
                  </a:schemeClr>
                </a:solidFill>
              </a:defRPr>
            </a:lvl9pPr>
          </a:lstStyle>
          <a:p>
            <a:r>
              <a:rPr lang="en-US"/>
              <a:t>Speaker Name &amp; Date</a:t>
            </a:r>
          </a:p>
        </p:txBody>
      </p:sp>
      <p:sp>
        <p:nvSpPr>
          <p:cNvPr id="7" name="Rectangle 6"/>
          <p:cNvSpPr/>
          <p:nvPr userDrawn="1"/>
        </p:nvSpPr>
        <p:spPr>
          <a:xfrm>
            <a:off x="10203848" y="0"/>
            <a:ext cx="1491114" cy="400110"/>
          </a:xfrm>
          <a:prstGeom prst="rect">
            <a:avLst/>
          </a:prstGeom>
        </p:spPr>
        <p:txBody>
          <a:bodyPr wrap="none">
            <a:spAutoFit/>
          </a:bodyPr>
          <a:lstStyle/>
          <a:p>
            <a:r>
              <a:rPr lang="en-NZ" sz="2000" cap="small">
                <a:solidFill>
                  <a:srgbClr val="E20074"/>
                </a:solidFill>
                <a:latin typeface="Tele-GroteskUlt" pitchFamily="2" charset="0"/>
              </a:rPr>
              <a:t>Enterprise </a:t>
            </a:r>
            <a:r>
              <a:rPr lang="en-NZ" sz="2000" cap="small">
                <a:solidFill>
                  <a:srgbClr val="FFFFFF"/>
                </a:solidFill>
                <a:latin typeface="Tele-GroteskUlt" pitchFamily="2" charset="0"/>
              </a:rPr>
              <a:t>IT</a:t>
            </a:r>
            <a:endParaRPr lang="en-US" sz="2000">
              <a:solidFill>
                <a:srgbClr val="FFFFFF"/>
              </a:solidFill>
              <a:latin typeface="Tele-GroteskUlt" pitchFamily="2" charset="0"/>
            </a:endParaRPr>
          </a:p>
        </p:txBody>
      </p:sp>
    </p:spTree>
    <p:extLst>
      <p:ext uri="{BB962C8B-B14F-4D97-AF65-F5344CB8AC3E}">
        <p14:creationId xmlns:p14="http://schemas.microsoft.com/office/powerpoint/2010/main" val="4340730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Body Slide 2">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0" y="195074"/>
            <a:ext cx="11716512" cy="737297"/>
          </a:xfrm>
          <a:prstGeom prst="rect">
            <a:avLst/>
          </a:prstGeom>
        </p:spPr>
        <p:txBody>
          <a:bodyPr>
            <a:noAutofit/>
          </a:bodyPr>
          <a:lstStyle>
            <a:lvl1pPr>
              <a:defRPr sz="3200" baseline="0">
                <a:solidFill>
                  <a:srgbClr val="E20074"/>
                </a:solidFill>
              </a:defRPr>
            </a:lvl1pPr>
          </a:lstStyle>
          <a:p>
            <a:r>
              <a:rPr lang="en-US"/>
              <a:t>Title of Slide</a:t>
            </a:r>
          </a:p>
        </p:txBody>
      </p:sp>
    </p:spTree>
    <p:extLst>
      <p:ext uri="{BB962C8B-B14F-4D97-AF65-F5344CB8AC3E}">
        <p14:creationId xmlns:p14="http://schemas.microsoft.com/office/powerpoint/2010/main" val="5528246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4_Body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1" y="195074"/>
            <a:ext cx="11704319" cy="737297"/>
          </a:xfrm>
          <a:prstGeom prst="rect">
            <a:avLst/>
          </a:prstGeom>
        </p:spPr>
        <p:txBody>
          <a:bodyPr>
            <a:noAutofit/>
          </a:bodyPr>
          <a:lstStyle>
            <a:lvl1pPr>
              <a:defRPr sz="3200" baseline="0">
                <a:solidFill>
                  <a:srgbClr val="E20074"/>
                </a:solidFill>
              </a:defRPr>
            </a:lvl1pPr>
          </a:lstStyle>
          <a:p>
            <a:r>
              <a:rPr lang="en-US"/>
              <a:t>Title of Slide</a:t>
            </a:r>
          </a:p>
        </p:txBody>
      </p:sp>
    </p:spTree>
    <p:extLst>
      <p:ext uri="{BB962C8B-B14F-4D97-AF65-F5344CB8AC3E}">
        <p14:creationId xmlns:p14="http://schemas.microsoft.com/office/powerpoint/2010/main" val="14905616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Body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1" y="195074"/>
            <a:ext cx="11704319" cy="737297"/>
          </a:xfrm>
          <a:prstGeom prst="rect">
            <a:avLst/>
          </a:prstGeom>
        </p:spPr>
        <p:txBody>
          <a:bodyPr>
            <a:noAutofit/>
          </a:bodyPr>
          <a:lstStyle>
            <a:lvl1pPr>
              <a:defRPr sz="3200" baseline="0">
                <a:solidFill>
                  <a:srgbClr val="E20074"/>
                </a:solidFill>
              </a:defRPr>
            </a:lvl1pPr>
          </a:lstStyle>
          <a:p>
            <a:r>
              <a:rPr lang="en-US"/>
              <a:t>Title of Slide</a:t>
            </a:r>
          </a:p>
        </p:txBody>
      </p:sp>
    </p:spTree>
    <p:extLst>
      <p:ext uri="{BB962C8B-B14F-4D97-AF65-F5344CB8AC3E}">
        <p14:creationId xmlns:p14="http://schemas.microsoft.com/office/powerpoint/2010/main" val="12729130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Notice of Confidentiality">
    <p:spTree>
      <p:nvGrpSpPr>
        <p:cNvPr id="1" name=""/>
        <p:cNvGrpSpPr/>
        <p:nvPr/>
      </p:nvGrpSpPr>
      <p:grpSpPr>
        <a:xfrm>
          <a:off x="0" y="0"/>
          <a:ext cx="0" cy="0"/>
          <a:chOff x="0" y="0"/>
          <a:chExt cx="0" cy="0"/>
        </a:xfrm>
      </p:grpSpPr>
      <p:sp>
        <p:nvSpPr>
          <p:cNvPr id="3" name="Rectangle 2"/>
          <p:cNvSpPr/>
          <p:nvPr userDrawn="1"/>
        </p:nvSpPr>
        <p:spPr>
          <a:xfrm>
            <a:off x="266267" y="1779759"/>
            <a:ext cx="10440276" cy="17517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8" name="Picture 7"/>
          <p:cNvPicPr>
            <a:picLocks noChangeAspect="1"/>
          </p:cNvPicPr>
          <p:nvPr userDrawn="1"/>
        </p:nvPicPr>
        <p:blipFill>
          <a:blip r:embed="rId2">
            <a:biLevel thresh="50000"/>
          </a:blip>
          <a:stretch>
            <a:fillRect/>
          </a:stretch>
        </p:blipFill>
        <p:spPr>
          <a:xfrm>
            <a:off x="738020" y="1080147"/>
            <a:ext cx="10492304" cy="3909064"/>
          </a:xfrm>
          <a:prstGeom prst="rect">
            <a:avLst/>
          </a:prstGeom>
        </p:spPr>
      </p:pic>
    </p:spTree>
    <p:extLst>
      <p:ext uri="{BB962C8B-B14F-4D97-AF65-F5344CB8AC3E}">
        <p14:creationId xmlns:p14="http://schemas.microsoft.com/office/powerpoint/2010/main" val="35502720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tatus Report_Blank">
    <p:spTree>
      <p:nvGrpSpPr>
        <p:cNvPr id="1" name=""/>
        <p:cNvGrpSpPr/>
        <p:nvPr/>
      </p:nvGrpSpPr>
      <p:grpSpPr>
        <a:xfrm>
          <a:off x="0" y="0"/>
          <a:ext cx="0" cy="0"/>
          <a:chOff x="0" y="0"/>
          <a:chExt cx="0" cy="0"/>
        </a:xfrm>
      </p:grpSpPr>
      <p:sp>
        <p:nvSpPr>
          <p:cNvPr id="6"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14708060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61890"/>
            <a:ext cx="10972800" cy="40011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914400"/>
            <a:ext cx="10972800" cy="479723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11085774" y="6355352"/>
            <a:ext cx="993252" cy="365125"/>
          </a:xfrm>
          <a:prstGeom prst="rect">
            <a:avLst/>
          </a:prstGeom>
        </p:spPr>
        <p:txBody>
          <a:bodyPr/>
          <a:lstStyle/>
          <a:p>
            <a:fld id="{9C38755D-335C-AE4A-A85B-1A64B1E871A6}" type="slidenum">
              <a:rPr lang="en-US" smtClean="0">
                <a:solidFill>
                  <a:srgbClr val="6A6A6A">
                    <a:tint val="75000"/>
                  </a:srgbClr>
                </a:solidFill>
              </a:rPr>
              <a:pPr/>
              <a:t>‹#›</a:t>
            </a:fld>
            <a:endParaRPr lang="en-US">
              <a:solidFill>
                <a:srgbClr val="6A6A6A">
                  <a:tint val="75000"/>
                </a:srgbClr>
              </a:solidFill>
            </a:endParaRPr>
          </a:p>
        </p:txBody>
      </p:sp>
    </p:spTree>
    <p:extLst>
      <p:ext uri="{BB962C8B-B14F-4D97-AF65-F5344CB8AC3E}">
        <p14:creationId xmlns:p14="http://schemas.microsoft.com/office/powerpoint/2010/main" val="35113769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5_Custom Layout">
    <p:spTree>
      <p:nvGrpSpPr>
        <p:cNvPr id="1" name=""/>
        <p:cNvGrpSpPr/>
        <p:nvPr/>
      </p:nvGrpSpPr>
      <p:grpSpPr>
        <a:xfrm>
          <a:off x="0" y="0"/>
          <a:ext cx="0" cy="0"/>
          <a:chOff x="0" y="0"/>
          <a:chExt cx="0" cy="0"/>
        </a:xfrm>
      </p:grpSpPr>
      <p:sp>
        <p:nvSpPr>
          <p:cNvPr id="3" name="TextBox 2"/>
          <p:cNvSpPr txBox="1"/>
          <p:nvPr userDrawn="1"/>
        </p:nvSpPr>
        <p:spPr>
          <a:xfrm>
            <a:off x="126678" y="807674"/>
            <a:ext cx="11906991" cy="1015651"/>
          </a:xfrm>
          <a:prstGeom prst="rect">
            <a:avLst/>
          </a:prstGeom>
          <a:noFill/>
        </p:spPr>
        <p:txBody>
          <a:bodyPr wrap="square" lIns="68572" tIns="34286" rIns="68572" bIns="34286" rtlCol="0">
            <a:spAutoFit/>
          </a:bodyPr>
          <a:lstStyle/>
          <a:p>
            <a:pPr algn="ctr" defTabSz="342857"/>
            <a:endParaRPr lang="en-US" sz="3000">
              <a:solidFill>
                <a:srgbClr val="E8E8E8">
                  <a:lumMod val="75000"/>
                </a:srgbClr>
              </a:solidFill>
              <a:latin typeface="Tele-GroteskFet" pitchFamily="2" charset="0"/>
            </a:endParaRPr>
          </a:p>
          <a:p>
            <a:pPr algn="ctr" defTabSz="342857"/>
            <a:endParaRPr lang="en-US" sz="3000">
              <a:solidFill>
                <a:srgbClr val="E8E8E8">
                  <a:lumMod val="75000"/>
                </a:srgbClr>
              </a:solidFill>
              <a:latin typeface="Tele-GroteskFet" pitchFamily="2" charset="0"/>
            </a:endParaRPr>
          </a:p>
        </p:txBody>
      </p:sp>
      <p:sp>
        <p:nvSpPr>
          <p:cNvPr id="2" name="Title 1"/>
          <p:cNvSpPr>
            <a:spLocks noGrp="1"/>
          </p:cNvSpPr>
          <p:nvPr>
            <p:ph type="title"/>
          </p:nvPr>
        </p:nvSpPr>
        <p:spPr>
          <a:xfrm>
            <a:off x="243840" y="146307"/>
            <a:ext cx="11216640" cy="737297"/>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037704333"/>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2190577"/>
            <a:ext cx="2848963" cy="539971"/>
          </a:xfrm>
          <a:prstGeom prst="rect">
            <a:avLst/>
          </a:prstGeom>
          <a:solidFill>
            <a:srgbClr val="E2007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buFontTx/>
              <a:buChar char="•"/>
            </a:pPr>
            <a:endParaRPr lang="en-US" sz="2200">
              <a:solidFill>
                <a:srgbClr val="FFFFFF"/>
              </a:solidFill>
            </a:endParaRPr>
          </a:p>
        </p:txBody>
      </p:sp>
      <p:sp>
        <p:nvSpPr>
          <p:cNvPr id="11" name="Title 1"/>
          <p:cNvSpPr>
            <a:spLocks noGrp="1"/>
          </p:cNvSpPr>
          <p:nvPr userDrawn="1">
            <p:ph type="ctrTitle" hasCustomPrompt="1"/>
          </p:nvPr>
        </p:nvSpPr>
        <p:spPr>
          <a:xfrm>
            <a:off x="628727" y="2842905"/>
            <a:ext cx="6007100" cy="636820"/>
          </a:xfrm>
          <a:prstGeom prst="rect">
            <a:avLst/>
          </a:prstGeom>
        </p:spPr>
        <p:txBody>
          <a:bodyPr>
            <a:normAutofit/>
          </a:bodyPr>
          <a:lstStyle>
            <a:lvl1pPr algn="l">
              <a:defRPr sz="4000" b="0" i="0">
                <a:solidFill>
                  <a:schemeClr val="bg1"/>
                </a:solidFill>
                <a:latin typeface="Tele-GroteskUlt" pitchFamily="2" charset="0"/>
                <a:cs typeface="Tele-GroteskUlt" pitchFamily="2" charset="0"/>
              </a:defRPr>
            </a:lvl1pPr>
          </a:lstStyle>
          <a:p>
            <a:r>
              <a:rPr lang="en-US"/>
              <a:t>Presentation Title</a:t>
            </a:r>
          </a:p>
        </p:txBody>
      </p:sp>
      <p:sp>
        <p:nvSpPr>
          <p:cNvPr id="12" name="Subtitle 2"/>
          <p:cNvSpPr>
            <a:spLocks noGrp="1"/>
          </p:cNvSpPr>
          <p:nvPr userDrawn="1">
            <p:ph type="subTitle" idx="1" hasCustomPrompt="1"/>
          </p:nvPr>
        </p:nvSpPr>
        <p:spPr>
          <a:xfrm>
            <a:off x="656321" y="3419764"/>
            <a:ext cx="3490307" cy="485715"/>
          </a:xfrm>
          <a:prstGeom prst="rect">
            <a:avLst/>
          </a:prstGeom>
        </p:spPr>
        <p:txBody>
          <a:bodyPr>
            <a:normAutofit/>
          </a:bodyPr>
          <a:lstStyle>
            <a:lvl1pPr marL="0" indent="0" algn="l">
              <a:spcBef>
                <a:spcPts val="0"/>
              </a:spcBef>
              <a:buNone/>
              <a:defRPr sz="1800" b="0" i="0">
                <a:solidFill>
                  <a:schemeClr val="bg1"/>
                </a:solidFill>
                <a:latin typeface="Tele-GroteskFet" pitchFamily="2" charset="0"/>
                <a:cs typeface="Tele-GroteskFet" pitchFamily="2" charset="0"/>
              </a:defRPr>
            </a:lvl1pPr>
            <a:lvl2pPr marL="343394" indent="0" algn="ctr">
              <a:buNone/>
              <a:defRPr>
                <a:solidFill>
                  <a:schemeClr val="tx1">
                    <a:tint val="75000"/>
                  </a:schemeClr>
                </a:solidFill>
              </a:defRPr>
            </a:lvl2pPr>
            <a:lvl3pPr marL="686789" indent="0" algn="ctr">
              <a:buNone/>
              <a:defRPr>
                <a:solidFill>
                  <a:schemeClr val="tx1">
                    <a:tint val="75000"/>
                  </a:schemeClr>
                </a:solidFill>
              </a:defRPr>
            </a:lvl3pPr>
            <a:lvl4pPr marL="1030184" indent="0" algn="ctr">
              <a:buNone/>
              <a:defRPr>
                <a:solidFill>
                  <a:schemeClr val="tx1">
                    <a:tint val="75000"/>
                  </a:schemeClr>
                </a:solidFill>
              </a:defRPr>
            </a:lvl4pPr>
            <a:lvl5pPr marL="1373578" indent="0" algn="ctr">
              <a:buNone/>
              <a:defRPr>
                <a:solidFill>
                  <a:schemeClr val="tx1">
                    <a:tint val="75000"/>
                  </a:schemeClr>
                </a:solidFill>
              </a:defRPr>
            </a:lvl5pPr>
            <a:lvl6pPr marL="1716972" indent="0" algn="ctr">
              <a:buNone/>
              <a:defRPr>
                <a:solidFill>
                  <a:schemeClr val="tx1">
                    <a:tint val="75000"/>
                  </a:schemeClr>
                </a:solidFill>
              </a:defRPr>
            </a:lvl6pPr>
            <a:lvl7pPr marL="2060366" indent="0" algn="ctr">
              <a:buNone/>
              <a:defRPr>
                <a:solidFill>
                  <a:schemeClr val="tx1">
                    <a:tint val="75000"/>
                  </a:schemeClr>
                </a:solidFill>
              </a:defRPr>
            </a:lvl7pPr>
            <a:lvl8pPr marL="2403760" indent="0" algn="ctr">
              <a:buNone/>
              <a:defRPr>
                <a:solidFill>
                  <a:schemeClr val="tx1">
                    <a:tint val="75000"/>
                  </a:schemeClr>
                </a:solidFill>
              </a:defRPr>
            </a:lvl8pPr>
            <a:lvl9pPr marL="2747154" indent="0" algn="ctr">
              <a:buNone/>
              <a:defRPr>
                <a:solidFill>
                  <a:schemeClr val="tx1">
                    <a:tint val="75000"/>
                  </a:schemeClr>
                </a:solidFill>
              </a:defRPr>
            </a:lvl9pPr>
          </a:lstStyle>
          <a:p>
            <a:r>
              <a:rPr lang="en-US"/>
              <a:t>Speaker Name &amp; Date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613" y="2309425"/>
            <a:ext cx="1938528" cy="318483"/>
          </a:xfrm>
          <a:prstGeom prst="rect">
            <a:avLst/>
          </a:prstGeom>
        </p:spPr>
      </p:pic>
    </p:spTree>
    <p:extLst>
      <p:ext uri="{BB962C8B-B14F-4D97-AF65-F5344CB8AC3E}">
        <p14:creationId xmlns:p14="http://schemas.microsoft.com/office/powerpoint/2010/main" val="189456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tus Report_Blank">
    <p:spTree>
      <p:nvGrpSpPr>
        <p:cNvPr id="1" name=""/>
        <p:cNvGrpSpPr/>
        <p:nvPr/>
      </p:nvGrpSpPr>
      <p:grpSpPr>
        <a:xfrm>
          <a:off x="0" y="0"/>
          <a:ext cx="0" cy="0"/>
          <a:chOff x="0" y="0"/>
          <a:chExt cx="0" cy="0"/>
        </a:xfrm>
      </p:grpSpPr>
      <p:sp>
        <p:nvSpPr>
          <p:cNvPr id="6"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22045910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7150" y="2158973"/>
            <a:ext cx="2241815" cy="813459"/>
          </a:xfrm>
          <a:prstGeom prst="rect">
            <a:avLst/>
          </a:prstGeom>
        </p:spPr>
      </p:pic>
      <p:sp>
        <p:nvSpPr>
          <p:cNvPr id="11" name="Title 1"/>
          <p:cNvSpPr>
            <a:spLocks noGrp="1"/>
          </p:cNvSpPr>
          <p:nvPr>
            <p:ph type="ctrTitle" hasCustomPrompt="1"/>
          </p:nvPr>
        </p:nvSpPr>
        <p:spPr>
          <a:xfrm>
            <a:off x="628729" y="2842905"/>
            <a:ext cx="6007100" cy="636820"/>
          </a:xfrm>
          <a:prstGeom prst="rect">
            <a:avLst/>
          </a:prstGeom>
        </p:spPr>
        <p:txBody>
          <a:bodyPr>
            <a:normAutofit/>
          </a:bodyPr>
          <a:lstStyle>
            <a:lvl1pPr algn="l">
              <a:defRPr sz="4000" b="0" i="0">
                <a:solidFill>
                  <a:srgbClr val="E20074"/>
                </a:solidFill>
                <a:latin typeface="Tele-GroteskUlt" pitchFamily="2" charset="0"/>
                <a:cs typeface="Tele-GroteskUlt" pitchFamily="2" charset="0"/>
              </a:defRPr>
            </a:lvl1pPr>
          </a:lstStyle>
          <a:p>
            <a:r>
              <a:rPr lang="en-US"/>
              <a:t>Presentation Title</a:t>
            </a:r>
          </a:p>
        </p:txBody>
      </p:sp>
      <p:sp>
        <p:nvSpPr>
          <p:cNvPr id="12" name="Subtitle 2"/>
          <p:cNvSpPr>
            <a:spLocks noGrp="1"/>
          </p:cNvSpPr>
          <p:nvPr>
            <p:ph type="subTitle" idx="1" hasCustomPrompt="1"/>
          </p:nvPr>
        </p:nvSpPr>
        <p:spPr>
          <a:xfrm>
            <a:off x="656320" y="3419764"/>
            <a:ext cx="3490307" cy="485715"/>
          </a:xfrm>
          <a:prstGeom prst="rect">
            <a:avLst/>
          </a:prstGeom>
        </p:spPr>
        <p:txBody>
          <a:bodyPr>
            <a:normAutofit/>
          </a:bodyPr>
          <a:lstStyle>
            <a:lvl1pPr marL="0" indent="0" algn="l">
              <a:spcBef>
                <a:spcPts val="0"/>
              </a:spcBef>
              <a:buNone/>
              <a:defRPr sz="1800" b="0" i="0">
                <a:solidFill>
                  <a:srgbClr val="E20074"/>
                </a:solidFill>
                <a:latin typeface="Tele-GroteskFet" pitchFamily="2" charset="0"/>
                <a:cs typeface="Tele-GroteskFet" pitchFamily="2" charset="0"/>
              </a:defRPr>
            </a:lvl1pPr>
            <a:lvl2pPr marL="343403" indent="0" algn="ctr">
              <a:buNone/>
              <a:defRPr>
                <a:solidFill>
                  <a:schemeClr val="tx1">
                    <a:tint val="75000"/>
                  </a:schemeClr>
                </a:solidFill>
              </a:defRPr>
            </a:lvl2pPr>
            <a:lvl3pPr marL="686806" indent="0" algn="ctr">
              <a:buNone/>
              <a:defRPr>
                <a:solidFill>
                  <a:schemeClr val="tx1">
                    <a:tint val="75000"/>
                  </a:schemeClr>
                </a:solidFill>
              </a:defRPr>
            </a:lvl3pPr>
            <a:lvl4pPr marL="1030209" indent="0" algn="ctr">
              <a:buNone/>
              <a:defRPr>
                <a:solidFill>
                  <a:schemeClr val="tx1">
                    <a:tint val="75000"/>
                  </a:schemeClr>
                </a:solidFill>
              </a:defRPr>
            </a:lvl4pPr>
            <a:lvl5pPr marL="1373612" indent="0" algn="ctr">
              <a:buNone/>
              <a:defRPr>
                <a:solidFill>
                  <a:schemeClr val="tx1">
                    <a:tint val="75000"/>
                  </a:schemeClr>
                </a:solidFill>
              </a:defRPr>
            </a:lvl5pPr>
            <a:lvl6pPr marL="1717015" indent="0" algn="ctr">
              <a:buNone/>
              <a:defRPr>
                <a:solidFill>
                  <a:schemeClr val="tx1">
                    <a:tint val="75000"/>
                  </a:schemeClr>
                </a:solidFill>
              </a:defRPr>
            </a:lvl6pPr>
            <a:lvl7pPr marL="2060418" indent="0" algn="ctr">
              <a:buNone/>
              <a:defRPr>
                <a:solidFill>
                  <a:schemeClr val="tx1">
                    <a:tint val="75000"/>
                  </a:schemeClr>
                </a:solidFill>
              </a:defRPr>
            </a:lvl7pPr>
            <a:lvl8pPr marL="2403820" indent="0" algn="ctr">
              <a:buNone/>
              <a:defRPr>
                <a:solidFill>
                  <a:schemeClr val="tx1">
                    <a:tint val="75000"/>
                  </a:schemeClr>
                </a:solidFill>
              </a:defRPr>
            </a:lvl8pPr>
            <a:lvl9pPr marL="2747223" indent="0" algn="ctr">
              <a:buNone/>
              <a:defRPr>
                <a:solidFill>
                  <a:schemeClr val="tx1">
                    <a:tint val="75000"/>
                  </a:schemeClr>
                </a:solidFill>
              </a:defRPr>
            </a:lvl9pPr>
          </a:lstStyle>
          <a:p>
            <a:r>
              <a:rPr lang="en-US"/>
              <a:t>Speaker Name &amp; Date</a:t>
            </a:r>
          </a:p>
        </p:txBody>
      </p:sp>
    </p:spTree>
    <p:extLst>
      <p:ext uri="{BB962C8B-B14F-4D97-AF65-F5344CB8AC3E}">
        <p14:creationId xmlns:p14="http://schemas.microsoft.com/office/powerpoint/2010/main" val="9552978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_Body Slide 2">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0" y="195074"/>
            <a:ext cx="11716512" cy="737297"/>
          </a:xfrm>
          <a:prstGeom prst="rect">
            <a:avLst/>
          </a:prstGeom>
        </p:spPr>
        <p:txBody>
          <a:bodyPr>
            <a:noAutofit/>
          </a:bodyPr>
          <a:lstStyle>
            <a:lvl1pPr>
              <a:defRPr sz="3200" baseline="0">
                <a:solidFill>
                  <a:srgbClr val="E20074"/>
                </a:solidFill>
              </a:defRPr>
            </a:lvl1pPr>
          </a:lstStyle>
          <a:p>
            <a:r>
              <a:rPr lang="en-US"/>
              <a:t>Title of Slide</a:t>
            </a:r>
          </a:p>
        </p:txBody>
      </p:sp>
    </p:spTree>
    <p:extLst>
      <p:ext uri="{BB962C8B-B14F-4D97-AF65-F5344CB8AC3E}">
        <p14:creationId xmlns:p14="http://schemas.microsoft.com/office/powerpoint/2010/main" val="21127241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Body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a:prstGeom prst="rect">
            <a:avLst/>
          </a:prstGeo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1" y="195074"/>
            <a:ext cx="11704319" cy="737297"/>
          </a:xfrm>
          <a:prstGeom prst="rect">
            <a:avLst/>
          </a:prstGeom>
        </p:spPr>
        <p:txBody>
          <a:bodyPr>
            <a:noAutofit/>
          </a:bodyPr>
          <a:lstStyle>
            <a:lvl1pPr>
              <a:defRPr sz="3200" baseline="0">
                <a:solidFill>
                  <a:srgbClr val="E20074"/>
                </a:solidFill>
              </a:defRPr>
            </a:lvl1pPr>
          </a:lstStyle>
          <a:p>
            <a:r>
              <a:rPr lang="en-US"/>
              <a:t>Title of Slide</a:t>
            </a:r>
          </a:p>
        </p:txBody>
      </p:sp>
    </p:spTree>
    <p:extLst>
      <p:ext uri="{BB962C8B-B14F-4D97-AF65-F5344CB8AC3E}">
        <p14:creationId xmlns:p14="http://schemas.microsoft.com/office/powerpoint/2010/main" val="3224200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5_Custom Layout">
    <p:spTree>
      <p:nvGrpSpPr>
        <p:cNvPr id="1" name=""/>
        <p:cNvGrpSpPr/>
        <p:nvPr/>
      </p:nvGrpSpPr>
      <p:grpSpPr>
        <a:xfrm>
          <a:off x="0" y="0"/>
          <a:ext cx="0" cy="0"/>
          <a:chOff x="0" y="0"/>
          <a:chExt cx="0" cy="0"/>
        </a:xfrm>
      </p:grpSpPr>
      <p:sp>
        <p:nvSpPr>
          <p:cNvPr id="3" name="TextBox 2"/>
          <p:cNvSpPr txBox="1"/>
          <p:nvPr userDrawn="1"/>
        </p:nvSpPr>
        <p:spPr>
          <a:xfrm>
            <a:off x="126678" y="807674"/>
            <a:ext cx="11906991" cy="1015651"/>
          </a:xfrm>
          <a:prstGeom prst="rect">
            <a:avLst/>
          </a:prstGeom>
          <a:noFill/>
        </p:spPr>
        <p:txBody>
          <a:bodyPr wrap="square" lIns="68572" tIns="34286" rIns="68572" bIns="34286" rtlCol="0">
            <a:spAutoFit/>
          </a:bodyPr>
          <a:lstStyle/>
          <a:p>
            <a:pPr algn="ctr" defTabSz="342857"/>
            <a:endParaRPr lang="en-US" sz="3000">
              <a:solidFill>
                <a:srgbClr val="E8E8E8">
                  <a:lumMod val="75000"/>
                </a:srgbClr>
              </a:solidFill>
              <a:latin typeface="Tele-GroteskFet" pitchFamily="2" charset="0"/>
            </a:endParaRPr>
          </a:p>
          <a:p>
            <a:pPr algn="ctr" defTabSz="342857"/>
            <a:endParaRPr lang="en-US" sz="3000">
              <a:solidFill>
                <a:srgbClr val="E8E8E8">
                  <a:lumMod val="75000"/>
                </a:srgbClr>
              </a:solidFill>
              <a:latin typeface="Tele-GroteskFet" pitchFamily="2" charset="0"/>
            </a:endParaRPr>
          </a:p>
        </p:txBody>
      </p:sp>
      <p:sp>
        <p:nvSpPr>
          <p:cNvPr id="2" name="Title 1"/>
          <p:cNvSpPr>
            <a:spLocks noGrp="1"/>
          </p:cNvSpPr>
          <p:nvPr>
            <p:ph type="title"/>
          </p:nvPr>
        </p:nvSpPr>
        <p:spPr>
          <a:xfrm>
            <a:off x="243840" y="146307"/>
            <a:ext cx="11216640" cy="737297"/>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25422712"/>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4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2190577"/>
            <a:ext cx="2848963" cy="539971"/>
          </a:xfrm>
          <a:prstGeom prst="rect">
            <a:avLst/>
          </a:prstGeom>
          <a:solidFill>
            <a:srgbClr val="E2007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buFontTx/>
              <a:buChar char="•"/>
            </a:pPr>
            <a:endParaRPr lang="en-US" sz="2200">
              <a:solidFill>
                <a:srgbClr val="FFFFFF"/>
              </a:solidFill>
            </a:endParaRPr>
          </a:p>
        </p:txBody>
      </p:sp>
      <p:sp>
        <p:nvSpPr>
          <p:cNvPr id="11" name="Title 1"/>
          <p:cNvSpPr>
            <a:spLocks noGrp="1"/>
          </p:cNvSpPr>
          <p:nvPr userDrawn="1">
            <p:ph type="ctrTitle" hasCustomPrompt="1"/>
          </p:nvPr>
        </p:nvSpPr>
        <p:spPr>
          <a:xfrm>
            <a:off x="628727" y="2842905"/>
            <a:ext cx="6007100" cy="636820"/>
          </a:xfrm>
          <a:prstGeom prst="rect">
            <a:avLst/>
          </a:prstGeom>
        </p:spPr>
        <p:txBody>
          <a:bodyPr>
            <a:normAutofit/>
          </a:bodyPr>
          <a:lstStyle>
            <a:lvl1pPr algn="l">
              <a:defRPr sz="4000" b="0" i="0">
                <a:solidFill>
                  <a:schemeClr val="bg1"/>
                </a:solidFill>
                <a:latin typeface="Tele-GroteskUlt" pitchFamily="2" charset="0"/>
                <a:cs typeface="Tele-GroteskUlt" pitchFamily="2" charset="0"/>
              </a:defRPr>
            </a:lvl1pPr>
          </a:lstStyle>
          <a:p>
            <a:r>
              <a:rPr lang="en-US"/>
              <a:t>Presentation Title</a:t>
            </a:r>
          </a:p>
        </p:txBody>
      </p:sp>
      <p:sp>
        <p:nvSpPr>
          <p:cNvPr id="12" name="Subtitle 2"/>
          <p:cNvSpPr>
            <a:spLocks noGrp="1"/>
          </p:cNvSpPr>
          <p:nvPr userDrawn="1">
            <p:ph type="subTitle" idx="1" hasCustomPrompt="1"/>
          </p:nvPr>
        </p:nvSpPr>
        <p:spPr>
          <a:xfrm>
            <a:off x="656321" y="3419764"/>
            <a:ext cx="3490307" cy="485715"/>
          </a:xfrm>
          <a:prstGeom prst="rect">
            <a:avLst/>
          </a:prstGeom>
        </p:spPr>
        <p:txBody>
          <a:bodyPr>
            <a:normAutofit/>
          </a:bodyPr>
          <a:lstStyle>
            <a:lvl1pPr marL="0" indent="0" algn="l">
              <a:spcBef>
                <a:spcPts val="0"/>
              </a:spcBef>
              <a:buNone/>
              <a:defRPr sz="1800" b="0" i="0">
                <a:solidFill>
                  <a:schemeClr val="bg1"/>
                </a:solidFill>
                <a:latin typeface="Tele-GroteskFet" pitchFamily="2" charset="0"/>
                <a:cs typeface="Tele-GroteskFet" pitchFamily="2" charset="0"/>
              </a:defRPr>
            </a:lvl1pPr>
            <a:lvl2pPr marL="343394" indent="0" algn="ctr">
              <a:buNone/>
              <a:defRPr>
                <a:solidFill>
                  <a:schemeClr val="tx1">
                    <a:tint val="75000"/>
                  </a:schemeClr>
                </a:solidFill>
              </a:defRPr>
            </a:lvl2pPr>
            <a:lvl3pPr marL="686789" indent="0" algn="ctr">
              <a:buNone/>
              <a:defRPr>
                <a:solidFill>
                  <a:schemeClr val="tx1">
                    <a:tint val="75000"/>
                  </a:schemeClr>
                </a:solidFill>
              </a:defRPr>
            </a:lvl3pPr>
            <a:lvl4pPr marL="1030184" indent="0" algn="ctr">
              <a:buNone/>
              <a:defRPr>
                <a:solidFill>
                  <a:schemeClr val="tx1">
                    <a:tint val="75000"/>
                  </a:schemeClr>
                </a:solidFill>
              </a:defRPr>
            </a:lvl4pPr>
            <a:lvl5pPr marL="1373578" indent="0" algn="ctr">
              <a:buNone/>
              <a:defRPr>
                <a:solidFill>
                  <a:schemeClr val="tx1">
                    <a:tint val="75000"/>
                  </a:schemeClr>
                </a:solidFill>
              </a:defRPr>
            </a:lvl5pPr>
            <a:lvl6pPr marL="1716972" indent="0" algn="ctr">
              <a:buNone/>
              <a:defRPr>
                <a:solidFill>
                  <a:schemeClr val="tx1">
                    <a:tint val="75000"/>
                  </a:schemeClr>
                </a:solidFill>
              </a:defRPr>
            </a:lvl6pPr>
            <a:lvl7pPr marL="2060366" indent="0" algn="ctr">
              <a:buNone/>
              <a:defRPr>
                <a:solidFill>
                  <a:schemeClr val="tx1">
                    <a:tint val="75000"/>
                  </a:schemeClr>
                </a:solidFill>
              </a:defRPr>
            </a:lvl7pPr>
            <a:lvl8pPr marL="2403760" indent="0" algn="ctr">
              <a:buNone/>
              <a:defRPr>
                <a:solidFill>
                  <a:schemeClr val="tx1">
                    <a:tint val="75000"/>
                  </a:schemeClr>
                </a:solidFill>
              </a:defRPr>
            </a:lvl8pPr>
            <a:lvl9pPr marL="2747154" indent="0" algn="ctr">
              <a:buNone/>
              <a:defRPr>
                <a:solidFill>
                  <a:schemeClr val="tx1">
                    <a:tint val="75000"/>
                  </a:schemeClr>
                </a:solidFill>
              </a:defRPr>
            </a:lvl9pPr>
          </a:lstStyle>
          <a:p>
            <a:r>
              <a:rPr lang="en-US"/>
              <a:t>Speaker Name &amp; Date</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6613" y="2309425"/>
            <a:ext cx="1938528" cy="318483"/>
          </a:xfrm>
          <a:prstGeom prst="rect">
            <a:avLst/>
          </a:prstGeom>
        </p:spPr>
      </p:pic>
    </p:spTree>
    <p:extLst>
      <p:ext uri="{BB962C8B-B14F-4D97-AF65-F5344CB8AC3E}">
        <p14:creationId xmlns:p14="http://schemas.microsoft.com/office/powerpoint/2010/main" val="1765277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Q&amp;A">
    <p:spTree>
      <p:nvGrpSpPr>
        <p:cNvPr id="1" name=""/>
        <p:cNvGrpSpPr/>
        <p:nvPr/>
      </p:nvGrpSpPr>
      <p:grpSpPr>
        <a:xfrm>
          <a:off x="0" y="0"/>
          <a:ext cx="0" cy="0"/>
          <a:chOff x="0" y="0"/>
          <a:chExt cx="0" cy="0"/>
        </a:xfrm>
      </p:grpSpPr>
      <p:sp>
        <p:nvSpPr>
          <p:cNvPr id="8" name="Title 1"/>
          <p:cNvSpPr txBox="1">
            <a:spLocks/>
          </p:cNvSpPr>
          <p:nvPr userDrawn="1"/>
        </p:nvSpPr>
        <p:spPr>
          <a:xfrm>
            <a:off x="0" y="1206718"/>
            <a:ext cx="12192000" cy="1289051"/>
          </a:xfrm>
          <a:prstGeom prst="rect">
            <a:avLst/>
          </a:prstGeom>
        </p:spPr>
        <p:txBody>
          <a:bodyPr lIns="121917" tIns="60958" rIns="121917" bIns="60958">
            <a:noAutofit/>
          </a:bodyPr>
          <a:lstStyle>
            <a:lvl1pPr algn="l" defTabSz="343403" rtl="0" eaLnBrk="1" latinLnBrk="0" hangingPunct="1">
              <a:spcBef>
                <a:spcPct val="0"/>
              </a:spcBef>
              <a:buNone/>
              <a:defRPr sz="4000" b="0" i="0" kern="1200">
                <a:solidFill>
                  <a:srgbClr val="E20074"/>
                </a:solidFill>
                <a:latin typeface="Tele-GroteskUlt" pitchFamily="2" charset="0"/>
                <a:ea typeface="+mj-ea"/>
                <a:cs typeface="Tele-GroteskUlt" pitchFamily="2" charset="0"/>
              </a:defRPr>
            </a:lvl1pPr>
          </a:lstStyle>
          <a:p>
            <a:pPr algn="ctr"/>
            <a:r>
              <a:rPr lang="en-US" sz="22100" spc="-400"/>
              <a:t>Q</a:t>
            </a:r>
            <a:r>
              <a:rPr lang="en-US" sz="22100">
                <a:solidFill>
                  <a:srgbClr val="000000"/>
                </a:solidFill>
                <a:latin typeface="Tele-GroteskNor"/>
              </a:rPr>
              <a:t>&amp;</a:t>
            </a:r>
            <a:r>
              <a:rPr lang="en-US" sz="22100"/>
              <a:t>A</a:t>
            </a:r>
          </a:p>
        </p:txBody>
      </p:sp>
      <p:sp>
        <p:nvSpPr>
          <p:cNvPr id="4" name="Footer Placeholder 4"/>
          <p:cNvSpPr>
            <a:spLocks noGrp="1"/>
          </p:cNvSpPr>
          <p:nvPr>
            <p:ph type="ftr" sz="quarter" idx="3"/>
          </p:nvPr>
        </p:nvSpPr>
        <p:spPr>
          <a:xfrm>
            <a:off x="4165600" y="6584886"/>
            <a:ext cx="3860800" cy="202143"/>
          </a:xfrm>
          <a:prstGeom prst="rect">
            <a:avLst/>
          </a:prstGeom>
        </p:spPr>
        <p:txBody>
          <a:bodyPr vert="horz" lIns="91572" tIns="45786" rIns="91572" bIns="45786" rtlCol="0" anchor="ctr"/>
          <a:lstStyle>
            <a:lvl1pPr algn="ctr">
              <a:defRPr sz="900" b="0" i="0">
                <a:solidFill>
                  <a:schemeClr val="tx1"/>
                </a:solidFill>
                <a:latin typeface="Tele-GroteskHal" pitchFamily="2" charset="0"/>
                <a:cs typeface="Tele-GroteskHal" pitchFamily="2" charset="0"/>
              </a:defRPr>
            </a:lvl1pPr>
          </a:lstStyle>
          <a:p>
            <a:pPr defTabSz="457150"/>
            <a:r>
              <a:rPr lang="en-US">
                <a:solidFill>
                  <a:srgbClr val="000000"/>
                </a:solidFill>
              </a:rPr>
              <a:t>T-Mobile Confidential</a:t>
            </a:r>
          </a:p>
        </p:txBody>
      </p:sp>
    </p:spTree>
    <p:extLst>
      <p:ext uri="{BB962C8B-B14F-4D97-AF65-F5344CB8AC3E}">
        <p14:creationId xmlns:p14="http://schemas.microsoft.com/office/powerpoint/2010/main" val="1826969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Body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2"/>
          </p:nvPr>
        </p:nvSpPr>
        <p:spPr>
          <a:xfrm>
            <a:off x="243837" y="1170432"/>
            <a:ext cx="1170432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hasCustomPrompt="1"/>
          </p:nvPr>
        </p:nvSpPr>
        <p:spPr>
          <a:xfrm>
            <a:off x="243842" y="195075"/>
            <a:ext cx="11704319"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4010090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ody Slide 2">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243840"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3"/>
          </p:nvPr>
        </p:nvSpPr>
        <p:spPr>
          <a:xfrm>
            <a:off x="6230112" y="1170432"/>
            <a:ext cx="5730240" cy="5181600"/>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itle 1"/>
          <p:cNvSpPr>
            <a:spLocks noGrp="1"/>
          </p:cNvSpPr>
          <p:nvPr>
            <p:ph type="title" hasCustomPrompt="1"/>
          </p:nvPr>
        </p:nvSpPr>
        <p:spPr>
          <a:xfrm>
            <a:off x="243843" y="195075"/>
            <a:ext cx="11716512" cy="737297"/>
          </a:xfrm>
        </p:spPr>
        <p:txBody>
          <a:bodyPr>
            <a:noAutofit/>
          </a:bodyPr>
          <a:lstStyle>
            <a:lvl1pPr>
              <a:defRPr sz="3343" baseline="0">
                <a:solidFill>
                  <a:srgbClr val="E20074"/>
                </a:solidFill>
              </a:defRPr>
            </a:lvl1pPr>
          </a:lstStyle>
          <a:p>
            <a:r>
              <a:rPr lang="en-US"/>
              <a:t>Title of Slide</a:t>
            </a:r>
          </a:p>
        </p:txBody>
      </p:sp>
    </p:spTree>
    <p:extLst>
      <p:ext uri="{BB962C8B-B14F-4D97-AF65-F5344CB8AC3E}">
        <p14:creationId xmlns:p14="http://schemas.microsoft.com/office/powerpoint/2010/main" val="5660107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image" Target="../media/image7.pn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6.png"/><Relationship Id="rId5" Type="http://schemas.openxmlformats.org/officeDocument/2006/relationships/slideLayout" Target="../slideLayouts/slideLayout12.xml"/><Relationship Id="rId10" Type="http://schemas.openxmlformats.org/officeDocument/2006/relationships/theme" Target="../theme/theme4.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image" Target="../media/image7.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image" Target="../media/image6.png"/><Relationship Id="rId5" Type="http://schemas.openxmlformats.org/officeDocument/2006/relationships/slideLayout" Target="../slideLayouts/slideLayout21.xml"/><Relationship Id="rId10" Type="http://schemas.openxmlformats.org/officeDocument/2006/relationships/theme" Target="../theme/theme5.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image" Target="../media/image1.png"/><Relationship Id="rId5" Type="http://schemas.openxmlformats.org/officeDocument/2006/relationships/slideLayout" Target="../slideLayouts/slideLayout30.xml"/><Relationship Id="rId10" Type="http://schemas.openxmlformats.org/officeDocument/2006/relationships/theme" Target="../theme/theme6.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5" Type="http://schemas.openxmlformats.org/officeDocument/2006/relationships/slideLayout" Target="../slideLayouts/slideLayout39.xml"/><Relationship Id="rId10" Type="http://schemas.openxmlformats.org/officeDocument/2006/relationships/image" Target="../media/image1.png"/><Relationship Id="rId4" Type="http://schemas.openxmlformats.org/officeDocument/2006/relationships/slideLayout" Target="../slideLayouts/slideLayout38.xml"/><Relationship Id="rId9"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3840" y="146306"/>
            <a:ext cx="11216640" cy="737297"/>
          </a:xfrm>
          <a:prstGeom prst="rect">
            <a:avLst/>
          </a:prstGeom>
        </p:spPr>
        <p:txBody>
          <a:bodyPr vert="horz" lIns="91572" tIns="45786" rIns="91572" bIns="45786" rtlCol="0" anchor="ctr">
            <a:normAutofit/>
          </a:bodyPr>
          <a:lstStyle/>
          <a:p>
            <a:r>
              <a:rPr lang="en-US"/>
              <a:t>Title of Slide</a:t>
            </a:r>
          </a:p>
        </p:txBody>
      </p:sp>
      <p:sp>
        <p:nvSpPr>
          <p:cNvPr id="3" name="Text Placeholder 2"/>
          <p:cNvSpPr>
            <a:spLocks noGrp="1"/>
          </p:cNvSpPr>
          <p:nvPr>
            <p:ph type="body" idx="1"/>
          </p:nvPr>
        </p:nvSpPr>
        <p:spPr>
          <a:xfrm>
            <a:off x="609600" y="1331384"/>
            <a:ext cx="10972800" cy="4525963"/>
          </a:xfrm>
          <a:prstGeom prst="rect">
            <a:avLst/>
          </a:prstGeom>
        </p:spPr>
        <p:txBody>
          <a:bodyPr vert="horz" lIns="91572" tIns="45786" rIns="91572" bIns="45786" rtlCol="0">
            <a:normAutofit/>
          </a:bodyPr>
          <a:lstStyle/>
          <a:p>
            <a:pPr lvl="0"/>
            <a:r>
              <a:rPr lang="en-US"/>
              <a:t>Click to edit Master text styles</a:t>
            </a:r>
          </a:p>
          <a:p>
            <a:pPr lvl="1"/>
            <a:r>
              <a:rPr lang="en-US"/>
              <a:t>Second level</a:t>
            </a:r>
          </a:p>
          <a:p>
            <a:pPr lvl="2"/>
            <a:r>
              <a:rPr lang="en-US"/>
              <a:t>Third level</a:t>
            </a:r>
          </a:p>
          <a:p>
            <a:pPr lvl="3"/>
            <a:r>
              <a:rPr lang="en-US"/>
              <a:t>Forth level</a:t>
            </a: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Tree>
    <p:extLst>
      <p:ext uri="{BB962C8B-B14F-4D97-AF65-F5344CB8AC3E}">
        <p14:creationId xmlns:p14="http://schemas.microsoft.com/office/powerpoint/2010/main" val="852322712"/>
      </p:ext>
    </p:extLst>
  </p:cSld>
  <p:clrMap bg1="lt1" tx1="dk1" bg2="lt2" tx2="dk2" accent1="accent1" accent2="accent2" accent3="accent3" accent4="accent4" accent5="accent5" accent6="accent6" hlink="hlink" folHlink="folHlink"/>
  <p:sldLayoutIdLst>
    <p:sldLayoutId id="2147483670" r:id="rId1"/>
    <p:sldLayoutId id="2147483678" r:id="rId2"/>
  </p:sldLayoutIdLst>
  <p:hf sldNum="0" hdr="0" dt="0"/>
  <p:txStyles>
    <p:titleStyle>
      <a:lvl1pPr algn="l" defTabSz="457847" rtl="0" eaLnBrk="1" latinLnBrk="0" hangingPunct="1">
        <a:spcBef>
          <a:spcPct val="0"/>
        </a:spcBef>
        <a:buNone/>
        <a:defRPr sz="3700" b="0" i="0" kern="1200">
          <a:solidFill>
            <a:schemeClr val="tx1">
              <a:lumMod val="75000"/>
              <a:lumOff val="25000"/>
            </a:schemeClr>
          </a:solidFill>
          <a:latin typeface="Tele-GroteskUlt" pitchFamily="2" charset="0"/>
          <a:ea typeface="+mj-ea"/>
          <a:cs typeface="Tele-GroteskUlt" pitchFamily="2" charset="0"/>
        </a:defRPr>
      </a:lvl1pPr>
    </p:titleStyle>
    <p:bodyStyle>
      <a:lvl1pPr marL="343386" indent="-343386" algn="l" defTabSz="457847" rtl="0" eaLnBrk="1" latinLnBrk="0" hangingPunct="1">
        <a:spcBef>
          <a:spcPct val="20000"/>
        </a:spcBef>
        <a:buClr>
          <a:schemeClr val="accent1"/>
        </a:buClr>
        <a:buFont typeface="Wingdings" panose="05000000000000000000" pitchFamily="2" charset="2"/>
        <a:buChar char="§"/>
        <a:defRPr sz="2700" b="0" i="0" kern="1200">
          <a:solidFill>
            <a:schemeClr val="tx1">
              <a:lumMod val="85000"/>
              <a:lumOff val="15000"/>
            </a:schemeClr>
          </a:solidFill>
          <a:latin typeface="+mj-lt"/>
          <a:ea typeface="+mn-ea"/>
          <a:cs typeface="Arial" pitchFamily="34" charset="0"/>
        </a:defRPr>
      </a:lvl1pPr>
      <a:lvl2pPr marL="744004" indent="-286154" algn="l" defTabSz="457847" rtl="0" eaLnBrk="1" latinLnBrk="0" hangingPunct="1">
        <a:spcBef>
          <a:spcPct val="20000"/>
        </a:spcBef>
        <a:buClr>
          <a:schemeClr val="accent1"/>
        </a:buClr>
        <a:buFont typeface="Wingdings" panose="05000000000000000000" pitchFamily="2" charset="2"/>
        <a:buChar char="§"/>
        <a:defRPr sz="2100" b="0" i="0" kern="1200">
          <a:solidFill>
            <a:schemeClr val="tx1">
              <a:lumMod val="85000"/>
              <a:lumOff val="15000"/>
            </a:schemeClr>
          </a:solidFill>
          <a:latin typeface="+mn-lt"/>
          <a:ea typeface="+mn-ea"/>
          <a:cs typeface="Arial" pitchFamily="34" charset="0"/>
        </a:defRPr>
      </a:lvl2pPr>
      <a:lvl3pPr marL="1144618" indent="-228924" algn="l" defTabSz="457847" rtl="0" eaLnBrk="1" latinLnBrk="0" hangingPunct="1">
        <a:spcBef>
          <a:spcPct val="20000"/>
        </a:spcBef>
        <a:buClr>
          <a:schemeClr val="accent1"/>
        </a:buClr>
        <a:buFont typeface="Wingdings" panose="05000000000000000000" pitchFamily="2" charset="2"/>
        <a:buChar char="§"/>
        <a:defRPr sz="1900" b="0" i="0" kern="1200">
          <a:solidFill>
            <a:schemeClr val="tx1">
              <a:lumMod val="85000"/>
              <a:lumOff val="15000"/>
            </a:schemeClr>
          </a:solidFill>
          <a:latin typeface="+mn-lt"/>
          <a:ea typeface="+mn-ea"/>
          <a:cs typeface="Arial" pitchFamily="34" charset="0"/>
        </a:defRPr>
      </a:lvl3pPr>
      <a:lvl4pPr marL="1602468" indent="-228924" algn="l" defTabSz="457847" rtl="0" eaLnBrk="1" latinLnBrk="0" hangingPunct="1">
        <a:spcBef>
          <a:spcPct val="20000"/>
        </a:spcBef>
        <a:buClr>
          <a:schemeClr val="accent1"/>
        </a:buClr>
        <a:buFont typeface="Wingdings" panose="05000000000000000000" pitchFamily="2" charset="2"/>
        <a:buChar char="§"/>
        <a:defRPr sz="1500" b="0" i="0" kern="1200">
          <a:solidFill>
            <a:schemeClr val="tx1">
              <a:lumMod val="85000"/>
              <a:lumOff val="15000"/>
            </a:schemeClr>
          </a:solidFill>
          <a:latin typeface="+mn-lt"/>
          <a:ea typeface="+mn-ea"/>
          <a:cs typeface="Arial" pitchFamily="34" charset="0"/>
        </a:defRPr>
      </a:lvl4pPr>
      <a:lvl5pPr marL="2060315" indent="-228924" algn="l" defTabSz="457847" rtl="0" eaLnBrk="1" latinLnBrk="0" hangingPunct="1">
        <a:spcBef>
          <a:spcPct val="20000"/>
        </a:spcBef>
        <a:buClr>
          <a:schemeClr val="accent1"/>
        </a:buClr>
        <a:buFont typeface="Wingdings" panose="05000000000000000000" pitchFamily="2" charset="2"/>
        <a:buChar char="§"/>
        <a:defRPr sz="1600" b="0" i="0" kern="1200">
          <a:solidFill>
            <a:schemeClr val="tx1">
              <a:lumMod val="75000"/>
              <a:lumOff val="25000"/>
            </a:schemeClr>
          </a:solidFill>
          <a:latin typeface="+mn-lt"/>
          <a:ea typeface="+mn-ea"/>
          <a:cs typeface="Arial" pitchFamily="34" charset="0"/>
        </a:defRPr>
      </a:lvl5pPr>
      <a:lvl6pPr marL="2518162" indent="-228924" algn="l" defTabSz="457847" rtl="0" eaLnBrk="1" latinLnBrk="0" hangingPunct="1">
        <a:spcBef>
          <a:spcPct val="20000"/>
        </a:spcBef>
        <a:buFont typeface="Arial"/>
        <a:buChar char="•"/>
        <a:defRPr sz="2000" kern="1200">
          <a:solidFill>
            <a:schemeClr val="tx1"/>
          </a:solidFill>
          <a:latin typeface="+mn-lt"/>
          <a:ea typeface="+mn-ea"/>
          <a:cs typeface="+mn-cs"/>
        </a:defRPr>
      </a:lvl6pPr>
      <a:lvl7pPr marL="2976010" indent="-228924" algn="l" defTabSz="457847" rtl="0" eaLnBrk="1" latinLnBrk="0" hangingPunct="1">
        <a:spcBef>
          <a:spcPct val="20000"/>
        </a:spcBef>
        <a:buFont typeface="Arial"/>
        <a:buChar char="•"/>
        <a:defRPr sz="2000" kern="1200">
          <a:solidFill>
            <a:schemeClr val="tx1"/>
          </a:solidFill>
          <a:latin typeface="+mn-lt"/>
          <a:ea typeface="+mn-ea"/>
          <a:cs typeface="+mn-cs"/>
        </a:defRPr>
      </a:lvl7pPr>
      <a:lvl8pPr marL="3433858" indent="-228924" algn="l" defTabSz="457847" rtl="0" eaLnBrk="1" latinLnBrk="0" hangingPunct="1">
        <a:spcBef>
          <a:spcPct val="20000"/>
        </a:spcBef>
        <a:buFont typeface="Arial"/>
        <a:buChar char="•"/>
        <a:defRPr sz="2000" kern="1200">
          <a:solidFill>
            <a:schemeClr val="tx1"/>
          </a:solidFill>
          <a:latin typeface="+mn-lt"/>
          <a:ea typeface="+mn-ea"/>
          <a:cs typeface="+mn-cs"/>
        </a:defRPr>
      </a:lvl8pPr>
      <a:lvl9pPr marL="3891705" indent="-228924" algn="l" defTabSz="45784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847" rtl="0" eaLnBrk="1" latinLnBrk="0" hangingPunct="1">
        <a:defRPr sz="1900" kern="1200">
          <a:solidFill>
            <a:schemeClr val="tx1"/>
          </a:solidFill>
          <a:latin typeface="+mn-lt"/>
          <a:ea typeface="+mn-ea"/>
          <a:cs typeface="+mn-cs"/>
        </a:defRPr>
      </a:lvl1pPr>
      <a:lvl2pPr marL="457847" algn="l" defTabSz="457847" rtl="0" eaLnBrk="1" latinLnBrk="0" hangingPunct="1">
        <a:defRPr sz="1900" kern="1200">
          <a:solidFill>
            <a:schemeClr val="tx1"/>
          </a:solidFill>
          <a:latin typeface="+mn-lt"/>
          <a:ea typeface="+mn-ea"/>
          <a:cs typeface="+mn-cs"/>
        </a:defRPr>
      </a:lvl2pPr>
      <a:lvl3pPr marL="915696" algn="l" defTabSz="457847" rtl="0" eaLnBrk="1" latinLnBrk="0" hangingPunct="1">
        <a:defRPr sz="1900" kern="1200">
          <a:solidFill>
            <a:schemeClr val="tx1"/>
          </a:solidFill>
          <a:latin typeface="+mn-lt"/>
          <a:ea typeface="+mn-ea"/>
          <a:cs typeface="+mn-cs"/>
        </a:defRPr>
      </a:lvl3pPr>
      <a:lvl4pPr marL="1373544" algn="l" defTabSz="457847" rtl="0" eaLnBrk="1" latinLnBrk="0" hangingPunct="1">
        <a:defRPr sz="1900" kern="1200">
          <a:solidFill>
            <a:schemeClr val="tx1"/>
          </a:solidFill>
          <a:latin typeface="+mn-lt"/>
          <a:ea typeface="+mn-ea"/>
          <a:cs typeface="+mn-cs"/>
        </a:defRPr>
      </a:lvl4pPr>
      <a:lvl5pPr marL="1831392" algn="l" defTabSz="457847" rtl="0" eaLnBrk="1" latinLnBrk="0" hangingPunct="1">
        <a:defRPr sz="1900" kern="1200">
          <a:solidFill>
            <a:schemeClr val="tx1"/>
          </a:solidFill>
          <a:latin typeface="+mn-lt"/>
          <a:ea typeface="+mn-ea"/>
          <a:cs typeface="+mn-cs"/>
        </a:defRPr>
      </a:lvl5pPr>
      <a:lvl6pPr marL="2289239" algn="l" defTabSz="457847" rtl="0" eaLnBrk="1" latinLnBrk="0" hangingPunct="1">
        <a:defRPr sz="1900" kern="1200">
          <a:solidFill>
            <a:schemeClr val="tx1"/>
          </a:solidFill>
          <a:latin typeface="+mn-lt"/>
          <a:ea typeface="+mn-ea"/>
          <a:cs typeface="+mn-cs"/>
        </a:defRPr>
      </a:lvl6pPr>
      <a:lvl7pPr marL="2747087" algn="l" defTabSz="457847" rtl="0" eaLnBrk="1" latinLnBrk="0" hangingPunct="1">
        <a:defRPr sz="1900" kern="1200">
          <a:solidFill>
            <a:schemeClr val="tx1"/>
          </a:solidFill>
          <a:latin typeface="+mn-lt"/>
          <a:ea typeface="+mn-ea"/>
          <a:cs typeface="+mn-cs"/>
        </a:defRPr>
      </a:lvl7pPr>
      <a:lvl8pPr marL="3204933" algn="l" defTabSz="457847" rtl="0" eaLnBrk="1" latinLnBrk="0" hangingPunct="1">
        <a:defRPr sz="1900" kern="1200">
          <a:solidFill>
            <a:schemeClr val="tx1"/>
          </a:solidFill>
          <a:latin typeface="+mn-lt"/>
          <a:ea typeface="+mn-ea"/>
          <a:cs typeface="+mn-cs"/>
        </a:defRPr>
      </a:lvl8pPr>
      <a:lvl9pPr marL="3662780" algn="l" defTabSz="457847"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9" name="Picture 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8"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dirty="0">
              <a:latin typeface="Tele-GroteskNor" pitchFamily="2" charset="0"/>
            </a:endParaRPr>
          </a:p>
        </p:txBody>
      </p:sp>
    </p:spTree>
    <p:extLst>
      <p:ext uri="{BB962C8B-B14F-4D97-AF65-F5344CB8AC3E}">
        <p14:creationId xmlns:p14="http://schemas.microsoft.com/office/powerpoint/2010/main" val="1698045355"/>
      </p:ext>
    </p:extLst>
  </p:cSld>
  <p:clrMap bg1="lt1" tx1="dk1" bg2="lt2" tx2="dk2" accent1="accent1" accent2="accent2" accent3="accent3" accent4="accent4" accent5="accent5" accent6="accent6" hlink="hlink" folHlink="folHlink"/>
  <p:sldLayoutIdLst>
    <p:sldLayoutId id="2147483666" r:id="rId1"/>
    <p:sldLayoutId id="2147483673" r:id="rId2"/>
    <p:sldLayoutId id="2147483679" r:id="rId3"/>
    <p:sldLayoutId id="2147483680" r:id="rId4"/>
  </p:sldLayoutIdLst>
  <p:hf sldNum="0" hdr="0" dt="0"/>
  <p:txStyles>
    <p:titleStyle>
      <a:lvl1pPr algn="l" defTabSz="457847" rtl="0" eaLnBrk="1" latinLnBrk="0" hangingPunct="1">
        <a:spcBef>
          <a:spcPct val="0"/>
        </a:spcBef>
        <a:buNone/>
        <a:defRPr sz="4300" b="0" i="0" kern="1200">
          <a:solidFill>
            <a:schemeClr val="tx1">
              <a:lumMod val="75000"/>
              <a:lumOff val="25000"/>
            </a:schemeClr>
          </a:solidFill>
          <a:latin typeface="Tele-GroteskUlt" pitchFamily="2" charset="0"/>
          <a:ea typeface="+mj-ea"/>
          <a:cs typeface="Tele-GroteskUlt" pitchFamily="2" charset="0"/>
        </a:defRPr>
      </a:lvl1pPr>
    </p:titleStyle>
    <p:bodyStyle>
      <a:lvl1pPr marL="0" indent="0" algn="l" defTabSz="457847" rtl="0" eaLnBrk="1" latinLnBrk="0" hangingPunct="1">
        <a:spcBef>
          <a:spcPct val="20000"/>
        </a:spcBef>
        <a:buFont typeface="Arial"/>
        <a:buNone/>
        <a:defRPr sz="3200" b="0" i="0" kern="1200">
          <a:solidFill>
            <a:schemeClr val="tx1">
              <a:lumMod val="75000"/>
              <a:lumOff val="25000"/>
            </a:schemeClr>
          </a:solidFill>
          <a:latin typeface="+mj-lt"/>
          <a:ea typeface="+mn-ea"/>
          <a:cs typeface="Arial" pitchFamily="34" charset="0"/>
        </a:defRPr>
      </a:lvl1pPr>
      <a:lvl2pPr marL="744004" indent="-286154" algn="l" defTabSz="457847" rtl="0" eaLnBrk="1" latinLnBrk="0" hangingPunct="1">
        <a:spcBef>
          <a:spcPct val="20000"/>
        </a:spcBef>
        <a:buFont typeface="Arial"/>
        <a:buChar char="–"/>
        <a:defRPr sz="2400" b="0" i="0" kern="1200">
          <a:solidFill>
            <a:schemeClr val="tx1">
              <a:lumMod val="75000"/>
              <a:lumOff val="25000"/>
            </a:schemeClr>
          </a:solidFill>
          <a:latin typeface="+mj-lt"/>
          <a:ea typeface="+mn-ea"/>
          <a:cs typeface="Arial" pitchFamily="34" charset="0"/>
        </a:defRPr>
      </a:lvl2pPr>
      <a:lvl3pPr marL="1144618" indent="-228924" algn="l" defTabSz="457847" rtl="0" eaLnBrk="1" latinLnBrk="0" hangingPunct="1">
        <a:spcBef>
          <a:spcPct val="20000"/>
        </a:spcBef>
        <a:buFont typeface="Arial"/>
        <a:buChar char="•"/>
        <a:defRPr sz="2000" b="0" i="0" kern="1200">
          <a:solidFill>
            <a:schemeClr val="tx1">
              <a:lumMod val="75000"/>
              <a:lumOff val="25000"/>
            </a:schemeClr>
          </a:solidFill>
          <a:latin typeface="+mj-lt"/>
          <a:ea typeface="+mn-ea"/>
          <a:cs typeface="Arial" pitchFamily="34" charset="0"/>
        </a:defRPr>
      </a:lvl3pPr>
      <a:lvl4pPr marL="1602468"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4pPr>
      <a:lvl5pPr marL="2060315"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5pPr>
      <a:lvl6pPr marL="2518162" indent="-228924" algn="l" defTabSz="457847" rtl="0" eaLnBrk="1" latinLnBrk="0" hangingPunct="1">
        <a:spcBef>
          <a:spcPct val="20000"/>
        </a:spcBef>
        <a:buFont typeface="Arial"/>
        <a:buChar char="•"/>
        <a:defRPr sz="2000" kern="1200">
          <a:solidFill>
            <a:schemeClr val="tx1"/>
          </a:solidFill>
          <a:latin typeface="+mn-lt"/>
          <a:ea typeface="+mn-ea"/>
          <a:cs typeface="+mn-cs"/>
        </a:defRPr>
      </a:lvl6pPr>
      <a:lvl7pPr marL="2976010" indent="-228924" algn="l" defTabSz="457847" rtl="0" eaLnBrk="1" latinLnBrk="0" hangingPunct="1">
        <a:spcBef>
          <a:spcPct val="20000"/>
        </a:spcBef>
        <a:buFont typeface="Arial"/>
        <a:buChar char="•"/>
        <a:defRPr sz="2000" kern="1200">
          <a:solidFill>
            <a:schemeClr val="tx1"/>
          </a:solidFill>
          <a:latin typeface="+mn-lt"/>
          <a:ea typeface="+mn-ea"/>
          <a:cs typeface="+mn-cs"/>
        </a:defRPr>
      </a:lvl7pPr>
      <a:lvl8pPr marL="3433858" indent="-228924" algn="l" defTabSz="457847" rtl="0" eaLnBrk="1" latinLnBrk="0" hangingPunct="1">
        <a:spcBef>
          <a:spcPct val="20000"/>
        </a:spcBef>
        <a:buFont typeface="Arial"/>
        <a:buChar char="•"/>
        <a:defRPr sz="2000" kern="1200">
          <a:solidFill>
            <a:schemeClr val="tx1"/>
          </a:solidFill>
          <a:latin typeface="+mn-lt"/>
          <a:ea typeface="+mn-ea"/>
          <a:cs typeface="+mn-cs"/>
        </a:defRPr>
      </a:lvl8pPr>
      <a:lvl9pPr marL="3891705" indent="-228924" algn="l" defTabSz="45784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847" rtl="0" eaLnBrk="1" latinLnBrk="0" hangingPunct="1">
        <a:defRPr sz="1900" kern="1200">
          <a:solidFill>
            <a:schemeClr val="tx1"/>
          </a:solidFill>
          <a:latin typeface="+mn-lt"/>
          <a:ea typeface="+mn-ea"/>
          <a:cs typeface="+mn-cs"/>
        </a:defRPr>
      </a:lvl1pPr>
      <a:lvl2pPr marL="457847" algn="l" defTabSz="457847" rtl="0" eaLnBrk="1" latinLnBrk="0" hangingPunct="1">
        <a:defRPr sz="1900" kern="1200">
          <a:solidFill>
            <a:schemeClr val="tx1"/>
          </a:solidFill>
          <a:latin typeface="+mn-lt"/>
          <a:ea typeface="+mn-ea"/>
          <a:cs typeface="+mn-cs"/>
        </a:defRPr>
      </a:lvl2pPr>
      <a:lvl3pPr marL="915696" algn="l" defTabSz="457847" rtl="0" eaLnBrk="1" latinLnBrk="0" hangingPunct="1">
        <a:defRPr sz="1900" kern="1200">
          <a:solidFill>
            <a:schemeClr val="tx1"/>
          </a:solidFill>
          <a:latin typeface="+mn-lt"/>
          <a:ea typeface="+mn-ea"/>
          <a:cs typeface="+mn-cs"/>
        </a:defRPr>
      </a:lvl3pPr>
      <a:lvl4pPr marL="1373544" algn="l" defTabSz="457847" rtl="0" eaLnBrk="1" latinLnBrk="0" hangingPunct="1">
        <a:defRPr sz="1900" kern="1200">
          <a:solidFill>
            <a:schemeClr val="tx1"/>
          </a:solidFill>
          <a:latin typeface="+mn-lt"/>
          <a:ea typeface="+mn-ea"/>
          <a:cs typeface="+mn-cs"/>
        </a:defRPr>
      </a:lvl4pPr>
      <a:lvl5pPr marL="1831392" algn="l" defTabSz="457847" rtl="0" eaLnBrk="1" latinLnBrk="0" hangingPunct="1">
        <a:defRPr sz="1900" kern="1200">
          <a:solidFill>
            <a:schemeClr val="tx1"/>
          </a:solidFill>
          <a:latin typeface="+mn-lt"/>
          <a:ea typeface="+mn-ea"/>
          <a:cs typeface="+mn-cs"/>
        </a:defRPr>
      </a:lvl5pPr>
      <a:lvl6pPr marL="2289239" algn="l" defTabSz="457847" rtl="0" eaLnBrk="1" latinLnBrk="0" hangingPunct="1">
        <a:defRPr sz="1900" kern="1200">
          <a:solidFill>
            <a:schemeClr val="tx1"/>
          </a:solidFill>
          <a:latin typeface="+mn-lt"/>
          <a:ea typeface="+mn-ea"/>
          <a:cs typeface="+mn-cs"/>
        </a:defRPr>
      </a:lvl6pPr>
      <a:lvl7pPr marL="2747087" algn="l" defTabSz="457847" rtl="0" eaLnBrk="1" latinLnBrk="0" hangingPunct="1">
        <a:defRPr sz="1900" kern="1200">
          <a:solidFill>
            <a:schemeClr val="tx1"/>
          </a:solidFill>
          <a:latin typeface="+mn-lt"/>
          <a:ea typeface="+mn-ea"/>
          <a:cs typeface="+mn-cs"/>
        </a:defRPr>
      </a:lvl7pPr>
      <a:lvl8pPr marL="3204933" algn="l" defTabSz="457847" rtl="0" eaLnBrk="1" latinLnBrk="0" hangingPunct="1">
        <a:defRPr sz="1900" kern="1200">
          <a:solidFill>
            <a:schemeClr val="tx1"/>
          </a:solidFill>
          <a:latin typeface="+mn-lt"/>
          <a:ea typeface="+mn-ea"/>
          <a:cs typeface="+mn-cs"/>
        </a:defRPr>
      </a:lvl8pPr>
      <a:lvl9pPr marL="3662780" algn="l" defTabSz="457847"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a:xfrm>
            <a:off x="342903" y="1991124"/>
            <a:ext cx="10799236" cy="1289051"/>
          </a:xfrm>
          <a:prstGeom prst="rect">
            <a:avLst/>
          </a:prstGeom>
        </p:spPr>
        <p:txBody>
          <a:bodyPr lIns="121917" tIns="60958" rIns="121917" bIns="60958">
            <a:normAutofit/>
          </a:bodyPr>
          <a:lstStyle>
            <a:lvl1pPr algn="l" defTabSz="343403" rtl="0" eaLnBrk="1" latinLnBrk="0" hangingPunct="1">
              <a:spcBef>
                <a:spcPct val="0"/>
              </a:spcBef>
              <a:buNone/>
              <a:defRPr sz="4000" b="0" i="0" kern="1200">
                <a:solidFill>
                  <a:srgbClr val="E20074"/>
                </a:solidFill>
                <a:latin typeface="Tele-GroteskUlt" pitchFamily="2" charset="0"/>
                <a:ea typeface="+mj-ea"/>
                <a:cs typeface="Tele-GroteskUlt" pitchFamily="2" charset="0"/>
              </a:defRPr>
            </a:lvl1pPr>
          </a:lstStyle>
          <a:p>
            <a:r>
              <a:rPr lang="en-US" sz="5300"/>
              <a:t>Closing Slides</a:t>
            </a:r>
          </a:p>
        </p:txBody>
      </p:sp>
    </p:spTree>
    <p:extLst>
      <p:ext uri="{BB962C8B-B14F-4D97-AF65-F5344CB8AC3E}">
        <p14:creationId xmlns:p14="http://schemas.microsoft.com/office/powerpoint/2010/main" val="318975556"/>
      </p:ext>
    </p:extLst>
  </p:cSld>
  <p:clrMap bg1="lt1" tx1="dk1" bg2="lt2" tx2="dk2" accent1="accent1" accent2="accent2" accent3="accent3" accent4="accent4" accent5="accent5" accent6="accent6" hlink="hlink" folHlink="folHlink"/>
  <p:sldLayoutIdLst>
    <p:sldLayoutId id="2147483664" r:id="rId1"/>
  </p:sldLayoutIdLst>
  <p:hf sldNum="0" hdr="0" dt="0"/>
  <p:txStyles>
    <p:titleStyle>
      <a:lvl1pPr algn="ctr" defTabSz="457847" rtl="0" eaLnBrk="1" latinLnBrk="0" hangingPunct="1">
        <a:spcBef>
          <a:spcPct val="0"/>
        </a:spcBef>
        <a:buNone/>
        <a:defRPr sz="4300" b="0" i="0" kern="1200">
          <a:solidFill>
            <a:schemeClr val="tx1">
              <a:lumMod val="75000"/>
              <a:lumOff val="25000"/>
            </a:schemeClr>
          </a:solidFill>
          <a:latin typeface="Tele-GroteskUlt" pitchFamily="2" charset="0"/>
          <a:ea typeface="+mj-ea"/>
          <a:cs typeface="Tele-GroteskUlt" pitchFamily="2" charset="0"/>
        </a:defRPr>
      </a:lvl1pPr>
    </p:titleStyle>
    <p:bodyStyle>
      <a:lvl1pPr marL="343386" indent="-343386" algn="l" defTabSz="457847" rtl="0" eaLnBrk="1" latinLnBrk="0" hangingPunct="1">
        <a:spcBef>
          <a:spcPct val="20000"/>
        </a:spcBef>
        <a:buClr>
          <a:schemeClr val="accent1"/>
        </a:buClr>
        <a:buFont typeface="Wingdings" panose="05000000000000000000" pitchFamily="2" charset="2"/>
        <a:buChar char="§"/>
        <a:defRPr sz="3200" b="0" i="0" kern="1200">
          <a:solidFill>
            <a:schemeClr val="tx1">
              <a:lumMod val="75000"/>
              <a:lumOff val="25000"/>
            </a:schemeClr>
          </a:solidFill>
          <a:latin typeface="+mj-lt"/>
          <a:ea typeface="+mn-ea"/>
          <a:cs typeface="Arial" pitchFamily="34" charset="0"/>
        </a:defRPr>
      </a:lvl1pPr>
      <a:lvl2pPr marL="744004" indent="-286154" algn="l" defTabSz="457847" rtl="0" eaLnBrk="1" latinLnBrk="0" hangingPunct="1">
        <a:spcBef>
          <a:spcPct val="20000"/>
        </a:spcBef>
        <a:buClr>
          <a:schemeClr val="accent1"/>
        </a:buClr>
        <a:buFont typeface="Wingdings" panose="05000000000000000000" pitchFamily="2" charset="2"/>
        <a:buChar char="§"/>
        <a:defRPr sz="2400" b="0" i="0" kern="1200">
          <a:solidFill>
            <a:schemeClr val="tx1">
              <a:lumMod val="75000"/>
              <a:lumOff val="25000"/>
            </a:schemeClr>
          </a:solidFill>
          <a:latin typeface="+mn-lt"/>
          <a:ea typeface="+mn-ea"/>
          <a:cs typeface="Arial" pitchFamily="34" charset="0"/>
        </a:defRPr>
      </a:lvl2pPr>
      <a:lvl3pPr marL="1144618" indent="-228924" algn="l" defTabSz="457847" rtl="0" eaLnBrk="1" latinLnBrk="0" hangingPunct="1">
        <a:spcBef>
          <a:spcPct val="20000"/>
        </a:spcBef>
        <a:buClr>
          <a:schemeClr val="accent1"/>
        </a:buClr>
        <a:buFont typeface="Wingdings" panose="05000000000000000000" pitchFamily="2" charset="2"/>
        <a:buChar char="§"/>
        <a:defRPr sz="2000" b="0" i="0" kern="1200">
          <a:solidFill>
            <a:schemeClr val="tx1">
              <a:lumMod val="75000"/>
              <a:lumOff val="25000"/>
            </a:schemeClr>
          </a:solidFill>
          <a:latin typeface="+mn-lt"/>
          <a:ea typeface="+mn-ea"/>
          <a:cs typeface="Arial" pitchFamily="34" charset="0"/>
        </a:defRPr>
      </a:lvl3pPr>
      <a:lvl4pPr marL="1602468" indent="-228924" algn="l" defTabSz="457847" rtl="0" eaLnBrk="1" latinLnBrk="0" hangingPunct="1">
        <a:spcBef>
          <a:spcPct val="20000"/>
        </a:spcBef>
        <a:buClr>
          <a:schemeClr val="accent1"/>
        </a:buClr>
        <a:buFont typeface="Wingdings" panose="05000000000000000000" pitchFamily="2" charset="2"/>
        <a:buChar char="§"/>
        <a:defRPr sz="1600" b="0" i="0" kern="1200">
          <a:solidFill>
            <a:schemeClr val="tx1">
              <a:lumMod val="75000"/>
              <a:lumOff val="25000"/>
            </a:schemeClr>
          </a:solidFill>
          <a:latin typeface="+mn-lt"/>
          <a:ea typeface="+mn-ea"/>
          <a:cs typeface="Arial" pitchFamily="34" charset="0"/>
        </a:defRPr>
      </a:lvl4pPr>
      <a:lvl5pPr marL="2060315" indent="-228924" algn="l" defTabSz="457847" rtl="0" eaLnBrk="1" latinLnBrk="0" hangingPunct="1">
        <a:spcBef>
          <a:spcPct val="20000"/>
        </a:spcBef>
        <a:buClr>
          <a:schemeClr val="accent1"/>
        </a:buClr>
        <a:buFont typeface="Wingdings" panose="05000000000000000000" pitchFamily="2" charset="2"/>
        <a:buChar char="§"/>
        <a:defRPr sz="1600" b="0" i="0" kern="1200">
          <a:solidFill>
            <a:schemeClr val="tx1">
              <a:lumMod val="75000"/>
              <a:lumOff val="25000"/>
            </a:schemeClr>
          </a:solidFill>
          <a:latin typeface="+mn-lt"/>
          <a:ea typeface="+mn-ea"/>
          <a:cs typeface="Arial" pitchFamily="34" charset="0"/>
        </a:defRPr>
      </a:lvl5pPr>
      <a:lvl6pPr marL="2518162" indent="-228924" algn="l" defTabSz="457847" rtl="0" eaLnBrk="1" latinLnBrk="0" hangingPunct="1">
        <a:spcBef>
          <a:spcPct val="20000"/>
        </a:spcBef>
        <a:buFont typeface="Arial"/>
        <a:buChar char="•"/>
        <a:defRPr sz="2000" kern="1200">
          <a:solidFill>
            <a:schemeClr val="tx1"/>
          </a:solidFill>
          <a:latin typeface="+mn-lt"/>
          <a:ea typeface="+mn-ea"/>
          <a:cs typeface="+mn-cs"/>
        </a:defRPr>
      </a:lvl6pPr>
      <a:lvl7pPr marL="2976010" indent="-228924" algn="l" defTabSz="457847" rtl="0" eaLnBrk="1" latinLnBrk="0" hangingPunct="1">
        <a:spcBef>
          <a:spcPct val="20000"/>
        </a:spcBef>
        <a:buFont typeface="Arial"/>
        <a:buChar char="•"/>
        <a:defRPr sz="2000" kern="1200">
          <a:solidFill>
            <a:schemeClr val="tx1"/>
          </a:solidFill>
          <a:latin typeface="+mn-lt"/>
          <a:ea typeface="+mn-ea"/>
          <a:cs typeface="+mn-cs"/>
        </a:defRPr>
      </a:lvl7pPr>
      <a:lvl8pPr marL="3433858" indent="-228924" algn="l" defTabSz="457847" rtl="0" eaLnBrk="1" latinLnBrk="0" hangingPunct="1">
        <a:spcBef>
          <a:spcPct val="20000"/>
        </a:spcBef>
        <a:buFont typeface="Arial"/>
        <a:buChar char="•"/>
        <a:defRPr sz="2000" kern="1200">
          <a:solidFill>
            <a:schemeClr val="tx1"/>
          </a:solidFill>
          <a:latin typeface="+mn-lt"/>
          <a:ea typeface="+mn-ea"/>
          <a:cs typeface="+mn-cs"/>
        </a:defRPr>
      </a:lvl8pPr>
      <a:lvl9pPr marL="3891705" indent="-228924" algn="l" defTabSz="45784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847" rtl="0" eaLnBrk="1" latinLnBrk="0" hangingPunct="1">
        <a:defRPr sz="1900" kern="1200">
          <a:solidFill>
            <a:schemeClr val="tx1"/>
          </a:solidFill>
          <a:latin typeface="+mn-lt"/>
          <a:ea typeface="+mn-ea"/>
          <a:cs typeface="+mn-cs"/>
        </a:defRPr>
      </a:lvl1pPr>
      <a:lvl2pPr marL="457847" algn="l" defTabSz="457847" rtl="0" eaLnBrk="1" latinLnBrk="0" hangingPunct="1">
        <a:defRPr sz="1900" kern="1200">
          <a:solidFill>
            <a:schemeClr val="tx1"/>
          </a:solidFill>
          <a:latin typeface="+mn-lt"/>
          <a:ea typeface="+mn-ea"/>
          <a:cs typeface="+mn-cs"/>
        </a:defRPr>
      </a:lvl2pPr>
      <a:lvl3pPr marL="915696" algn="l" defTabSz="457847" rtl="0" eaLnBrk="1" latinLnBrk="0" hangingPunct="1">
        <a:defRPr sz="1900" kern="1200">
          <a:solidFill>
            <a:schemeClr val="tx1"/>
          </a:solidFill>
          <a:latin typeface="+mn-lt"/>
          <a:ea typeface="+mn-ea"/>
          <a:cs typeface="+mn-cs"/>
        </a:defRPr>
      </a:lvl3pPr>
      <a:lvl4pPr marL="1373544" algn="l" defTabSz="457847" rtl="0" eaLnBrk="1" latinLnBrk="0" hangingPunct="1">
        <a:defRPr sz="1900" kern="1200">
          <a:solidFill>
            <a:schemeClr val="tx1"/>
          </a:solidFill>
          <a:latin typeface="+mn-lt"/>
          <a:ea typeface="+mn-ea"/>
          <a:cs typeface="+mn-cs"/>
        </a:defRPr>
      </a:lvl4pPr>
      <a:lvl5pPr marL="1831392" algn="l" defTabSz="457847" rtl="0" eaLnBrk="1" latinLnBrk="0" hangingPunct="1">
        <a:defRPr sz="1900" kern="1200">
          <a:solidFill>
            <a:schemeClr val="tx1"/>
          </a:solidFill>
          <a:latin typeface="+mn-lt"/>
          <a:ea typeface="+mn-ea"/>
          <a:cs typeface="+mn-cs"/>
        </a:defRPr>
      </a:lvl5pPr>
      <a:lvl6pPr marL="2289239" algn="l" defTabSz="457847" rtl="0" eaLnBrk="1" latinLnBrk="0" hangingPunct="1">
        <a:defRPr sz="1900" kern="1200">
          <a:solidFill>
            <a:schemeClr val="tx1"/>
          </a:solidFill>
          <a:latin typeface="+mn-lt"/>
          <a:ea typeface="+mn-ea"/>
          <a:cs typeface="+mn-cs"/>
        </a:defRPr>
      </a:lvl6pPr>
      <a:lvl7pPr marL="2747087" algn="l" defTabSz="457847" rtl="0" eaLnBrk="1" latinLnBrk="0" hangingPunct="1">
        <a:defRPr sz="1900" kern="1200">
          <a:solidFill>
            <a:schemeClr val="tx1"/>
          </a:solidFill>
          <a:latin typeface="+mn-lt"/>
          <a:ea typeface="+mn-ea"/>
          <a:cs typeface="+mn-cs"/>
        </a:defRPr>
      </a:lvl7pPr>
      <a:lvl8pPr marL="3204933" algn="l" defTabSz="457847" rtl="0" eaLnBrk="1" latinLnBrk="0" hangingPunct="1">
        <a:defRPr sz="1900" kern="1200">
          <a:solidFill>
            <a:schemeClr val="tx1"/>
          </a:solidFill>
          <a:latin typeface="+mn-lt"/>
          <a:ea typeface="+mn-ea"/>
          <a:cs typeface="+mn-cs"/>
        </a:defRPr>
      </a:lvl8pPr>
      <a:lvl9pPr marL="3662780" algn="l" defTabSz="457847"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3842" y="200338"/>
            <a:ext cx="11766772" cy="737297"/>
          </a:xfrm>
          <a:prstGeom prst="rect">
            <a:avLst/>
          </a:prstGeom>
        </p:spPr>
        <p:txBody>
          <a:bodyPr vert="horz" lIns="68681" tIns="34340" rIns="68681" bIns="34340" rtlCol="0" anchor="ctr">
            <a:normAutofit/>
          </a:bodyPr>
          <a:lstStyle/>
          <a:p>
            <a:r>
              <a:rPr lang="en-US"/>
              <a:t>Title of Slide</a:t>
            </a:r>
          </a:p>
        </p:txBody>
      </p:sp>
      <p:sp>
        <p:nvSpPr>
          <p:cNvPr id="3" name="Text Placeholder 2"/>
          <p:cNvSpPr>
            <a:spLocks noGrp="1"/>
          </p:cNvSpPr>
          <p:nvPr>
            <p:ph type="body" idx="1"/>
          </p:nvPr>
        </p:nvSpPr>
        <p:spPr>
          <a:xfrm>
            <a:off x="243841" y="1168100"/>
            <a:ext cx="11766771" cy="5178272"/>
          </a:xfrm>
          <a:prstGeom prst="rect">
            <a:avLst/>
          </a:prstGeom>
        </p:spPr>
        <p:txBody>
          <a:bodyPr vert="horz" lIns="68681" tIns="34340" rIns="68681" bIns="34340" rtlCol="0">
            <a:normAutofit/>
          </a:bodyPr>
          <a:lstStyle/>
          <a:p>
            <a:pPr lvl="0"/>
            <a:r>
              <a:rPr lang="en-US"/>
              <a:t>Click to edit Master text styles</a:t>
            </a:r>
          </a:p>
          <a:p>
            <a:pPr lvl="1"/>
            <a:r>
              <a:rPr lang="en-US"/>
              <a:t>Second level</a:t>
            </a:r>
          </a:p>
          <a:p>
            <a:pPr lvl="2"/>
            <a:r>
              <a:rPr lang="en-US"/>
              <a:t>Third level</a:t>
            </a:r>
          </a:p>
          <a:p>
            <a:pPr lvl="3"/>
            <a:r>
              <a:rPr lang="en-US"/>
              <a:t>Forth level</a:t>
            </a:r>
          </a:p>
        </p:txBody>
      </p:sp>
      <p:sp>
        <p:nvSpPr>
          <p:cNvPr id="5" name="Footer Placeholder 4"/>
          <p:cNvSpPr>
            <a:spLocks noGrp="1"/>
          </p:cNvSpPr>
          <p:nvPr>
            <p:ph type="ftr" sz="quarter" idx="3"/>
          </p:nvPr>
        </p:nvSpPr>
        <p:spPr>
          <a:xfrm>
            <a:off x="4165601" y="6584882"/>
            <a:ext cx="3860800" cy="202142"/>
          </a:xfrm>
          <a:prstGeom prst="rect">
            <a:avLst/>
          </a:prstGeom>
        </p:spPr>
        <p:txBody>
          <a:bodyPr vert="horz" lIns="68681" tIns="34340" rIns="68681" bIns="34340" rtlCol="0" anchor="ctr"/>
          <a:lstStyle>
            <a:lvl1pPr algn="ctr">
              <a:defRPr sz="939" b="0" i="0">
                <a:solidFill>
                  <a:schemeClr val="bg1"/>
                </a:solidFill>
                <a:latin typeface="Tele-GroteskHal" pitchFamily="2" charset="0"/>
                <a:cs typeface="Tele-GroteskHal" pitchFamily="2" charset="0"/>
              </a:defRPr>
            </a:lvl1pPr>
          </a:lstStyle>
          <a:p>
            <a:pPr defTabSz="355022"/>
            <a:r>
              <a:rPr lang="en-US">
                <a:solidFill>
                  <a:srgbClr val="FFFFFF"/>
                </a:solidFill>
              </a:rPr>
              <a:t>T-Mobile Confidential</a:t>
            </a:r>
          </a:p>
        </p:txBody>
      </p:sp>
      <p:pic>
        <p:nvPicPr>
          <p:cNvPr id="7" name="Picture 6" descr="T-Mobile Standard RO White.png"/>
          <p:cNvPicPr>
            <a:picLocks noChangeAspect="1"/>
          </p:cNvPicPr>
          <p:nvPr userDrawn="1"/>
        </p:nvPicPr>
        <p:blipFill>
          <a:blip r:embed="rId12"/>
          <a:stretch>
            <a:fillRect/>
          </a:stretch>
        </p:blipFill>
        <p:spPr>
          <a:xfrm>
            <a:off x="11306527" y="6630632"/>
            <a:ext cx="780288" cy="126797"/>
          </a:xfrm>
          <a:prstGeom prst="rect">
            <a:avLst/>
          </a:prstGeom>
        </p:spPr>
      </p:pic>
      <p:sp>
        <p:nvSpPr>
          <p:cNvPr id="6" name="Rectangle 5">
            <a:extLst>
              <a:ext uri="{FF2B5EF4-FFF2-40B4-BE49-F238E27FC236}">
                <a16:creationId xmlns:a16="http://schemas.microsoft.com/office/drawing/2014/main" id="{8442565F-0962-47B9-86B2-65F120942BA3}"/>
              </a:ext>
            </a:extLst>
          </p:cNvPr>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8" name="Picture 7">
            <a:extLst>
              <a:ext uri="{FF2B5EF4-FFF2-40B4-BE49-F238E27FC236}">
                <a16:creationId xmlns:a16="http://schemas.microsoft.com/office/drawing/2014/main" id="{76AF08A8-1B61-467F-A1F9-5CC3B8DDB1C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9" name="Slide Number Placeholder 5">
            <a:extLst>
              <a:ext uri="{FF2B5EF4-FFF2-40B4-BE49-F238E27FC236}">
                <a16:creationId xmlns:a16="http://schemas.microsoft.com/office/drawing/2014/main" id="{8AC39F49-0FC6-4DE9-A56B-7CB2A0B679DE}"/>
              </a:ext>
            </a:extLst>
          </p:cNvPr>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dirty="0">
              <a:latin typeface="Tele-GroteskNor" pitchFamily="2" charset="0"/>
            </a:endParaRPr>
          </a:p>
        </p:txBody>
      </p:sp>
    </p:spTree>
    <p:extLst>
      <p:ext uri="{BB962C8B-B14F-4D97-AF65-F5344CB8AC3E}">
        <p14:creationId xmlns:p14="http://schemas.microsoft.com/office/powerpoint/2010/main" val="35688762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Lst>
  <p:hf sldNum="0" hdr="0" dt="0"/>
  <p:txStyles>
    <p:titleStyle>
      <a:lvl1pPr algn="l" defTabSz="358741" rtl="0" eaLnBrk="1" latinLnBrk="0" hangingPunct="1">
        <a:spcBef>
          <a:spcPct val="0"/>
        </a:spcBef>
        <a:buNone/>
        <a:defRPr sz="3343" b="0" i="0" kern="1200">
          <a:solidFill>
            <a:schemeClr val="tx1">
              <a:lumMod val="75000"/>
              <a:lumOff val="25000"/>
            </a:schemeClr>
          </a:solidFill>
          <a:latin typeface="Tele-GroteskUlt" pitchFamily="2" charset="0"/>
          <a:ea typeface="+mj-ea"/>
          <a:cs typeface="Tele-GroteskUlt" pitchFamily="2" charset="0"/>
        </a:defRPr>
      </a:lvl1pPr>
    </p:titleStyle>
    <p:bodyStyle>
      <a:lvl1pPr marL="269056" indent="-269056" algn="l" defTabSz="358741" rtl="0" eaLnBrk="1" latinLnBrk="0" hangingPunct="1">
        <a:spcBef>
          <a:spcPct val="20000"/>
        </a:spcBef>
        <a:buClr>
          <a:schemeClr val="accent1"/>
        </a:buClr>
        <a:buFont typeface="Wingdings" panose="05000000000000000000" pitchFamily="2" charset="2"/>
        <a:buChar char="§"/>
        <a:defRPr sz="2507" b="0" i="0" kern="1200">
          <a:solidFill>
            <a:schemeClr val="tx1">
              <a:lumMod val="85000"/>
              <a:lumOff val="15000"/>
            </a:schemeClr>
          </a:solidFill>
          <a:latin typeface="+mj-lt"/>
          <a:ea typeface="+mn-ea"/>
          <a:cs typeface="Arial" pitchFamily="34" charset="0"/>
        </a:defRPr>
      </a:lvl1pPr>
      <a:lvl2pPr marL="582954" indent="-224213" algn="l" defTabSz="358741" rtl="0" eaLnBrk="1" latinLnBrk="0" hangingPunct="1">
        <a:spcBef>
          <a:spcPct val="20000"/>
        </a:spcBef>
        <a:buClr>
          <a:schemeClr val="accent1"/>
        </a:buClr>
        <a:buFont typeface="Wingdings" panose="05000000000000000000" pitchFamily="2" charset="2"/>
        <a:buChar char="§"/>
        <a:defRPr sz="1880" b="0" i="0" kern="1200">
          <a:solidFill>
            <a:schemeClr val="tx1">
              <a:lumMod val="85000"/>
              <a:lumOff val="15000"/>
            </a:schemeClr>
          </a:solidFill>
          <a:latin typeface="+mn-lt"/>
          <a:ea typeface="+mn-ea"/>
          <a:cs typeface="Arial" pitchFamily="34" charset="0"/>
        </a:defRPr>
      </a:lvl2pPr>
      <a:lvl3pPr marL="896851" indent="-179369" algn="l" defTabSz="358741" rtl="0" eaLnBrk="1" latinLnBrk="0" hangingPunct="1">
        <a:spcBef>
          <a:spcPct val="20000"/>
        </a:spcBef>
        <a:buClr>
          <a:schemeClr val="accent1"/>
        </a:buClr>
        <a:buFont typeface="Wingdings" panose="05000000000000000000" pitchFamily="2" charset="2"/>
        <a:buChar char="§"/>
        <a:defRPr sz="1566" b="0" i="0" kern="1200">
          <a:solidFill>
            <a:schemeClr val="tx1">
              <a:lumMod val="85000"/>
              <a:lumOff val="15000"/>
            </a:schemeClr>
          </a:solidFill>
          <a:latin typeface="+mn-lt"/>
          <a:ea typeface="+mn-ea"/>
          <a:cs typeface="Arial" pitchFamily="34" charset="0"/>
        </a:defRPr>
      </a:lvl3pPr>
      <a:lvl4pPr marL="1255593"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85000"/>
              <a:lumOff val="15000"/>
            </a:schemeClr>
          </a:solidFill>
          <a:latin typeface="+mn-lt"/>
          <a:ea typeface="+mn-ea"/>
          <a:cs typeface="Arial" pitchFamily="34" charset="0"/>
        </a:defRPr>
      </a:lvl4pPr>
      <a:lvl5pPr marL="1614334"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75000"/>
              <a:lumOff val="25000"/>
            </a:schemeClr>
          </a:solidFill>
          <a:latin typeface="+mn-lt"/>
          <a:ea typeface="+mn-ea"/>
          <a:cs typeface="Arial" pitchFamily="34" charset="0"/>
        </a:defRPr>
      </a:lvl5pPr>
      <a:lvl6pPr marL="1973074" indent="-179369" algn="l" defTabSz="358741" rtl="0" eaLnBrk="1" latinLnBrk="0" hangingPunct="1">
        <a:spcBef>
          <a:spcPct val="20000"/>
        </a:spcBef>
        <a:buFont typeface="Arial"/>
        <a:buChar char="•"/>
        <a:defRPr sz="1566" kern="1200">
          <a:solidFill>
            <a:schemeClr val="tx1"/>
          </a:solidFill>
          <a:latin typeface="+mn-lt"/>
          <a:ea typeface="+mn-ea"/>
          <a:cs typeface="+mn-cs"/>
        </a:defRPr>
      </a:lvl6pPr>
      <a:lvl7pPr marL="2331817" indent="-179369" algn="l" defTabSz="358741" rtl="0" eaLnBrk="1" latinLnBrk="0" hangingPunct="1">
        <a:spcBef>
          <a:spcPct val="20000"/>
        </a:spcBef>
        <a:buFont typeface="Arial"/>
        <a:buChar char="•"/>
        <a:defRPr sz="1566" kern="1200">
          <a:solidFill>
            <a:schemeClr val="tx1"/>
          </a:solidFill>
          <a:latin typeface="+mn-lt"/>
          <a:ea typeface="+mn-ea"/>
          <a:cs typeface="+mn-cs"/>
        </a:defRPr>
      </a:lvl7pPr>
      <a:lvl8pPr marL="2690556" indent="-179369" algn="l" defTabSz="358741" rtl="0" eaLnBrk="1" latinLnBrk="0" hangingPunct="1">
        <a:spcBef>
          <a:spcPct val="20000"/>
        </a:spcBef>
        <a:buFont typeface="Arial"/>
        <a:buChar char="•"/>
        <a:defRPr sz="1566" kern="1200">
          <a:solidFill>
            <a:schemeClr val="tx1"/>
          </a:solidFill>
          <a:latin typeface="+mn-lt"/>
          <a:ea typeface="+mn-ea"/>
          <a:cs typeface="+mn-cs"/>
        </a:defRPr>
      </a:lvl8pPr>
      <a:lvl9pPr marL="3049297" indent="-179369" algn="l" defTabSz="358741" rtl="0" eaLnBrk="1" latinLnBrk="0" hangingPunct="1">
        <a:spcBef>
          <a:spcPct val="20000"/>
        </a:spcBef>
        <a:buFont typeface="Arial"/>
        <a:buChar char="•"/>
        <a:defRPr sz="1566" kern="1200">
          <a:solidFill>
            <a:schemeClr val="tx1"/>
          </a:solidFill>
          <a:latin typeface="+mn-lt"/>
          <a:ea typeface="+mn-ea"/>
          <a:cs typeface="+mn-cs"/>
        </a:defRPr>
      </a:lvl9pPr>
    </p:bodyStyle>
    <p:otherStyle>
      <a:defPPr>
        <a:defRPr lang="en-US"/>
      </a:defPPr>
      <a:lvl1pPr marL="0" algn="l" defTabSz="358741" rtl="0" eaLnBrk="1" latinLnBrk="0" hangingPunct="1">
        <a:defRPr sz="1463" kern="1200">
          <a:solidFill>
            <a:schemeClr val="tx1"/>
          </a:solidFill>
          <a:latin typeface="+mn-lt"/>
          <a:ea typeface="+mn-ea"/>
          <a:cs typeface="+mn-cs"/>
        </a:defRPr>
      </a:lvl1pPr>
      <a:lvl2pPr marL="358741" algn="l" defTabSz="358741" rtl="0" eaLnBrk="1" latinLnBrk="0" hangingPunct="1">
        <a:defRPr sz="1463" kern="1200">
          <a:solidFill>
            <a:schemeClr val="tx1"/>
          </a:solidFill>
          <a:latin typeface="+mn-lt"/>
          <a:ea typeface="+mn-ea"/>
          <a:cs typeface="+mn-cs"/>
        </a:defRPr>
      </a:lvl2pPr>
      <a:lvl3pPr marL="717482" algn="l" defTabSz="358741" rtl="0" eaLnBrk="1" latinLnBrk="0" hangingPunct="1">
        <a:defRPr sz="1463" kern="1200">
          <a:solidFill>
            <a:schemeClr val="tx1"/>
          </a:solidFill>
          <a:latin typeface="+mn-lt"/>
          <a:ea typeface="+mn-ea"/>
          <a:cs typeface="+mn-cs"/>
        </a:defRPr>
      </a:lvl3pPr>
      <a:lvl4pPr marL="1076223" algn="l" defTabSz="358741" rtl="0" eaLnBrk="1" latinLnBrk="0" hangingPunct="1">
        <a:defRPr sz="1463" kern="1200">
          <a:solidFill>
            <a:schemeClr val="tx1"/>
          </a:solidFill>
          <a:latin typeface="+mn-lt"/>
          <a:ea typeface="+mn-ea"/>
          <a:cs typeface="+mn-cs"/>
        </a:defRPr>
      </a:lvl4pPr>
      <a:lvl5pPr marL="1434964" algn="l" defTabSz="358741" rtl="0" eaLnBrk="1" latinLnBrk="0" hangingPunct="1">
        <a:defRPr sz="1463" kern="1200">
          <a:solidFill>
            <a:schemeClr val="tx1"/>
          </a:solidFill>
          <a:latin typeface="+mn-lt"/>
          <a:ea typeface="+mn-ea"/>
          <a:cs typeface="+mn-cs"/>
        </a:defRPr>
      </a:lvl5pPr>
      <a:lvl6pPr marL="1793705" algn="l" defTabSz="358741" rtl="0" eaLnBrk="1" latinLnBrk="0" hangingPunct="1">
        <a:defRPr sz="1463" kern="1200">
          <a:solidFill>
            <a:schemeClr val="tx1"/>
          </a:solidFill>
          <a:latin typeface="+mn-lt"/>
          <a:ea typeface="+mn-ea"/>
          <a:cs typeface="+mn-cs"/>
        </a:defRPr>
      </a:lvl6pPr>
      <a:lvl7pPr marL="2152445" algn="l" defTabSz="358741" rtl="0" eaLnBrk="1" latinLnBrk="0" hangingPunct="1">
        <a:defRPr sz="1463" kern="1200">
          <a:solidFill>
            <a:schemeClr val="tx1"/>
          </a:solidFill>
          <a:latin typeface="+mn-lt"/>
          <a:ea typeface="+mn-ea"/>
          <a:cs typeface="+mn-cs"/>
        </a:defRPr>
      </a:lvl7pPr>
      <a:lvl8pPr marL="2511186" algn="l" defTabSz="358741" rtl="0" eaLnBrk="1" latinLnBrk="0" hangingPunct="1">
        <a:defRPr sz="1463" kern="1200">
          <a:solidFill>
            <a:schemeClr val="tx1"/>
          </a:solidFill>
          <a:latin typeface="+mn-lt"/>
          <a:ea typeface="+mn-ea"/>
          <a:cs typeface="+mn-cs"/>
        </a:defRPr>
      </a:lvl8pPr>
      <a:lvl9pPr marL="2869926" algn="l" defTabSz="358741" rtl="0" eaLnBrk="1" latinLnBrk="0" hangingPunct="1">
        <a:defRPr sz="1463"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3842" y="200338"/>
            <a:ext cx="11766772" cy="737297"/>
          </a:xfrm>
          <a:prstGeom prst="rect">
            <a:avLst/>
          </a:prstGeom>
        </p:spPr>
        <p:txBody>
          <a:bodyPr vert="horz" lIns="68681" tIns="34340" rIns="68681" bIns="34340" rtlCol="0" anchor="ctr">
            <a:normAutofit/>
          </a:bodyPr>
          <a:lstStyle/>
          <a:p>
            <a:r>
              <a:rPr lang="en-US"/>
              <a:t>Title of Slide</a:t>
            </a:r>
          </a:p>
        </p:txBody>
      </p:sp>
      <p:sp>
        <p:nvSpPr>
          <p:cNvPr id="3" name="Text Placeholder 2"/>
          <p:cNvSpPr>
            <a:spLocks noGrp="1"/>
          </p:cNvSpPr>
          <p:nvPr>
            <p:ph type="body" idx="1"/>
          </p:nvPr>
        </p:nvSpPr>
        <p:spPr>
          <a:xfrm>
            <a:off x="243841" y="1168100"/>
            <a:ext cx="11766771" cy="5178272"/>
          </a:xfrm>
          <a:prstGeom prst="rect">
            <a:avLst/>
          </a:prstGeom>
        </p:spPr>
        <p:txBody>
          <a:bodyPr vert="horz" lIns="68681" tIns="34340" rIns="68681" bIns="34340" rtlCol="0">
            <a:normAutofit/>
          </a:bodyPr>
          <a:lstStyle/>
          <a:p>
            <a:pPr lvl="0"/>
            <a:r>
              <a:rPr lang="en-US"/>
              <a:t>Click to edit Master text styles</a:t>
            </a:r>
          </a:p>
          <a:p>
            <a:pPr lvl="1"/>
            <a:r>
              <a:rPr lang="en-US"/>
              <a:t>Second level</a:t>
            </a:r>
          </a:p>
          <a:p>
            <a:pPr lvl="2"/>
            <a:r>
              <a:rPr lang="en-US"/>
              <a:t>Third level</a:t>
            </a:r>
          </a:p>
          <a:p>
            <a:pPr lvl="3"/>
            <a:r>
              <a:rPr lang="en-US"/>
              <a:t>Forth level</a:t>
            </a:r>
          </a:p>
        </p:txBody>
      </p:sp>
      <p:pic>
        <p:nvPicPr>
          <p:cNvPr id="7" name="Picture 6" descr="T-Mobile Standard RO White.png"/>
          <p:cNvPicPr>
            <a:picLocks noChangeAspect="1"/>
          </p:cNvPicPr>
          <p:nvPr userDrawn="1"/>
        </p:nvPicPr>
        <p:blipFill>
          <a:blip r:embed="rId12"/>
          <a:stretch>
            <a:fillRect/>
          </a:stretch>
        </p:blipFill>
        <p:spPr>
          <a:xfrm>
            <a:off x="11306527" y="6630632"/>
            <a:ext cx="780288" cy="126797"/>
          </a:xfrm>
          <a:prstGeom prst="rect">
            <a:avLst/>
          </a:prstGeom>
        </p:spPr>
      </p:pic>
      <p:sp>
        <p:nvSpPr>
          <p:cNvPr id="6" name="Rectangle 5">
            <a:extLst>
              <a:ext uri="{FF2B5EF4-FFF2-40B4-BE49-F238E27FC236}">
                <a16:creationId xmlns:a16="http://schemas.microsoft.com/office/drawing/2014/main" id="{F93F422E-249D-48E7-ACB3-C009092CE5A7}"/>
              </a:ext>
            </a:extLst>
          </p:cNvPr>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8" name="Picture 7">
            <a:extLst>
              <a:ext uri="{FF2B5EF4-FFF2-40B4-BE49-F238E27FC236}">
                <a16:creationId xmlns:a16="http://schemas.microsoft.com/office/drawing/2014/main" id="{23C84C1B-7E8B-4B5D-AB65-015EF78F554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9" name="Slide Number Placeholder 5">
            <a:extLst>
              <a:ext uri="{FF2B5EF4-FFF2-40B4-BE49-F238E27FC236}">
                <a16:creationId xmlns:a16="http://schemas.microsoft.com/office/drawing/2014/main" id="{D8DBCA04-88C5-4D67-B38E-0B151D6CEFF7}"/>
              </a:ext>
            </a:extLst>
          </p:cNvPr>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dirty="0">
              <a:latin typeface="Tele-GroteskNor" pitchFamily="2" charset="0"/>
            </a:endParaRPr>
          </a:p>
        </p:txBody>
      </p:sp>
    </p:spTree>
    <p:extLst>
      <p:ext uri="{BB962C8B-B14F-4D97-AF65-F5344CB8AC3E}">
        <p14:creationId xmlns:p14="http://schemas.microsoft.com/office/powerpoint/2010/main" val="124388804"/>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Lst>
  <p:hf sldNum="0" hdr="0" dt="0"/>
  <p:txStyles>
    <p:titleStyle>
      <a:lvl1pPr algn="l" defTabSz="358741" rtl="0" eaLnBrk="1" latinLnBrk="0" hangingPunct="1">
        <a:spcBef>
          <a:spcPct val="0"/>
        </a:spcBef>
        <a:buNone/>
        <a:defRPr sz="3343" b="0" i="0" kern="1200">
          <a:solidFill>
            <a:schemeClr val="tx1">
              <a:lumMod val="75000"/>
              <a:lumOff val="25000"/>
            </a:schemeClr>
          </a:solidFill>
          <a:latin typeface="Tele-GroteskUlt" pitchFamily="2" charset="0"/>
          <a:ea typeface="+mj-ea"/>
          <a:cs typeface="Tele-GroteskUlt" pitchFamily="2" charset="0"/>
        </a:defRPr>
      </a:lvl1pPr>
    </p:titleStyle>
    <p:bodyStyle>
      <a:lvl1pPr marL="269056" indent="-269056" algn="l" defTabSz="358741" rtl="0" eaLnBrk="1" latinLnBrk="0" hangingPunct="1">
        <a:spcBef>
          <a:spcPct val="20000"/>
        </a:spcBef>
        <a:buClr>
          <a:schemeClr val="accent1"/>
        </a:buClr>
        <a:buFont typeface="Wingdings" panose="05000000000000000000" pitchFamily="2" charset="2"/>
        <a:buChar char="§"/>
        <a:defRPr sz="2507" b="0" i="0" kern="1200">
          <a:solidFill>
            <a:schemeClr val="tx1">
              <a:lumMod val="85000"/>
              <a:lumOff val="15000"/>
            </a:schemeClr>
          </a:solidFill>
          <a:latin typeface="+mj-lt"/>
          <a:ea typeface="+mn-ea"/>
          <a:cs typeface="Arial" pitchFamily="34" charset="0"/>
        </a:defRPr>
      </a:lvl1pPr>
      <a:lvl2pPr marL="582954" indent="-224213" algn="l" defTabSz="358741" rtl="0" eaLnBrk="1" latinLnBrk="0" hangingPunct="1">
        <a:spcBef>
          <a:spcPct val="20000"/>
        </a:spcBef>
        <a:buClr>
          <a:schemeClr val="accent1"/>
        </a:buClr>
        <a:buFont typeface="Wingdings" panose="05000000000000000000" pitchFamily="2" charset="2"/>
        <a:buChar char="§"/>
        <a:defRPr sz="1880" b="0" i="0" kern="1200">
          <a:solidFill>
            <a:schemeClr val="tx1">
              <a:lumMod val="85000"/>
              <a:lumOff val="15000"/>
            </a:schemeClr>
          </a:solidFill>
          <a:latin typeface="+mn-lt"/>
          <a:ea typeface="+mn-ea"/>
          <a:cs typeface="Arial" pitchFamily="34" charset="0"/>
        </a:defRPr>
      </a:lvl2pPr>
      <a:lvl3pPr marL="896851" indent="-179369" algn="l" defTabSz="358741" rtl="0" eaLnBrk="1" latinLnBrk="0" hangingPunct="1">
        <a:spcBef>
          <a:spcPct val="20000"/>
        </a:spcBef>
        <a:buClr>
          <a:schemeClr val="accent1"/>
        </a:buClr>
        <a:buFont typeface="Wingdings" panose="05000000000000000000" pitchFamily="2" charset="2"/>
        <a:buChar char="§"/>
        <a:defRPr sz="1566" b="0" i="0" kern="1200">
          <a:solidFill>
            <a:schemeClr val="tx1">
              <a:lumMod val="85000"/>
              <a:lumOff val="15000"/>
            </a:schemeClr>
          </a:solidFill>
          <a:latin typeface="+mn-lt"/>
          <a:ea typeface="+mn-ea"/>
          <a:cs typeface="Arial" pitchFamily="34" charset="0"/>
        </a:defRPr>
      </a:lvl3pPr>
      <a:lvl4pPr marL="1255593"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85000"/>
              <a:lumOff val="15000"/>
            </a:schemeClr>
          </a:solidFill>
          <a:latin typeface="+mn-lt"/>
          <a:ea typeface="+mn-ea"/>
          <a:cs typeface="Arial" pitchFamily="34" charset="0"/>
        </a:defRPr>
      </a:lvl4pPr>
      <a:lvl5pPr marL="1614334"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75000"/>
              <a:lumOff val="25000"/>
            </a:schemeClr>
          </a:solidFill>
          <a:latin typeface="+mn-lt"/>
          <a:ea typeface="+mn-ea"/>
          <a:cs typeface="Arial" pitchFamily="34" charset="0"/>
        </a:defRPr>
      </a:lvl5pPr>
      <a:lvl6pPr marL="1973074" indent="-179369" algn="l" defTabSz="358741" rtl="0" eaLnBrk="1" latinLnBrk="0" hangingPunct="1">
        <a:spcBef>
          <a:spcPct val="20000"/>
        </a:spcBef>
        <a:buFont typeface="Arial"/>
        <a:buChar char="•"/>
        <a:defRPr sz="1566" kern="1200">
          <a:solidFill>
            <a:schemeClr val="tx1"/>
          </a:solidFill>
          <a:latin typeface="+mn-lt"/>
          <a:ea typeface="+mn-ea"/>
          <a:cs typeface="+mn-cs"/>
        </a:defRPr>
      </a:lvl6pPr>
      <a:lvl7pPr marL="2331817" indent="-179369" algn="l" defTabSz="358741" rtl="0" eaLnBrk="1" latinLnBrk="0" hangingPunct="1">
        <a:spcBef>
          <a:spcPct val="20000"/>
        </a:spcBef>
        <a:buFont typeface="Arial"/>
        <a:buChar char="•"/>
        <a:defRPr sz="1566" kern="1200">
          <a:solidFill>
            <a:schemeClr val="tx1"/>
          </a:solidFill>
          <a:latin typeface="+mn-lt"/>
          <a:ea typeface="+mn-ea"/>
          <a:cs typeface="+mn-cs"/>
        </a:defRPr>
      </a:lvl7pPr>
      <a:lvl8pPr marL="2690556" indent="-179369" algn="l" defTabSz="358741" rtl="0" eaLnBrk="1" latinLnBrk="0" hangingPunct="1">
        <a:spcBef>
          <a:spcPct val="20000"/>
        </a:spcBef>
        <a:buFont typeface="Arial"/>
        <a:buChar char="•"/>
        <a:defRPr sz="1566" kern="1200">
          <a:solidFill>
            <a:schemeClr val="tx1"/>
          </a:solidFill>
          <a:latin typeface="+mn-lt"/>
          <a:ea typeface="+mn-ea"/>
          <a:cs typeface="+mn-cs"/>
        </a:defRPr>
      </a:lvl8pPr>
      <a:lvl9pPr marL="3049297" indent="-179369" algn="l" defTabSz="358741" rtl="0" eaLnBrk="1" latinLnBrk="0" hangingPunct="1">
        <a:spcBef>
          <a:spcPct val="20000"/>
        </a:spcBef>
        <a:buFont typeface="Arial"/>
        <a:buChar char="•"/>
        <a:defRPr sz="1566" kern="1200">
          <a:solidFill>
            <a:schemeClr val="tx1"/>
          </a:solidFill>
          <a:latin typeface="+mn-lt"/>
          <a:ea typeface="+mn-ea"/>
          <a:cs typeface="+mn-cs"/>
        </a:defRPr>
      </a:lvl9pPr>
    </p:bodyStyle>
    <p:otherStyle>
      <a:defPPr>
        <a:defRPr lang="en-US"/>
      </a:defPPr>
      <a:lvl1pPr marL="0" algn="l" defTabSz="358741" rtl="0" eaLnBrk="1" latinLnBrk="0" hangingPunct="1">
        <a:defRPr sz="1463" kern="1200">
          <a:solidFill>
            <a:schemeClr val="tx1"/>
          </a:solidFill>
          <a:latin typeface="+mn-lt"/>
          <a:ea typeface="+mn-ea"/>
          <a:cs typeface="+mn-cs"/>
        </a:defRPr>
      </a:lvl1pPr>
      <a:lvl2pPr marL="358741" algn="l" defTabSz="358741" rtl="0" eaLnBrk="1" latinLnBrk="0" hangingPunct="1">
        <a:defRPr sz="1463" kern="1200">
          <a:solidFill>
            <a:schemeClr val="tx1"/>
          </a:solidFill>
          <a:latin typeface="+mn-lt"/>
          <a:ea typeface="+mn-ea"/>
          <a:cs typeface="+mn-cs"/>
        </a:defRPr>
      </a:lvl2pPr>
      <a:lvl3pPr marL="717482" algn="l" defTabSz="358741" rtl="0" eaLnBrk="1" latinLnBrk="0" hangingPunct="1">
        <a:defRPr sz="1463" kern="1200">
          <a:solidFill>
            <a:schemeClr val="tx1"/>
          </a:solidFill>
          <a:latin typeface="+mn-lt"/>
          <a:ea typeface="+mn-ea"/>
          <a:cs typeface="+mn-cs"/>
        </a:defRPr>
      </a:lvl3pPr>
      <a:lvl4pPr marL="1076223" algn="l" defTabSz="358741" rtl="0" eaLnBrk="1" latinLnBrk="0" hangingPunct="1">
        <a:defRPr sz="1463" kern="1200">
          <a:solidFill>
            <a:schemeClr val="tx1"/>
          </a:solidFill>
          <a:latin typeface="+mn-lt"/>
          <a:ea typeface="+mn-ea"/>
          <a:cs typeface="+mn-cs"/>
        </a:defRPr>
      </a:lvl4pPr>
      <a:lvl5pPr marL="1434964" algn="l" defTabSz="358741" rtl="0" eaLnBrk="1" latinLnBrk="0" hangingPunct="1">
        <a:defRPr sz="1463" kern="1200">
          <a:solidFill>
            <a:schemeClr val="tx1"/>
          </a:solidFill>
          <a:latin typeface="+mn-lt"/>
          <a:ea typeface="+mn-ea"/>
          <a:cs typeface="+mn-cs"/>
        </a:defRPr>
      </a:lvl5pPr>
      <a:lvl6pPr marL="1793705" algn="l" defTabSz="358741" rtl="0" eaLnBrk="1" latinLnBrk="0" hangingPunct="1">
        <a:defRPr sz="1463" kern="1200">
          <a:solidFill>
            <a:schemeClr val="tx1"/>
          </a:solidFill>
          <a:latin typeface="+mn-lt"/>
          <a:ea typeface="+mn-ea"/>
          <a:cs typeface="+mn-cs"/>
        </a:defRPr>
      </a:lvl6pPr>
      <a:lvl7pPr marL="2152445" algn="l" defTabSz="358741" rtl="0" eaLnBrk="1" latinLnBrk="0" hangingPunct="1">
        <a:defRPr sz="1463" kern="1200">
          <a:solidFill>
            <a:schemeClr val="tx1"/>
          </a:solidFill>
          <a:latin typeface="+mn-lt"/>
          <a:ea typeface="+mn-ea"/>
          <a:cs typeface="+mn-cs"/>
        </a:defRPr>
      </a:lvl7pPr>
      <a:lvl8pPr marL="2511186" algn="l" defTabSz="358741" rtl="0" eaLnBrk="1" latinLnBrk="0" hangingPunct="1">
        <a:defRPr sz="1463" kern="1200">
          <a:solidFill>
            <a:schemeClr val="tx1"/>
          </a:solidFill>
          <a:latin typeface="+mn-lt"/>
          <a:ea typeface="+mn-ea"/>
          <a:cs typeface="+mn-cs"/>
        </a:defRPr>
      </a:lvl8pPr>
      <a:lvl9pPr marL="2869926" algn="l" defTabSz="358741" rtl="0" eaLnBrk="1" latinLnBrk="0" hangingPunct="1">
        <a:defRPr sz="146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9" name="Picture 8"/>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8"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52589368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8" r:id="rId9"/>
  </p:sldLayoutIdLst>
  <p:hf sldNum="0" hdr="0" dt="0"/>
  <p:txStyles>
    <p:titleStyle>
      <a:lvl1pPr algn="l" defTabSz="457847" rtl="0" eaLnBrk="1" latinLnBrk="0" hangingPunct="1">
        <a:spcBef>
          <a:spcPct val="0"/>
        </a:spcBef>
        <a:buNone/>
        <a:defRPr sz="4300" b="0" i="0" kern="1200">
          <a:solidFill>
            <a:schemeClr val="tx1">
              <a:lumMod val="75000"/>
              <a:lumOff val="25000"/>
            </a:schemeClr>
          </a:solidFill>
          <a:latin typeface="Tele-GroteskUlt" pitchFamily="2" charset="0"/>
          <a:ea typeface="+mj-ea"/>
          <a:cs typeface="Tele-GroteskUlt" pitchFamily="2" charset="0"/>
        </a:defRPr>
      </a:lvl1pPr>
    </p:titleStyle>
    <p:bodyStyle>
      <a:lvl1pPr marL="0" indent="0" algn="l" defTabSz="457847" rtl="0" eaLnBrk="1" latinLnBrk="0" hangingPunct="1">
        <a:spcBef>
          <a:spcPct val="20000"/>
        </a:spcBef>
        <a:buFont typeface="Arial"/>
        <a:buNone/>
        <a:defRPr sz="3200" b="0" i="0" kern="1200">
          <a:solidFill>
            <a:schemeClr val="tx1">
              <a:lumMod val="75000"/>
              <a:lumOff val="25000"/>
            </a:schemeClr>
          </a:solidFill>
          <a:latin typeface="+mj-lt"/>
          <a:ea typeface="+mn-ea"/>
          <a:cs typeface="Arial" pitchFamily="34" charset="0"/>
        </a:defRPr>
      </a:lvl1pPr>
      <a:lvl2pPr marL="744004" indent="-286154" algn="l" defTabSz="457847" rtl="0" eaLnBrk="1" latinLnBrk="0" hangingPunct="1">
        <a:spcBef>
          <a:spcPct val="20000"/>
        </a:spcBef>
        <a:buFont typeface="Arial"/>
        <a:buChar char="–"/>
        <a:defRPr sz="2400" b="0" i="0" kern="1200">
          <a:solidFill>
            <a:schemeClr val="tx1">
              <a:lumMod val="75000"/>
              <a:lumOff val="25000"/>
            </a:schemeClr>
          </a:solidFill>
          <a:latin typeface="+mj-lt"/>
          <a:ea typeface="+mn-ea"/>
          <a:cs typeface="Arial" pitchFamily="34" charset="0"/>
        </a:defRPr>
      </a:lvl2pPr>
      <a:lvl3pPr marL="1144618" indent="-228924" algn="l" defTabSz="457847" rtl="0" eaLnBrk="1" latinLnBrk="0" hangingPunct="1">
        <a:spcBef>
          <a:spcPct val="20000"/>
        </a:spcBef>
        <a:buFont typeface="Arial"/>
        <a:buChar char="•"/>
        <a:defRPr sz="2000" b="0" i="0" kern="1200">
          <a:solidFill>
            <a:schemeClr val="tx1">
              <a:lumMod val="75000"/>
              <a:lumOff val="25000"/>
            </a:schemeClr>
          </a:solidFill>
          <a:latin typeface="+mj-lt"/>
          <a:ea typeface="+mn-ea"/>
          <a:cs typeface="Arial" pitchFamily="34" charset="0"/>
        </a:defRPr>
      </a:lvl3pPr>
      <a:lvl4pPr marL="1602468"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4pPr>
      <a:lvl5pPr marL="2060315"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5pPr>
      <a:lvl6pPr marL="2518162" indent="-228924" algn="l" defTabSz="457847" rtl="0" eaLnBrk="1" latinLnBrk="0" hangingPunct="1">
        <a:spcBef>
          <a:spcPct val="20000"/>
        </a:spcBef>
        <a:buFont typeface="Arial"/>
        <a:buChar char="•"/>
        <a:defRPr sz="2000" kern="1200">
          <a:solidFill>
            <a:schemeClr val="tx1"/>
          </a:solidFill>
          <a:latin typeface="+mn-lt"/>
          <a:ea typeface="+mn-ea"/>
          <a:cs typeface="+mn-cs"/>
        </a:defRPr>
      </a:lvl6pPr>
      <a:lvl7pPr marL="2976010" indent="-228924" algn="l" defTabSz="457847" rtl="0" eaLnBrk="1" latinLnBrk="0" hangingPunct="1">
        <a:spcBef>
          <a:spcPct val="20000"/>
        </a:spcBef>
        <a:buFont typeface="Arial"/>
        <a:buChar char="•"/>
        <a:defRPr sz="2000" kern="1200">
          <a:solidFill>
            <a:schemeClr val="tx1"/>
          </a:solidFill>
          <a:latin typeface="+mn-lt"/>
          <a:ea typeface="+mn-ea"/>
          <a:cs typeface="+mn-cs"/>
        </a:defRPr>
      </a:lvl7pPr>
      <a:lvl8pPr marL="3433858" indent="-228924" algn="l" defTabSz="457847" rtl="0" eaLnBrk="1" latinLnBrk="0" hangingPunct="1">
        <a:spcBef>
          <a:spcPct val="20000"/>
        </a:spcBef>
        <a:buFont typeface="Arial"/>
        <a:buChar char="•"/>
        <a:defRPr sz="2000" kern="1200">
          <a:solidFill>
            <a:schemeClr val="tx1"/>
          </a:solidFill>
          <a:latin typeface="+mn-lt"/>
          <a:ea typeface="+mn-ea"/>
          <a:cs typeface="+mn-cs"/>
        </a:defRPr>
      </a:lvl8pPr>
      <a:lvl9pPr marL="3891705" indent="-228924" algn="l" defTabSz="45784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847" rtl="0" eaLnBrk="1" latinLnBrk="0" hangingPunct="1">
        <a:defRPr sz="1900" kern="1200">
          <a:solidFill>
            <a:schemeClr val="tx1"/>
          </a:solidFill>
          <a:latin typeface="+mn-lt"/>
          <a:ea typeface="+mn-ea"/>
          <a:cs typeface="+mn-cs"/>
        </a:defRPr>
      </a:lvl1pPr>
      <a:lvl2pPr marL="457847" algn="l" defTabSz="457847" rtl="0" eaLnBrk="1" latinLnBrk="0" hangingPunct="1">
        <a:defRPr sz="1900" kern="1200">
          <a:solidFill>
            <a:schemeClr val="tx1"/>
          </a:solidFill>
          <a:latin typeface="+mn-lt"/>
          <a:ea typeface="+mn-ea"/>
          <a:cs typeface="+mn-cs"/>
        </a:defRPr>
      </a:lvl2pPr>
      <a:lvl3pPr marL="915696" algn="l" defTabSz="457847" rtl="0" eaLnBrk="1" latinLnBrk="0" hangingPunct="1">
        <a:defRPr sz="1900" kern="1200">
          <a:solidFill>
            <a:schemeClr val="tx1"/>
          </a:solidFill>
          <a:latin typeface="+mn-lt"/>
          <a:ea typeface="+mn-ea"/>
          <a:cs typeface="+mn-cs"/>
        </a:defRPr>
      </a:lvl3pPr>
      <a:lvl4pPr marL="1373544" algn="l" defTabSz="457847" rtl="0" eaLnBrk="1" latinLnBrk="0" hangingPunct="1">
        <a:defRPr sz="1900" kern="1200">
          <a:solidFill>
            <a:schemeClr val="tx1"/>
          </a:solidFill>
          <a:latin typeface="+mn-lt"/>
          <a:ea typeface="+mn-ea"/>
          <a:cs typeface="+mn-cs"/>
        </a:defRPr>
      </a:lvl4pPr>
      <a:lvl5pPr marL="1831392" algn="l" defTabSz="457847" rtl="0" eaLnBrk="1" latinLnBrk="0" hangingPunct="1">
        <a:defRPr sz="1900" kern="1200">
          <a:solidFill>
            <a:schemeClr val="tx1"/>
          </a:solidFill>
          <a:latin typeface="+mn-lt"/>
          <a:ea typeface="+mn-ea"/>
          <a:cs typeface="+mn-cs"/>
        </a:defRPr>
      </a:lvl5pPr>
      <a:lvl6pPr marL="2289239" algn="l" defTabSz="457847" rtl="0" eaLnBrk="1" latinLnBrk="0" hangingPunct="1">
        <a:defRPr sz="1900" kern="1200">
          <a:solidFill>
            <a:schemeClr val="tx1"/>
          </a:solidFill>
          <a:latin typeface="+mn-lt"/>
          <a:ea typeface="+mn-ea"/>
          <a:cs typeface="+mn-cs"/>
        </a:defRPr>
      </a:lvl6pPr>
      <a:lvl7pPr marL="2747087" algn="l" defTabSz="457847" rtl="0" eaLnBrk="1" latinLnBrk="0" hangingPunct="1">
        <a:defRPr sz="1900" kern="1200">
          <a:solidFill>
            <a:schemeClr val="tx1"/>
          </a:solidFill>
          <a:latin typeface="+mn-lt"/>
          <a:ea typeface="+mn-ea"/>
          <a:cs typeface="+mn-cs"/>
        </a:defRPr>
      </a:lvl7pPr>
      <a:lvl8pPr marL="3204933" algn="l" defTabSz="457847" rtl="0" eaLnBrk="1" latinLnBrk="0" hangingPunct="1">
        <a:defRPr sz="1900" kern="1200">
          <a:solidFill>
            <a:schemeClr val="tx1"/>
          </a:solidFill>
          <a:latin typeface="+mn-lt"/>
          <a:ea typeface="+mn-ea"/>
          <a:cs typeface="+mn-cs"/>
        </a:defRPr>
      </a:lvl8pPr>
      <a:lvl9pPr marL="3662780" algn="l" defTabSz="457847" rtl="0" eaLnBrk="1" latinLnBrk="0" hangingPunct="1">
        <a:defRPr sz="19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0" y="6496052"/>
            <a:ext cx="12192000" cy="36194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defTabSz="457150"/>
            <a:endParaRPr lang="en-US" sz="1900">
              <a:solidFill>
                <a:srgbClr val="FFFFFF"/>
              </a:solidFill>
            </a:endParaRPr>
          </a:p>
        </p:txBody>
      </p:sp>
      <p:pic>
        <p:nvPicPr>
          <p:cNvPr id="9" name="Picture 8"/>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1021151" y="6624995"/>
            <a:ext cx="989461" cy="121920"/>
          </a:xfrm>
          <a:prstGeom prst="rect">
            <a:avLst/>
          </a:prstGeom>
        </p:spPr>
      </p:pic>
      <p:sp>
        <p:nvSpPr>
          <p:cNvPr id="8" name="Slide Number Placeholder 5"/>
          <p:cNvSpPr txBox="1">
            <a:spLocks/>
          </p:cNvSpPr>
          <p:nvPr userDrawn="1"/>
        </p:nvSpPr>
        <p:spPr>
          <a:xfrm>
            <a:off x="243840" y="6526102"/>
            <a:ext cx="545253" cy="284156"/>
          </a:xfrm>
          <a:prstGeom prst="rect">
            <a:avLst/>
          </a:prstGeom>
        </p:spPr>
        <p:txBody>
          <a:bodyPr vert="horz" lIns="68680" tIns="34339" rIns="68680" bIns="34339" rtlCol="0" anchor="ctr"/>
          <a:lstStyle>
            <a:defPPr>
              <a:defRPr lang="en-US"/>
            </a:defPPr>
            <a:lvl1pPr marL="0" algn="l" defTabSz="343403" rtl="0" eaLnBrk="1" latinLnBrk="0" hangingPunct="1">
              <a:defRPr sz="900" kern="1200">
                <a:solidFill>
                  <a:srgbClr val="FFFFFF"/>
                </a:solidFill>
                <a:latin typeface="Tele-GroteskHal" pitchFamily="2" charset="0"/>
                <a:ea typeface="+mn-ea"/>
                <a:cs typeface="+mn-cs"/>
              </a:defRPr>
            </a:lvl1pPr>
            <a:lvl2pPr marL="343403" algn="l" defTabSz="343403" rtl="0" eaLnBrk="1" latinLnBrk="0" hangingPunct="1">
              <a:defRPr sz="1400" kern="1200">
                <a:solidFill>
                  <a:schemeClr val="tx1"/>
                </a:solidFill>
                <a:latin typeface="+mn-lt"/>
                <a:ea typeface="+mn-ea"/>
                <a:cs typeface="+mn-cs"/>
              </a:defRPr>
            </a:lvl2pPr>
            <a:lvl3pPr marL="686806" algn="l" defTabSz="343403" rtl="0" eaLnBrk="1" latinLnBrk="0" hangingPunct="1">
              <a:defRPr sz="1400" kern="1200">
                <a:solidFill>
                  <a:schemeClr val="tx1"/>
                </a:solidFill>
                <a:latin typeface="+mn-lt"/>
                <a:ea typeface="+mn-ea"/>
                <a:cs typeface="+mn-cs"/>
              </a:defRPr>
            </a:lvl3pPr>
            <a:lvl4pPr marL="1030209" algn="l" defTabSz="343403" rtl="0" eaLnBrk="1" latinLnBrk="0" hangingPunct="1">
              <a:defRPr sz="1400" kern="1200">
                <a:solidFill>
                  <a:schemeClr val="tx1"/>
                </a:solidFill>
                <a:latin typeface="+mn-lt"/>
                <a:ea typeface="+mn-ea"/>
                <a:cs typeface="+mn-cs"/>
              </a:defRPr>
            </a:lvl4pPr>
            <a:lvl5pPr marL="1373612" algn="l" defTabSz="343403" rtl="0" eaLnBrk="1" latinLnBrk="0" hangingPunct="1">
              <a:defRPr sz="1400" kern="1200">
                <a:solidFill>
                  <a:schemeClr val="tx1"/>
                </a:solidFill>
                <a:latin typeface="+mn-lt"/>
                <a:ea typeface="+mn-ea"/>
                <a:cs typeface="+mn-cs"/>
              </a:defRPr>
            </a:lvl5pPr>
            <a:lvl6pPr marL="1717015" algn="l" defTabSz="343403" rtl="0" eaLnBrk="1" latinLnBrk="0" hangingPunct="1">
              <a:defRPr sz="1400" kern="1200">
                <a:solidFill>
                  <a:schemeClr val="tx1"/>
                </a:solidFill>
                <a:latin typeface="+mn-lt"/>
                <a:ea typeface="+mn-ea"/>
                <a:cs typeface="+mn-cs"/>
              </a:defRPr>
            </a:lvl6pPr>
            <a:lvl7pPr marL="2060418" algn="l" defTabSz="343403" rtl="0" eaLnBrk="1" latinLnBrk="0" hangingPunct="1">
              <a:defRPr sz="1400" kern="1200">
                <a:solidFill>
                  <a:schemeClr val="tx1"/>
                </a:solidFill>
                <a:latin typeface="+mn-lt"/>
                <a:ea typeface="+mn-ea"/>
                <a:cs typeface="+mn-cs"/>
              </a:defRPr>
            </a:lvl7pPr>
            <a:lvl8pPr marL="2403820" algn="l" defTabSz="343403" rtl="0" eaLnBrk="1" latinLnBrk="0" hangingPunct="1">
              <a:defRPr sz="1400" kern="1200">
                <a:solidFill>
                  <a:schemeClr val="tx1"/>
                </a:solidFill>
                <a:latin typeface="+mn-lt"/>
                <a:ea typeface="+mn-ea"/>
                <a:cs typeface="+mn-cs"/>
              </a:defRPr>
            </a:lvl8pPr>
            <a:lvl9pPr marL="2747223" algn="l" defTabSz="343403" rtl="0" eaLnBrk="1" latinLnBrk="0" hangingPunct="1">
              <a:defRPr sz="1400" kern="1200">
                <a:solidFill>
                  <a:schemeClr val="tx1"/>
                </a:solidFill>
                <a:latin typeface="+mn-lt"/>
                <a:ea typeface="+mn-ea"/>
                <a:cs typeface="+mn-cs"/>
              </a:defRPr>
            </a:lvl9pPr>
          </a:lstStyle>
          <a:p>
            <a:pPr algn="r"/>
            <a:fld id="{1AF40C39-5108-E841-85F7-F0B9C0D30E8D}" type="slidenum">
              <a:rPr lang="en-US" sz="1200" smtClean="0">
                <a:latin typeface="Tele-GroteskNor" pitchFamily="2" charset="0"/>
              </a:rPr>
              <a:pPr algn="r"/>
              <a:t>‹#›</a:t>
            </a:fld>
            <a:endParaRPr lang="en-US" sz="1400">
              <a:latin typeface="Tele-GroteskNor" pitchFamily="2" charset="0"/>
            </a:endParaRPr>
          </a:p>
        </p:txBody>
      </p:sp>
    </p:spTree>
    <p:extLst>
      <p:ext uri="{BB962C8B-B14F-4D97-AF65-F5344CB8AC3E}">
        <p14:creationId xmlns:p14="http://schemas.microsoft.com/office/powerpoint/2010/main" val="4187699316"/>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9" r:id="rId8"/>
  </p:sldLayoutIdLst>
  <p:hf sldNum="0" hdr="0" dt="0"/>
  <p:txStyles>
    <p:titleStyle>
      <a:lvl1pPr algn="l" defTabSz="457847" rtl="0" eaLnBrk="1" latinLnBrk="0" hangingPunct="1">
        <a:spcBef>
          <a:spcPct val="0"/>
        </a:spcBef>
        <a:buNone/>
        <a:defRPr sz="4300" b="0" i="0" kern="1200">
          <a:solidFill>
            <a:schemeClr val="tx1">
              <a:lumMod val="75000"/>
              <a:lumOff val="25000"/>
            </a:schemeClr>
          </a:solidFill>
          <a:latin typeface="Tele-GroteskUlt" pitchFamily="2" charset="0"/>
          <a:ea typeface="+mj-ea"/>
          <a:cs typeface="Tele-GroteskUlt" pitchFamily="2" charset="0"/>
        </a:defRPr>
      </a:lvl1pPr>
    </p:titleStyle>
    <p:bodyStyle>
      <a:lvl1pPr marL="0" indent="0" algn="l" defTabSz="457847" rtl="0" eaLnBrk="1" latinLnBrk="0" hangingPunct="1">
        <a:spcBef>
          <a:spcPct val="20000"/>
        </a:spcBef>
        <a:buFont typeface="Arial"/>
        <a:buNone/>
        <a:defRPr sz="3200" b="0" i="0" kern="1200">
          <a:solidFill>
            <a:schemeClr val="tx1">
              <a:lumMod val="75000"/>
              <a:lumOff val="25000"/>
            </a:schemeClr>
          </a:solidFill>
          <a:latin typeface="+mj-lt"/>
          <a:ea typeface="+mn-ea"/>
          <a:cs typeface="Arial" pitchFamily="34" charset="0"/>
        </a:defRPr>
      </a:lvl1pPr>
      <a:lvl2pPr marL="744004" indent="-286154" algn="l" defTabSz="457847" rtl="0" eaLnBrk="1" latinLnBrk="0" hangingPunct="1">
        <a:spcBef>
          <a:spcPct val="20000"/>
        </a:spcBef>
        <a:buFont typeface="Arial"/>
        <a:buChar char="–"/>
        <a:defRPr sz="2400" b="0" i="0" kern="1200">
          <a:solidFill>
            <a:schemeClr val="tx1">
              <a:lumMod val="75000"/>
              <a:lumOff val="25000"/>
            </a:schemeClr>
          </a:solidFill>
          <a:latin typeface="+mj-lt"/>
          <a:ea typeface="+mn-ea"/>
          <a:cs typeface="Arial" pitchFamily="34" charset="0"/>
        </a:defRPr>
      </a:lvl2pPr>
      <a:lvl3pPr marL="1144618" indent="-228924" algn="l" defTabSz="457847" rtl="0" eaLnBrk="1" latinLnBrk="0" hangingPunct="1">
        <a:spcBef>
          <a:spcPct val="20000"/>
        </a:spcBef>
        <a:buFont typeface="Arial"/>
        <a:buChar char="•"/>
        <a:defRPr sz="2000" b="0" i="0" kern="1200">
          <a:solidFill>
            <a:schemeClr val="tx1">
              <a:lumMod val="75000"/>
              <a:lumOff val="25000"/>
            </a:schemeClr>
          </a:solidFill>
          <a:latin typeface="+mj-lt"/>
          <a:ea typeface="+mn-ea"/>
          <a:cs typeface="Arial" pitchFamily="34" charset="0"/>
        </a:defRPr>
      </a:lvl3pPr>
      <a:lvl4pPr marL="1602468"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4pPr>
      <a:lvl5pPr marL="2060315" indent="-228924" algn="l" defTabSz="457847" rtl="0" eaLnBrk="1" latinLnBrk="0" hangingPunct="1">
        <a:spcBef>
          <a:spcPct val="20000"/>
        </a:spcBef>
        <a:buFont typeface="Arial"/>
        <a:buChar char="»"/>
        <a:defRPr sz="1600" b="0" i="0" kern="1200">
          <a:solidFill>
            <a:schemeClr val="tx1">
              <a:lumMod val="75000"/>
              <a:lumOff val="25000"/>
            </a:schemeClr>
          </a:solidFill>
          <a:latin typeface="+mj-lt"/>
          <a:ea typeface="+mn-ea"/>
          <a:cs typeface="Arial" pitchFamily="34" charset="0"/>
        </a:defRPr>
      </a:lvl5pPr>
      <a:lvl6pPr marL="2518162" indent="-228924" algn="l" defTabSz="457847" rtl="0" eaLnBrk="1" latinLnBrk="0" hangingPunct="1">
        <a:spcBef>
          <a:spcPct val="20000"/>
        </a:spcBef>
        <a:buFont typeface="Arial"/>
        <a:buChar char="•"/>
        <a:defRPr sz="2000" kern="1200">
          <a:solidFill>
            <a:schemeClr val="tx1"/>
          </a:solidFill>
          <a:latin typeface="+mn-lt"/>
          <a:ea typeface="+mn-ea"/>
          <a:cs typeface="+mn-cs"/>
        </a:defRPr>
      </a:lvl6pPr>
      <a:lvl7pPr marL="2976010" indent="-228924" algn="l" defTabSz="457847" rtl="0" eaLnBrk="1" latinLnBrk="0" hangingPunct="1">
        <a:spcBef>
          <a:spcPct val="20000"/>
        </a:spcBef>
        <a:buFont typeface="Arial"/>
        <a:buChar char="•"/>
        <a:defRPr sz="2000" kern="1200">
          <a:solidFill>
            <a:schemeClr val="tx1"/>
          </a:solidFill>
          <a:latin typeface="+mn-lt"/>
          <a:ea typeface="+mn-ea"/>
          <a:cs typeface="+mn-cs"/>
        </a:defRPr>
      </a:lvl7pPr>
      <a:lvl8pPr marL="3433858" indent="-228924" algn="l" defTabSz="457847" rtl="0" eaLnBrk="1" latinLnBrk="0" hangingPunct="1">
        <a:spcBef>
          <a:spcPct val="20000"/>
        </a:spcBef>
        <a:buFont typeface="Arial"/>
        <a:buChar char="•"/>
        <a:defRPr sz="2000" kern="1200">
          <a:solidFill>
            <a:schemeClr val="tx1"/>
          </a:solidFill>
          <a:latin typeface="+mn-lt"/>
          <a:ea typeface="+mn-ea"/>
          <a:cs typeface="+mn-cs"/>
        </a:defRPr>
      </a:lvl8pPr>
      <a:lvl9pPr marL="3891705" indent="-228924" algn="l" defTabSz="457847"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847" rtl="0" eaLnBrk="1" latinLnBrk="0" hangingPunct="1">
        <a:defRPr sz="1900" kern="1200">
          <a:solidFill>
            <a:schemeClr val="tx1"/>
          </a:solidFill>
          <a:latin typeface="+mn-lt"/>
          <a:ea typeface="+mn-ea"/>
          <a:cs typeface="+mn-cs"/>
        </a:defRPr>
      </a:lvl1pPr>
      <a:lvl2pPr marL="457847" algn="l" defTabSz="457847" rtl="0" eaLnBrk="1" latinLnBrk="0" hangingPunct="1">
        <a:defRPr sz="1900" kern="1200">
          <a:solidFill>
            <a:schemeClr val="tx1"/>
          </a:solidFill>
          <a:latin typeface="+mn-lt"/>
          <a:ea typeface="+mn-ea"/>
          <a:cs typeface="+mn-cs"/>
        </a:defRPr>
      </a:lvl2pPr>
      <a:lvl3pPr marL="915696" algn="l" defTabSz="457847" rtl="0" eaLnBrk="1" latinLnBrk="0" hangingPunct="1">
        <a:defRPr sz="1900" kern="1200">
          <a:solidFill>
            <a:schemeClr val="tx1"/>
          </a:solidFill>
          <a:latin typeface="+mn-lt"/>
          <a:ea typeface="+mn-ea"/>
          <a:cs typeface="+mn-cs"/>
        </a:defRPr>
      </a:lvl3pPr>
      <a:lvl4pPr marL="1373544" algn="l" defTabSz="457847" rtl="0" eaLnBrk="1" latinLnBrk="0" hangingPunct="1">
        <a:defRPr sz="1900" kern="1200">
          <a:solidFill>
            <a:schemeClr val="tx1"/>
          </a:solidFill>
          <a:latin typeface="+mn-lt"/>
          <a:ea typeface="+mn-ea"/>
          <a:cs typeface="+mn-cs"/>
        </a:defRPr>
      </a:lvl4pPr>
      <a:lvl5pPr marL="1831392" algn="l" defTabSz="457847" rtl="0" eaLnBrk="1" latinLnBrk="0" hangingPunct="1">
        <a:defRPr sz="1900" kern="1200">
          <a:solidFill>
            <a:schemeClr val="tx1"/>
          </a:solidFill>
          <a:latin typeface="+mn-lt"/>
          <a:ea typeface="+mn-ea"/>
          <a:cs typeface="+mn-cs"/>
        </a:defRPr>
      </a:lvl5pPr>
      <a:lvl6pPr marL="2289239" algn="l" defTabSz="457847" rtl="0" eaLnBrk="1" latinLnBrk="0" hangingPunct="1">
        <a:defRPr sz="1900" kern="1200">
          <a:solidFill>
            <a:schemeClr val="tx1"/>
          </a:solidFill>
          <a:latin typeface="+mn-lt"/>
          <a:ea typeface="+mn-ea"/>
          <a:cs typeface="+mn-cs"/>
        </a:defRPr>
      </a:lvl6pPr>
      <a:lvl7pPr marL="2747087" algn="l" defTabSz="457847" rtl="0" eaLnBrk="1" latinLnBrk="0" hangingPunct="1">
        <a:defRPr sz="1900" kern="1200">
          <a:solidFill>
            <a:schemeClr val="tx1"/>
          </a:solidFill>
          <a:latin typeface="+mn-lt"/>
          <a:ea typeface="+mn-ea"/>
          <a:cs typeface="+mn-cs"/>
        </a:defRPr>
      </a:lvl7pPr>
      <a:lvl8pPr marL="3204933" algn="l" defTabSz="457847" rtl="0" eaLnBrk="1" latinLnBrk="0" hangingPunct="1">
        <a:defRPr sz="1900" kern="1200">
          <a:solidFill>
            <a:schemeClr val="tx1"/>
          </a:solidFill>
          <a:latin typeface="+mn-lt"/>
          <a:ea typeface="+mn-ea"/>
          <a:cs typeface="+mn-cs"/>
        </a:defRPr>
      </a:lvl8pPr>
      <a:lvl9pPr marL="3662780" algn="l" defTabSz="45784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openid.net/specs/openid-connect-core-1_0.html#ClientAuthentication" TargetMode="Externa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9.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hyperlink" Target="https://www.ietf.org/id/draft-ietf-tokbind-ttrp-03.txt" TargetMode="External"/><Relationship Id="rId3" Type="http://schemas.openxmlformats.org/officeDocument/2006/relationships/hyperlink" Target="https://tools.ietf.org/html/draft-ietf-tokbind-https-10#ref-I-D.ietf-tokbind-protocol" TargetMode="External"/><Relationship Id="rId7" Type="http://schemas.openxmlformats.org/officeDocument/2006/relationships/hyperlink" Target="https://openid.net/specs/openid-connect-token-bound-authentication-1_0.html" TargetMode="External"/><Relationship Id="rId2" Type="http://schemas.openxmlformats.org/officeDocument/2006/relationships/hyperlink" Target="https://tools.ietf.org/html/draft-ietf-oauth-token-binding-06" TargetMode="External"/><Relationship Id="rId1" Type="http://schemas.openxmlformats.org/officeDocument/2006/relationships/slideLayout" Target="../slideLayouts/slideLayout9.xml"/><Relationship Id="rId6" Type="http://schemas.openxmlformats.org/officeDocument/2006/relationships/hyperlink" Target="https://tools.ietf.org/html/draft-ietf-tokbind-protocol-16" TargetMode="External"/><Relationship Id="rId5" Type="http://schemas.openxmlformats.org/officeDocument/2006/relationships/hyperlink" Target="https://tools.ietf.org/html/draft-ietf-tokbind-protocol-15" TargetMode="External"/><Relationship Id="rId4" Type="http://schemas.openxmlformats.org/officeDocument/2006/relationships/hyperlink" Target="https://tools.ietf.org/html/draft-ietf-tokbind-negotiation-09"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hyperlink" Target="http://openid.net/specs/openid-connect-core-1_0.html#ClientAuthentication"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hyperlink" Target="https://tools.ietf.org/html/rfc780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gn="ctr"/>
            <a:br>
              <a:rPr lang="en-US" sz="4050" b="1" dirty="0">
                <a:solidFill>
                  <a:srgbClr val="FF3399"/>
                </a:solidFill>
                <a:latin typeface="Verdana" panose="020B0604030504040204" pitchFamily="34" charset="0"/>
                <a:ea typeface="Verdana" panose="020B0604030504040204" pitchFamily="34" charset="0"/>
                <a:cs typeface="Verdana" panose="020B0604030504040204" pitchFamily="34" charset="0"/>
              </a:rPr>
            </a:br>
            <a:endParaRPr lang="en-US" sz="4050" b="1" dirty="0">
              <a:solidFill>
                <a:srgbClr val="FF3399"/>
              </a:solidFill>
              <a:latin typeface="Verdana" panose="020B0604030504040204" pitchFamily="34" charset="0"/>
              <a:ea typeface="Verdana" panose="020B0604030504040204" pitchFamily="34" charset="0"/>
              <a:cs typeface="Verdana" panose="020B0604030504040204" pitchFamily="34" charset="0"/>
            </a:endParaRPr>
          </a:p>
        </p:txBody>
      </p:sp>
      <p:sp>
        <p:nvSpPr>
          <p:cNvPr id="8" name="Subtitle 7"/>
          <p:cNvSpPr>
            <a:spLocks noGrp="1"/>
          </p:cNvSpPr>
          <p:nvPr>
            <p:ph type="subTitle" idx="1"/>
          </p:nvPr>
        </p:nvSpPr>
        <p:spPr>
          <a:xfrm>
            <a:off x="465826" y="3422074"/>
            <a:ext cx="6944625" cy="1313213"/>
          </a:xfrm>
        </p:spPr>
        <p:txBody>
          <a:bodyPr>
            <a:noAutofit/>
          </a:bodyPr>
          <a:lstStyle/>
          <a:p>
            <a:r>
              <a:rPr lang="en-US" sz="3000" dirty="0"/>
              <a:t>Token Binding</a:t>
            </a:r>
          </a:p>
          <a:p>
            <a:r>
              <a:rPr lang="en-US" sz="1500" dirty="0"/>
              <a:t>Date:  3/23/18</a:t>
            </a:r>
          </a:p>
        </p:txBody>
      </p:sp>
      <p:sp>
        <p:nvSpPr>
          <p:cNvPr id="4" name="Slide Number Placeholder 3"/>
          <p:cNvSpPr>
            <a:spLocks noGrp="1"/>
          </p:cNvSpPr>
          <p:nvPr>
            <p:ph type="sldNum" sz="quarter" idx="4294967295"/>
          </p:nvPr>
        </p:nvSpPr>
        <p:spPr>
          <a:xfrm>
            <a:off x="1524000" y="5794773"/>
            <a:ext cx="273844" cy="205978"/>
          </a:xfrm>
          <a:prstGeom prst="rect">
            <a:avLst/>
          </a:prstGeom>
        </p:spPr>
        <p:txBody>
          <a:bodyPr/>
          <a:lstStyle/>
          <a:p>
            <a:fld id="{C6917981-8ECB-4B73-8600-0F99C2DEA599}" type="slidenum">
              <a:rPr lang="en-US" smtClean="0"/>
              <a:t>1</a:t>
            </a:fld>
            <a:endParaRPr lang="en-US"/>
          </a:p>
        </p:txBody>
      </p:sp>
      <p:sp>
        <p:nvSpPr>
          <p:cNvPr id="6" name="TextBox 5"/>
          <p:cNvSpPr txBox="1"/>
          <p:nvPr/>
        </p:nvSpPr>
        <p:spPr>
          <a:xfrm rot="19212308">
            <a:off x="5692877" y="1099817"/>
            <a:ext cx="4173794" cy="1015663"/>
          </a:xfrm>
          <a:prstGeom prst="rect">
            <a:avLst/>
          </a:prstGeom>
          <a:noFill/>
        </p:spPr>
        <p:txBody>
          <a:bodyPr wrap="square" rtlCol="0">
            <a:spAutoFit/>
          </a:bodyPr>
          <a:lstStyle/>
          <a:p>
            <a:endParaRPr lang="en-US" sz="6000">
              <a:solidFill>
                <a:srgbClr val="FF0000"/>
              </a:solidFill>
              <a:latin typeface="Tele-GroteskNor" pitchFamily="2" charset="0"/>
              <a:cs typeface="Arial" pitchFamily="34" charset="0"/>
            </a:endParaRPr>
          </a:p>
        </p:txBody>
      </p:sp>
      <p:sp>
        <p:nvSpPr>
          <p:cNvPr id="7" name="Subtitle 7">
            <a:extLst>
              <a:ext uri="{FF2B5EF4-FFF2-40B4-BE49-F238E27FC236}">
                <a16:creationId xmlns:a16="http://schemas.microsoft.com/office/drawing/2014/main" id="{C78D1B4F-C8BF-4487-BC8C-2E6280CFBC70}"/>
              </a:ext>
            </a:extLst>
          </p:cNvPr>
          <p:cNvSpPr txBox="1">
            <a:spLocks/>
          </p:cNvSpPr>
          <p:nvPr/>
        </p:nvSpPr>
        <p:spPr>
          <a:xfrm>
            <a:off x="361599" y="6000751"/>
            <a:ext cx="6871408" cy="1313213"/>
          </a:xfrm>
          <a:prstGeom prst="rect">
            <a:avLst/>
          </a:prstGeom>
        </p:spPr>
        <p:txBody>
          <a:bodyPr>
            <a:noAutofit/>
          </a:bodyPr>
          <a:lstStyle>
            <a:lvl1pPr marL="0" indent="0" algn="l" defTabSz="457847" rtl="0" eaLnBrk="1" latinLnBrk="0" hangingPunct="1">
              <a:spcBef>
                <a:spcPts val="0"/>
              </a:spcBef>
              <a:buFont typeface="Arial"/>
              <a:buNone/>
              <a:defRPr sz="1800" b="0" i="0" kern="1200">
                <a:solidFill>
                  <a:schemeClr val="bg1"/>
                </a:solidFill>
                <a:latin typeface="Tele-GroteskFet" pitchFamily="2" charset="0"/>
                <a:ea typeface="+mn-ea"/>
                <a:cs typeface="Tele-GroteskFet" pitchFamily="2" charset="0"/>
              </a:defRPr>
            </a:lvl1pPr>
            <a:lvl2pPr marL="343394" indent="0" algn="ctr" defTabSz="457847" rtl="0" eaLnBrk="1" latinLnBrk="0" hangingPunct="1">
              <a:spcBef>
                <a:spcPct val="20000"/>
              </a:spcBef>
              <a:buFont typeface="Arial"/>
              <a:buNone/>
              <a:defRPr sz="2400" b="0" i="0" kern="1200">
                <a:solidFill>
                  <a:schemeClr val="tx1">
                    <a:tint val="75000"/>
                  </a:schemeClr>
                </a:solidFill>
                <a:latin typeface="+mj-lt"/>
                <a:ea typeface="+mn-ea"/>
                <a:cs typeface="Arial" pitchFamily="34" charset="0"/>
              </a:defRPr>
            </a:lvl2pPr>
            <a:lvl3pPr marL="686789" indent="0" algn="ctr" defTabSz="457847" rtl="0" eaLnBrk="1" latinLnBrk="0" hangingPunct="1">
              <a:spcBef>
                <a:spcPct val="20000"/>
              </a:spcBef>
              <a:buFont typeface="Arial"/>
              <a:buNone/>
              <a:defRPr sz="2000" b="0" i="0" kern="1200">
                <a:solidFill>
                  <a:schemeClr val="tx1">
                    <a:tint val="75000"/>
                  </a:schemeClr>
                </a:solidFill>
                <a:latin typeface="+mj-lt"/>
                <a:ea typeface="+mn-ea"/>
                <a:cs typeface="Arial" pitchFamily="34" charset="0"/>
              </a:defRPr>
            </a:lvl3pPr>
            <a:lvl4pPr marL="1030184" indent="0" algn="ctr" defTabSz="457847" rtl="0" eaLnBrk="1" latinLnBrk="0" hangingPunct="1">
              <a:spcBef>
                <a:spcPct val="20000"/>
              </a:spcBef>
              <a:buFont typeface="Arial"/>
              <a:buNone/>
              <a:defRPr sz="1600" b="0" i="0" kern="1200">
                <a:solidFill>
                  <a:schemeClr val="tx1">
                    <a:tint val="75000"/>
                  </a:schemeClr>
                </a:solidFill>
                <a:latin typeface="+mj-lt"/>
                <a:ea typeface="+mn-ea"/>
                <a:cs typeface="Arial" pitchFamily="34" charset="0"/>
              </a:defRPr>
            </a:lvl4pPr>
            <a:lvl5pPr marL="1373578" indent="0" algn="ctr" defTabSz="457847" rtl="0" eaLnBrk="1" latinLnBrk="0" hangingPunct="1">
              <a:spcBef>
                <a:spcPct val="20000"/>
              </a:spcBef>
              <a:buFont typeface="Arial"/>
              <a:buNone/>
              <a:defRPr sz="1600" b="0" i="0" kern="1200">
                <a:solidFill>
                  <a:schemeClr val="tx1">
                    <a:tint val="75000"/>
                  </a:schemeClr>
                </a:solidFill>
                <a:latin typeface="+mj-lt"/>
                <a:ea typeface="+mn-ea"/>
                <a:cs typeface="Arial" pitchFamily="34" charset="0"/>
              </a:defRPr>
            </a:lvl5pPr>
            <a:lvl6pPr marL="1716972" indent="0" algn="ctr" defTabSz="457847" rtl="0" eaLnBrk="1" latinLnBrk="0" hangingPunct="1">
              <a:spcBef>
                <a:spcPct val="20000"/>
              </a:spcBef>
              <a:buFont typeface="Arial"/>
              <a:buNone/>
              <a:defRPr sz="2000" kern="1200">
                <a:solidFill>
                  <a:schemeClr val="tx1">
                    <a:tint val="75000"/>
                  </a:schemeClr>
                </a:solidFill>
                <a:latin typeface="+mn-lt"/>
                <a:ea typeface="+mn-ea"/>
                <a:cs typeface="+mn-cs"/>
              </a:defRPr>
            </a:lvl6pPr>
            <a:lvl7pPr marL="2060366" indent="0" algn="ctr" defTabSz="457847" rtl="0" eaLnBrk="1" latinLnBrk="0" hangingPunct="1">
              <a:spcBef>
                <a:spcPct val="20000"/>
              </a:spcBef>
              <a:buFont typeface="Arial"/>
              <a:buNone/>
              <a:defRPr sz="2000" kern="1200">
                <a:solidFill>
                  <a:schemeClr val="tx1">
                    <a:tint val="75000"/>
                  </a:schemeClr>
                </a:solidFill>
                <a:latin typeface="+mn-lt"/>
                <a:ea typeface="+mn-ea"/>
                <a:cs typeface="+mn-cs"/>
              </a:defRPr>
            </a:lvl7pPr>
            <a:lvl8pPr marL="2403760" indent="0" algn="ctr" defTabSz="457847" rtl="0" eaLnBrk="1" latinLnBrk="0" hangingPunct="1">
              <a:spcBef>
                <a:spcPct val="20000"/>
              </a:spcBef>
              <a:buFont typeface="Arial"/>
              <a:buNone/>
              <a:defRPr sz="2000" kern="1200">
                <a:solidFill>
                  <a:schemeClr val="tx1">
                    <a:tint val="75000"/>
                  </a:schemeClr>
                </a:solidFill>
                <a:latin typeface="+mn-lt"/>
                <a:ea typeface="+mn-ea"/>
                <a:cs typeface="+mn-cs"/>
              </a:defRPr>
            </a:lvl8pPr>
            <a:lvl9pPr marL="2747154" indent="0" algn="ctr" defTabSz="457847"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3000" u="sng" dirty="0">
                <a:solidFill>
                  <a:srgbClr val="FF0000"/>
                </a:solidFill>
              </a:rPr>
              <a:t>This deck is approved for external distribution.</a:t>
            </a:r>
            <a:endParaRPr lang="en-US" sz="1500" u="sng" dirty="0">
              <a:solidFill>
                <a:srgbClr val="FF0000"/>
              </a:solidFill>
            </a:endParaRPr>
          </a:p>
        </p:txBody>
      </p:sp>
    </p:spTree>
    <p:extLst>
      <p:ext uri="{BB962C8B-B14F-4D97-AF65-F5344CB8AC3E}">
        <p14:creationId xmlns:p14="http://schemas.microsoft.com/office/powerpoint/2010/main" val="26669422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399CCBAD-7CA9-400D-B650-1C007E577528}"/>
              </a:ext>
            </a:extLst>
          </p:cNvPr>
          <p:cNvSpPr/>
          <p:nvPr/>
        </p:nvSpPr>
        <p:spPr>
          <a:xfrm rot="19714816">
            <a:off x="11179355" y="513923"/>
            <a:ext cx="220504" cy="6321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8F24A71-D529-4E53-8866-F6D564665A82}"/>
              </a:ext>
            </a:extLst>
          </p:cNvPr>
          <p:cNvSpPr>
            <a:spLocks noGrp="1"/>
          </p:cNvSpPr>
          <p:nvPr>
            <p:ph sz="quarter" idx="12"/>
          </p:nvPr>
        </p:nvSpPr>
        <p:spPr>
          <a:xfrm>
            <a:off x="256242" y="932374"/>
            <a:ext cx="5913982" cy="3021242"/>
          </a:xfrm>
        </p:spPr>
        <p:txBody>
          <a:bodyPr>
            <a:normAutofit fontScale="92500" lnSpcReduction="10000"/>
          </a:bodyPr>
          <a:lstStyle/>
          <a:p>
            <a:r>
              <a:rPr lang="en-US" dirty="0"/>
              <a:t>Instead of TLS tunnel we can prove private key possession with several options</a:t>
            </a:r>
          </a:p>
          <a:p>
            <a:pPr lvl="1"/>
            <a:r>
              <a:rPr lang="en-US" dirty="0"/>
              <a:t>RP can encrypt the JWT using a registered encryption key</a:t>
            </a:r>
          </a:p>
          <a:p>
            <a:pPr lvl="1"/>
            <a:r>
              <a:rPr lang="en-US" dirty="0"/>
              <a:t>RP can re-sign/nest the </a:t>
            </a:r>
            <a:r>
              <a:rPr lang="en-US" dirty="0" err="1"/>
              <a:t>id_token</a:t>
            </a:r>
            <a:r>
              <a:rPr lang="en-US" dirty="0"/>
              <a:t> --recommended</a:t>
            </a:r>
          </a:p>
          <a:p>
            <a:pPr lvl="1"/>
            <a:r>
              <a:rPr lang="en-US" dirty="0"/>
              <a:t>Add a signature header</a:t>
            </a:r>
          </a:p>
          <a:p>
            <a:r>
              <a:rPr lang="en-US" dirty="0"/>
              <a:t>Payload signing can be used to verify transaction originates with the authorized client. </a:t>
            </a:r>
          </a:p>
          <a:p>
            <a:pPr lvl="1"/>
            <a:r>
              <a:rPr lang="en-US" dirty="0"/>
              <a:t>Proof of </a:t>
            </a:r>
            <a:r>
              <a:rPr lang="en-US" dirty="0" err="1"/>
              <a:t>Posession</a:t>
            </a:r>
            <a:r>
              <a:rPr lang="en-US" dirty="0"/>
              <a:t> Token (POP) will be used to sign </a:t>
            </a:r>
            <a:r>
              <a:rPr lang="en-US" dirty="0" err="1"/>
              <a:t>id_token</a:t>
            </a:r>
            <a:r>
              <a:rPr lang="en-US" dirty="0"/>
              <a:t> &amp; payload</a:t>
            </a:r>
          </a:p>
        </p:txBody>
      </p:sp>
      <p:sp>
        <p:nvSpPr>
          <p:cNvPr id="4" name="Title 3">
            <a:extLst>
              <a:ext uri="{FF2B5EF4-FFF2-40B4-BE49-F238E27FC236}">
                <a16:creationId xmlns:a16="http://schemas.microsoft.com/office/drawing/2014/main" id="{8F636AE7-A422-44C0-8F75-81BB0C45AD8B}"/>
              </a:ext>
            </a:extLst>
          </p:cNvPr>
          <p:cNvSpPr>
            <a:spLocks noGrp="1"/>
          </p:cNvSpPr>
          <p:nvPr>
            <p:ph type="title"/>
          </p:nvPr>
        </p:nvSpPr>
        <p:spPr/>
        <p:txBody>
          <a:bodyPr/>
          <a:lstStyle/>
          <a:p>
            <a:r>
              <a:rPr lang="en-US" dirty="0"/>
              <a:t>Service Request (leg E)</a:t>
            </a:r>
          </a:p>
        </p:txBody>
      </p:sp>
      <p:grpSp>
        <p:nvGrpSpPr>
          <p:cNvPr id="6" name="Group 5">
            <a:extLst>
              <a:ext uri="{FF2B5EF4-FFF2-40B4-BE49-F238E27FC236}">
                <a16:creationId xmlns:a16="http://schemas.microsoft.com/office/drawing/2014/main" id="{753C8FCE-AA53-4B8E-B3BF-5E239843E409}"/>
              </a:ext>
            </a:extLst>
          </p:cNvPr>
          <p:cNvGrpSpPr/>
          <p:nvPr/>
        </p:nvGrpSpPr>
        <p:grpSpPr>
          <a:xfrm>
            <a:off x="8266176" y="62787"/>
            <a:ext cx="3825303" cy="1866597"/>
            <a:chOff x="5970104" y="2365854"/>
            <a:chExt cx="5792191" cy="2785546"/>
          </a:xfrm>
        </p:grpSpPr>
        <p:sp>
          <p:nvSpPr>
            <p:cNvPr id="7" name="Rectangle: Rounded Corners 6">
              <a:extLst>
                <a:ext uri="{FF2B5EF4-FFF2-40B4-BE49-F238E27FC236}">
                  <a16:creationId xmlns:a16="http://schemas.microsoft.com/office/drawing/2014/main" id="{592C3C8E-C1B8-4AA9-B380-EA3B5F0CD2D7}"/>
                </a:ext>
              </a:extLst>
            </p:cNvPr>
            <p:cNvSpPr/>
            <p:nvPr/>
          </p:nvSpPr>
          <p:spPr>
            <a:xfrm>
              <a:off x="8984973" y="2365854"/>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server</a:t>
              </a:r>
            </a:p>
          </p:txBody>
        </p:sp>
        <p:sp>
          <p:nvSpPr>
            <p:cNvPr id="8" name="Rectangle: Rounded Corners 7">
              <a:extLst>
                <a:ext uri="{FF2B5EF4-FFF2-40B4-BE49-F238E27FC236}">
                  <a16:creationId xmlns:a16="http://schemas.microsoft.com/office/drawing/2014/main" id="{143C0AAC-ADB1-4D7F-8FA9-0E0D0D4DD3CC}"/>
                </a:ext>
              </a:extLst>
            </p:cNvPr>
            <p:cNvSpPr/>
            <p:nvPr/>
          </p:nvSpPr>
          <p:spPr>
            <a:xfrm>
              <a:off x="8984972" y="4455660"/>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MNO IDP</a:t>
              </a:r>
            </a:p>
          </p:txBody>
        </p:sp>
        <p:sp>
          <p:nvSpPr>
            <p:cNvPr id="9" name="Rectangle: Rounded Corners 8">
              <a:extLst>
                <a:ext uri="{FF2B5EF4-FFF2-40B4-BE49-F238E27FC236}">
                  <a16:creationId xmlns:a16="http://schemas.microsoft.com/office/drawing/2014/main" id="{FDF5F10A-B148-4D95-8E96-D1772FA85A5A}"/>
                </a:ext>
              </a:extLst>
            </p:cNvPr>
            <p:cNvSpPr/>
            <p:nvPr/>
          </p:nvSpPr>
          <p:spPr>
            <a:xfrm>
              <a:off x="5970104" y="4455660"/>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CCID app / MNO </a:t>
              </a:r>
              <a:r>
                <a:rPr lang="en-US" sz="1100" dirty="0" err="1"/>
                <a:t>auth</a:t>
              </a:r>
              <a:r>
                <a:rPr lang="en-US" sz="1100" dirty="0"/>
                <a:t> app</a:t>
              </a:r>
            </a:p>
          </p:txBody>
        </p:sp>
        <p:sp>
          <p:nvSpPr>
            <p:cNvPr id="10" name="Rectangle: Rounded Corners 9">
              <a:extLst>
                <a:ext uri="{FF2B5EF4-FFF2-40B4-BE49-F238E27FC236}">
                  <a16:creationId xmlns:a16="http://schemas.microsoft.com/office/drawing/2014/main" id="{A161A1DF-865C-4805-BC44-63803B34DDED}"/>
                </a:ext>
              </a:extLst>
            </p:cNvPr>
            <p:cNvSpPr/>
            <p:nvPr/>
          </p:nvSpPr>
          <p:spPr>
            <a:xfrm>
              <a:off x="5970104" y="2365854"/>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client</a:t>
              </a:r>
            </a:p>
          </p:txBody>
        </p:sp>
        <p:cxnSp>
          <p:nvCxnSpPr>
            <p:cNvPr id="11" name="Straight Arrow Connector 10">
              <a:extLst>
                <a:ext uri="{FF2B5EF4-FFF2-40B4-BE49-F238E27FC236}">
                  <a16:creationId xmlns:a16="http://schemas.microsoft.com/office/drawing/2014/main" id="{6D38C594-4A40-49E6-BB2A-C986CCCBC733}"/>
                </a:ext>
              </a:extLst>
            </p:cNvPr>
            <p:cNvCxnSpPr>
              <a:stCxn id="10" idx="2"/>
              <a:endCxn id="9" idx="0"/>
            </p:cNvCxnSpPr>
            <p:nvPr/>
          </p:nvCxnSpPr>
          <p:spPr>
            <a:xfrm>
              <a:off x="6722165" y="3061594"/>
              <a:ext cx="0"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BA6CA64-6A7E-42F2-A988-EEF770B8EDB2}"/>
                </a:ext>
              </a:extLst>
            </p:cNvPr>
            <p:cNvCxnSpPr>
              <a:cxnSpLocks/>
              <a:stCxn id="9" idx="3"/>
              <a:endCxn id="8" idx="1"/>
            </p:cNvCxnSpPr>
            <p:nvPr/>
          </p:nvCxnSpPr>
          <p:spPr>
            <a:xfrm>
              <a:off x="7474226" y="4803530"/>
              <a:ext cx="1510746"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CCE4863-AA67-4EB6-BBD1-55759F6DA86E}"/>
                </a:ext>
              </a:extLst>
            </p:cNvPr>
            <p:cNvCxnSpPr>
              <a:cxnSpLocks/>
              <a:stCxn id="7" idx="2"/>
              <a:endCxn id="8" idx="0"/>
            </p:cNvCxnSpPr>
            <p:nvPr/>
          </p:nvCxnSpPr>
          <p:spPr>
            <a:xfrm flipH="1">
              <a:off x="9499489" y="3061594"/>
              <a:ext cx="1"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AF252A8-47EE-4474-92D0-F531A44606E6}"/>
                </a:ext>
              </a:extLst>
            </p:cNvPr>
            <p:cNvCxnSpPr>
              <a:cxnSpLocks/>
              <a:stCxn id="10" idx="3"/>
              <a:endCxn id="7" idx="1"/>
            </p:cNvCxnSpPr>
            <p:nvPr/>
          </p:nvCxnSpPr>
          <p:spPr>
            <a:xfrm>
              <a:off x="7474226" y="2713724"/>
              <a:ext cx="1510747"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9A289CE-7D42-49B8-B6D3-3FC96CDBFD15}"/>
                </a:ext>
              </a:extLst>
            </p:cNvPr>
            <p:cNvSpPr txBox="1"/>
            <p:nvPr/>
          </p:nvSpPr>
          <p:spPr>
            <a:xfrm>
              <a:off x="8087274" y="2366536"/>
              <a:ext cx="543340" cy="390404"/>
            </a:xfrm>
            <a:prstGeom prst="rect">
              <a:avLst/>
            </a:prstGeom>
            <a:noFill/>
          </p:spPr>
          <p:txBody>
            <a:bodyPr wrap="square" rtlCol="0">
              <a:spAutoFit/>
            </a:bodyPr>
            <a:lstStyle/>
            <a:p>
              <a:r>
                <a:rPr lang="en-US" sz="1100" dirty="0">
                  <a:latin typeface="Tele-GroteskNor" pitchFamily="2" charset="0"/>
                  <a:cs typeface="Arial" pitchFamily="34" charset="0"/>
                </a:rPr>
                <a:t>A</a:t>
              </a:r>
            </a:p>
          </p:txBody>
        </p:sp>
        <p:sp>
          <p:nvSpPr>
            <p:cNvPr id="16" name="TextBox 15">
              <a:extLst>
                <a:ext uri="{FF2B5EF4-FFF2-40B4-BE49-F238E27FC236}">
                  <a16:creationId xmlns:a16="http://schemas.microsoft.com/office/drawing/2014/main" id="{C332B3E4-35CF-46AD-A0B7-611932F3A49D}"/>
                </a:ext>
              </a:extLst>
            </p:cNvPr>
            <p:cNvSpPr txBox="1"/>
            <p:nvPr/>
          </p:nvSpPr>
          <p:spPr>
            <a:xfrm>
              <a:off x="8087274" y="4371968"/>
              <a:ext cx="543340" cy="390404"/>
            </a:xfrm>
            <a:prstGeom prst="rect">
              <a:avLst/>
            </a:prstGeom>
            <a:noFill/>
          </p:spPr>
          <p:txBody>
            <a:bodyPr wrap="square" rtlCol="0">
              <a:spAutoFit/>
            </a:bodyPr>
            <a:lstStyle/>
            <a:p>
              <a:r>
                <a:rPr lang="en-US" sz="1100" dirty="0">
                  <a:latin typeface="Tele-GroteskNor" pitchFamily="2" charset="0"/>
                  <a:cs typeface="Arial" pitchFamily="34" charset="0"/>
                </a:rPr>
                <a:t>D</a:t>
              </a:r>
            </a:p>
          </p:txBody>
        </p:sp>
        <p:sp>
          <p:nvSpPr>
            <p:cNvPr id="17" name="TextBox 16">
              <a:extLst>
                <a:ext uri="{FF2B5EF4-FFF2-40B4-BE49-F238E27FC236}">
                  <a16:creationId xmlns:a16="http://schemas.microsoft.com/office/drawing/2014/main" id="{C80E490B-7488-4F70-836C-AE22892E09C5}"/>
                </a:ext>
              </a:extLst>
            </p:cNvPr>
            <p:cNvSpPr txBox="1"/>
            <p:nvPr/>
          </p:nvSpPr>
          <p:spPr>
            <a:xfrm>
              <a:off x="6400935" y="3573962"/>
              <a:ext cx="543340" cy="390404"/>
            </a:xfrm>
            <a:prstGeom prst="rect">
              <a:avLst/>
            </a:prstGeom>
            <a:noFill/>
          </p:spPr>
          <p:txBody>
            <a:bodyPr wrap="square" rtlCol="0">
              <a:spAutoFit/>
            </a:bodyPr>
            <a:lstStyle/>
            <a:p>
              <a:r>
                <a:rPr lang="en-US" sz="1100" dirty="0">
                  <a:latin typeface="Tele-GroteskNor" pitchFamily="2" charset="0"/>
                  <a:cs typeface="Arial" pitchFamily="34" charset="0"/>
                </a:rPr>
                <a:t>B</a:t>
              </a:r>
            </a:p>
          </p:txBody>
        </p:sp>
        <p:sp>
          <p:nvSpPr>
            <p:cNvPr id="18" name="TextBox 17">
              <a:extLst>
                <a:ext uri="{FF2B5EF4-FFF2-40B4-BE49-F238E27FC236}">
                  <a16:creationId xmlns:a16="http://schemas.microsoft.com/office/drawing/2014/main" id="{22081FBC-F297-40E9-AD12-559C4505EAD8}"/>
                </a:ext>
              </a:extLst>
            </p:cNvPr>
            <p:cNvSpPr txBox="1"/>
            <p:nvPr/>
          </p:nvSpPr>
          <p:spPr>
            <a:xfrm>
              <a:off x="9509758" y="3050863"/>
              <a:ext cx="543340" cy="390404"/>
            </a:xfrm>
            <a:prstGeom prst="rect">
              <a:avLst/>
            </a:prstGeom>
            <a:noFill/>
          </p:spPr>
          <p:txBody>
            <a:bodyPr wrap="square" rtlCol="0">
              <a:spAutoFit/>
            </a:bodyPr>
            <a:lstStyle/>
            <a:p>
              <a:r>
                <a:rPr lang="en-US" sz="1100" dirty="0">
                  <a:latin typeface="Tele-GroteskNor" pitchFamily="2" charset="0"/>
                  <a:cs typeface="Arial" pitchFamily="34" charset="0"/>
                </a:rPr>
                <a:t>C</a:t>
              </a:r>
            </a:p>
          </p:txBody>
        </p:sp>
        <p:sp>
          <p:nvSpPr>
            <p:cNvPr id="19" name="Rectangle: Rounded Corners 18">
              <a:extLst>
                <a:ext uri="{FF2B5EF4-FFF2-40B4-BE49-F238E27FC236}">
                  <a16:creationId xmlns:a16="http://schemas.microsoft.com/office/drawing/2014/main" id="{9D7CB575-1396-4F84-A868-A31AB13C0469}"/>
                </a:ext>
              </a:extLst>
            </p:cNvPr>
            <p:cNvSpPr/>
            <p:nvPr/>
          </p:nvSpPr>
          <p:spPr>
            <a:xfrm>
              <a:off x="10671311" y="44556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Userinfo</a:t>
              </a:r>
              <a:r>
                <a:rPr lang="en-US" sz="1100" dirty="0"/>
                <a:t> / services</a:t>
              </a:r>
            </a:p>
          </p:txBody>
        </p:sp>
        <p:cxnSp>
          <p:nvCxnSpPr>
            <p:cNvPr id="20" name="Straight Arrow Connector 19">
              <a:extLst>
                <a:ext uri="{FF2B5EF4-FFF2-40B4-BE49-F238E27FC236}">
                  <a16:creationId xmlns:a16="http://schemas.microsoft.com/office/drawing/2014/main" id="{2DBBBBC2-2AF6-424B-A87F-93496DC8DB0C}"/>
                </a:ext>
              </a:extLst>
            </p:cNvPr>
            <p:cNvCxnSpPr>
              <a:cxnSpLocks/>
              <a:stCxn id="7" idx="3"/>
              <a:endCxn id="19" idx="0"/>
            </p:cNvCxnSpPr>
            <p:nvPr/>
          </p:nvCxnSpPr>
          <p:spPr>
            <a:xfrm>
              <a:off x="10014006" y="2713724"/>
              <a:ext cx="1202797" cy="174193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D792E44-740E-46B9-BE41-C0352A952DCB}"/>
                </a:ext>
              </a:extLst>
            </p:cNvPr>
            <p:cNvSpPr txBox="1"/>
            <p:nvPr/>
          </p:nvSpPr>
          <p:spPr>
            <a:xfrm>
              <a:off x="10903888" y="3777620"/>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cxnSp>
          <p:nvCxnSpPr>
            <p:cNvPr id="22" name="Straight Arrow Connector 21">
              <a:extLst>
                <a:ext uri="{FF2B5EF4-FFF2-40B4-BE49-F238E27FC236}">
                  <a16:creationId xmlns:a16="http://schemas.microsoft.com/office/drawing/2014/main" id="{6193C5BC-DB0C-45CE-9D05-5C099AF53AE4}"/>
                </a:ext>
              </a:extLst>
            </p:cNvPr>
            <p:cNvCxnSpPr>
              <a:cxnSpLocks/>
            </p:cNvCxnSpPr>
            <p:nvPr/>
          </p:nvCxnSpPr>
          <p:spPr>
            <a:xfrm>
              <a:off x="7474224" y="3061594"/>
              <a:ext cx="3197087"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BD1DE1D-1475-44C5-9531-9BAADF47D571}"/>
                </a:ext>
              </a:extLst>
            </p:cNvPr>
            <p:cNvSpPr txBox="1"/>
            <p:nvPr/>
          </p:nvSpPr>
          <p:spPr>
            <a:xfrm>
              <a:off x="10505186" y="4044482"/>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grpSp>
      <p:sp>
        <p:nvSpPr>
          <p:cNvPr id="26" name="Rectangle 2">
            <a:extLst>
              <a:ext uri="{FF2B5EF4-FFF2-40B4-BE49-F238E27FC236}">
                <a16:creationId xmlns:a16="http://schemas.microsoft.com/office/drawing/2014/main" id="{4C6CE032-3C7F-4E80-AA59-C0957D9920FD}"/>
              </a:ext>
            </a:extLst>
          </p:cNvPr>
          <p:cNvSpPr>
            <a:spLocks noChangeArrowheads="1"/>
          </p:cNvSpPr>
          <p:nvPr/>
        </p:nvSpPr>
        <p:spPr bwMode="auto">
          <a:xfrm>
            <a:off x="6472787" y="4440613"/>
            <a:ext cx="5231196" cy="553998"/>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GET /userinfo HTTP/1.1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Host: mno.com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Authorization: </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lkajfkdsjaf</a:t>
            </a:r>
            <a:r>
              <a:rPr lang="en-US" altLang="en-US" sz="1000" dirty="0" err="1">
                <a:solidFill>
                  <a:srgbClr val="000000"/>
                </a:solidFill>
                <a:latin typeface="Courier New" panose="02070309020205020404" pitchFamily="49" charset="0"/>
                <a:cs typeface="Courier New" panose="02070309020205020404" pitchFamily="49" charset="0"/>
              </a:rPr>
              <a:t>.adfadsffda.dafdsfafd</a:t>
            </a:r>
            <a:r>
              <a:rPr lang="en-US" altLang="en-US" sz="1000" dirty="0">
                <a:solidFill>
                  <a:srgbClr val="000000"/>
                </a:solidFill>
                <a:latin typeface="Courier New" panose="02070309020205020404" pitchFamily="49" charset="0"/>
                <a:cs typeface="Courier New" panose="02070309020205020404" pitchFamily="49" charset="0"/>
              </a:rPr>
              <a:t> </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p:txBody>
      </p:sp>
      <p:sp>
        <p:nvSpPr>
          <p:cNvPr id="29" name="Rectangle 2">
            <a:extLst>
              <a:ext uri="{FF2B5EF4-FFF2-40B4-BE49-F238E27FC236}">
                <a16:creationId xmlns:a16="http://schemas.microsoft.com/office/drawing/2014/main" id="{A418B104-356F-4479-944F-36D7AB66DCD5}"/>
              </a:ext>
            </a:extLst>
          </p:cNvPr>
          <p:cNvSpPr>
            <a:spLocks noChangeArrowheads="1"/>
          </p:cNvSpPr>
          <p:nvPr/>
        </p:nvSpPr>
        <p:spPr bwMode="auto">
          <a:xfrm>
            <a:off x="352224" y="3953615"/>
            <a:ext cx="5964685" cy="1938992"/>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Authorize header : POP </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jwt</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token {</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iss:clientid</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sub:clientid</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aud:https</a:t>
            </a:r>
            <a:r>
              <a:rPr lang="en-US" altLang="en-US" sz="1000" dirty="0">
                <a:solidFill>
                  <a:srgbClr val="000000"/>
                </a:solidFill>
                <a:latin typeface="Courier New" panose="02070309020205020404" pitchFamily="49" charset="0"/>
                <a:cs typeface="Courier New" panose="02070309020205020404" pitchFamily="49" charset="0"/>
              </a:rPr>
              <a:t>://mno.com/userinfo</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j</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ti</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exp</a:t>
            </a:r>
            <a:r>
              <a:rPr lang="en-US" altLang="en-US" sz="1000" dirty="0">
                <a:solidFill>
                  <a:srgbClr val="000000"/>
                </a:solidFill>
                <a:latin typeface="Courier New" panose="02070309020205020404" pitchFamily="49" charset="0"/>
                <a:cs typeface="Courier New" panose="02070309020205020404" pitchFamily="49" charset="0"/>
              </a:rPr>
              <a:t>:…</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i</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at:epochtime</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highlight>
                  <a:srgbClr val="FFFF00"/>
                </a:highlight>
                <a:latin typeface="Courier New" panose="02070309020205020404" pitchFamily="49" charset="0"/>
                <a:cs typeface="Courier New" panose="02070309020205020404" pitchFamily="49" charset="0"/>
              </a:rPr>
              <a:t>ehts</a:t>
            </a:r>
            <a:r>
              <a:rPr lang="en-US" altLang="en-US" sz="1000" dirty="0" err="1">
                <a:solidFill>
                  <a:srgbClr val="000000"/>
                </a:solidFill>
                <a:latin typeface="Courier New" panose="02070309020205020404" pitchFamily="49" charset="0"/>
                <a:cs typeface="Courier New" panose="02070309020205020404" pitchFamily="49" charset="0"/>
              </a:rPr>
              <a:t>:Host;Accept;Content-Type;body</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edts</a:t>
            </a:r>
            <a:r>
              <a:rPr lang="en-US" altLang="en-US" sz="1000" dirty="0">
                <a:solidFill>
                  <a:srgbClr val="000000"/>
                </a:solidFill>
                <a:latin typeface="Courier New" panose="02070309020205020404" pitchFamily="49" charset="0"/>
                <a:cs typeface="Courier New" panose="02070309020205020404" pitchFamily="49" charset="0"/>
              </a:rPr>
              <a:t>:01a6e4ba4632ebe666edd0c3a97fe2f3983feb605400dea5fc0de224e1b4c351</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alg</a:t>
            </a:r>
            <a:r>
              <a:rPr lang="en-US" altLang="en-US" sz="1000" dirty="0">
                <a:solidFill>
                  <a:srgbClr val="000000"/>
                </a:solidFill>
                <a:latin typeface="Courier New" panose="02070309020205020404" pitchFamily="49" charset="0"/>
                <a:cs typeface="Courier New" panose="02070309020205020404" pitchFamily="49" charset="0"/>
              </a:rPr>
              <a:t>:&lt;if different then sha256&gt;</a:t>
            </a:r>
          </a:p>
          <a:p>
            <a:pPr lvl="1" defTabSz="914400" eaLnBrk="0" fontAlgn="base" hangingPunct="0">
              <a:spcBef>
                <a:spcPct val="0"/>
              </a:spcBef>
              <a:spcAft>
                <a:spcPct val="0"/>
              </a:spcAft>
            </a:pPr>
            <a:r>
              <a:rPr lang="en-US" altLang="en-US" sz="1000" dirty="0" err="1">
                <a:solidFill>
                  <a:srgbClr val="000000"/>
                </a:solidFill>
                <a:highlight>
                  <a:srgbClr val="FFFF00"/>
                </a:highlight>
                <a:latin typeface="Courier New" panose="02070309020205020404" pitchFamily="49" charset="0"/>
                <a:cs typeface="Courier New" panose="02070309020205020404" pitchFamily="49" charset="0"/>
              </a:rPr>
              <a:t>idtoken</a:t>
            </a:r>
            <a:r>
              <a:rPr lang="en-US" altLang="en-US" sz="1000" dirty="0">
                <a:solidFill>
                  <a:srgbClr val="000000"/>
                </a:solidFill>
                <a:latin typeface="Courier New" panose="02070309020205020404" pitchFamily="49" charset="0"/>
                <a:cs typeface="Courier New" panose="02070309020205020404" pitchFamily="49" charset="0"/>
              </a:rPr>
              <a:t>:</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&lt;contains </a:t>
            </a:r>
            <a:r>
              <a:rPr lang="en-US" altLang="en-US" sz="1000" dirty="0" err="1">
                <a:solidFill>
                  <a:srgbClr val="000000"/>
                </a:solidFill>
                <a:highlight>
                  <a:srgbClr val="FFFF00"/>
                </a:highlight>
                <a:latin typeface="Courier New" panose="02070309020205020404" pitchFamily="49" charset="0"/>
                <a:cs typeface="Courier New" panose="02070309020205020404" pitchFamily="49" charset="0"/>
              </a:rPr>
              <a:t>CNF:jwk</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&gt;signed by IDP private key</a:t>
            </a:r>
          </a:p>
          <a:p>
            <a:pPr lvl="0" defTabSz="914400" eaLnBrk="0" fontAlgn="base" hangingPunct="0">
              <a:spcBef>
                <a:spcPct val="0"/>
              </a:spcBef>
              <a:spcAft>
                <a:spcPct val="0"/>
              </a:spcAft>
            </a:pP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 RP private Key Signed</a:t>
            </a:r>
            <a:endParaRPr kumimoji="0" lang="en-US" altLang="en-US" sz="10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endParaRPr>
          </a:p>
        </p:txBody>
      </p:sp>
      <p:sp>
        <p:nvSpPr>
          <p:cNvPr id="30" name="Rectangle 2">
            <a:extLst>
              <a:ext uri="{FF2B5EF4-FFF2-40B4-BE49-F238E27FC236}">
                <a16:creationId xmlns:a16="http://schemas.microsoft.com/office/drawing/2014/main" id="{E49AAE53-9DE0-4F09-AE73-DBD6C70163AC}"/>
              </a:ext>
            </a:extLst>
          </p:cNvPr>
          <p:cNvSpPr>
            <a:spLocks noChangeArrowheads="1"/>
          </p:cNvSpPr>
          <p:nvPr/>
        </p:nvSpPr>
        <p:spPr bwMode="auto">
          <a:xfrm>
            <a:off x="6472787" y="5254355"/>
            <a:ext cx="5231196" cy="1169551"/>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POST /xxx HTTP/1.1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Host: mno.com </a:t>
            </a:r>
          </a:p>
          <a:p>
            <a:pPr defTabSz="914400" eaLnBrk="0" fontAlgn="base" hangingPunct="0">
              <a:spcBef>
                <a:spcPct val="0"/>
              </a:spcBef>
              <a:spcAft>
                <a:spcPct val="0"/>
              </a:spcAf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Content-Type: </a:t>
            </a:r>
            <a:r>
              <a:rPr lang="en-US" altLang="en-US" sz="1000" dirty="0">
                <a:solidFill>
                  <a:srgbClr val="000000"/>
                </a:solidFill>
                <a:latin typeface="Courier New" panose="02070309020205020404" pitchFamily="49" charset="0"/>
                <a:cs typeface="Courier New" panose="02070309020205020404" pitchFamily="49" charset="0"/>
              </a:rPr>
              <a:t>application/x-www-form-</a:t>
            </a:r>
            <a:r>
              <a:rPr lang="en-US" altLang="en-US" sz="1000" dirty="0" err="1">
                <a:solidFill>
                  <a:srgbClr val="000000"/>
                </a:solidFill>
                <a:latin typeface="Courier New" panose="02070309020205020404" pitchFamily="49" charset="0"/>
                <a:cs typeface="Courier New" panose="02070309020205020404" pitchFamily="49" charset="0"/>
              </a:rPr>
              <a:t>urlencoded</a:t>
            </a:r>
            <a:r>
              <a:rPr lang="en-US" altLang="en-US" sz="800" dirty="0"/>
              <a:t> </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Authorization: </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lkajfqwrekdsjaf</a:t>
            </a:r>
            <a:r>
              <a:rPr lang="en-US" altLang="en-US" sz="1000" dirty="0" err="1">
                <a:solidFill>
                  <a:srgbClr val="000000"/>
                </a:solidFill>
                <a:latin typeface="Courier New" panose="02070309020205020404" pitchFamily="49" charset="0"/>
                <a:cs typeface="Courier New" panose="02070309020205020404" pitchFamily="49" charset="0"/>
              </a:rPr>
              <a:t>.adfaafddsffda.dafadsfdsfafd</a:t>
            </a:r>
            <a:r>
              <a:rPr lang="en-US" altLang="en-US" sz="1000" dirty="0">
                <a:solidFill>
                  <a:srgbClr val="000000"/>
                </a:solidFill>
                <a:latin typeface="Courier New" panose="02070309020205020404" pitchFamily="49" charset="0"/>
                <a:cs typeface="Courier New" panose="02070309020205020404" pitchFamily="49" charset="0"/>
              </a:rPr>
              <a:t> </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&lt;post body elements&gt;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TextBox 30">
            <a:extLst>
              <a:ext uri="{FF2B5EF4-FFF2-40B4-BE49-F238E27FC236}">
                <a16:creationId xmlns:a16="http://schemas.microsoft.com/office/drawing/2014/main" id="{7A57F76E-6451-49F2-9D4A-AF3998F2FC11}"/>
              </a:ext>
            </a:extLst>
          </p:cNvPr>
          <p:cNvSpPr txBox="1"/>
          <p:nvPr/>
        </p:nvSpPr>
        <p:spPr>
          <a:xfrm>
            <a:off x="431018" y="6208463"/>
            <a:ext cx="5684732" cy="276999"/>
          </a:xfrm>
          <a:prstGeom prst="rect">
            <a:avLst/>
          </a:prstGeom>
          <a:noFill/>
        </p:spPr>
        <p:txBody>
          <a:bodyPr wrap="square" rtlCol="0">
            <a:spAutoFit/>
          </a:bodyPr>
          <a:lstStyle/>
          <a:p>
            <a:r>
              <a:rPr lang="en-US" sz="1200" dirty="0">
                <a:latin typeface="Tele-GroteskNor" pitchFamily="2" charset="0"/>
                <a:cs typeface="Arial" pitchFamily="34" charset="0"/>
              </a:rPr>
              <a:t>* Optional : if CNF inside </a:t>
            </a:r>
            <a:r>
              <a:rPr lang="en-US" sz="1200" dirty="0" err="1">
                <a:latin typeface="Tele-GroteskNor" pitchFamily="2" charset="0"/>
                <a:cs typeface="Arial" pitchFamily="34" charset="0"/>
              </a:rPr>
              <a:t>id_token</a:t>
            </a:r>
            <a:r>
              <a:rPr lang="en-US" sz="1200" dirty="0">
                <a:latin typeface="Tele-GroteskNor" pitchFamily="2" charset="0"/>
                <a:cs typeface="Arial" pitchFamily="34" charset="0"/>
              </a:rPr>
              <a:t> is a </a:t>
            </a:r>
            <a:r>
              <a:rPr lang="en-US" sz="1200" dirty="0" err="1">
                <a:latin typeface="Tele-GroteskNor" pitchFamily="2" charset="0"/>
                <a:cs typeface="Arial" pitchFamily="34" charset="0"/>
              </a:rPr>
              <a:t>keyhash</a:t>
            </a:r>
            <a:r>
              <a:rPr lang="en-US" sz="1200" dirty="0">
                <a:latin typeface="Tele-GroteskNor" pitchFamily="2" charset="0"/>
                <a:cs typeface="Arial" pitchFamily="34" charset="0"/>
              </a:rPr>
              <a:t>, then the client </a:t>
            </a:r>
            <a:r>
              <a:rPr lang="en-US" sz="1200" dirty="0" err="1">
                <a:latin typeface="Tele-GroteskNor" pitchFamily="2" charset="0"/>
                <a:cs typeface="Arial" pitchFamily="34" charset="0"/>
              </a:rPr>
              <a:t>jwt</a:t>
            </a:r>
            <a:r>
              <a:rPr lang="en-US" sz="1200" dirty="0">
                <a:latin typeface="Tele-GroteskNor" pitchFamily="2" charset="0"/>
                <a:cs typeface="Arial" pitchFamily="34" charset="0"/>
              </a:rPr>
              <a:t> must include the full JWK. </a:t>
            </a:r>
          </a:p>
        </p:txBody>
      </p:sp>
      <p:sp>
        <p:nvSpPr>
          <p:cNvPr id="32" name="TextBox 31">
            <a:extLst>
              <a:ext uri="{FF2B5EF4-FFF2-40B4-BE49-F238E27FC236}">
                <a16:creationId xmlns:a16="http://schemas.microsoft.com/office/drawing/2014/main" id="{7A682F36-8A2D-4F46-9C12-E831135A7C55}"/>
              </a:ext>
            </a:extLst>
          </p:cNvPr>
          <p:cNvSpPr txBox="1"/>
          <p:nvPr/>
        </p:nvSpPr>
        <p:spPr>
          <a:xfrm>
            <a:off x="6472787" y="2231392"/>
            <a:ext cx="5684732" cy="646331"/>
          </a:xfrm>
          <a:prstGeom prst="rect">
            <a:avLst/>
          </a:prstGeom>
          <a:noFill/>
        </p:spPr>
        <p:txBody>
          <a:bodyPr wrap="square" rtlCol="0">
            <a:spAutoFit/>
          </a:bodyPr>
          <a:lstStyle/>
          <a:p>
            <a:pPr marL="171450" indent="-171450">
              <a:buFont typeface="Arial" panose="020B0604020202020204" pitchFamily="34" charset="0"/>
              <a:buChar char="•"/>
            </a:pPr>
            <a:r>
              <a:rPr lang="en-US" dirty="0">
                <a:latin typeface="Tele-GroteskNor" pitchFamily="2" charset="0"/>
                <a:cs typeface="Arial" pitchFamily="34" charset="0"/>
              </a:rPr>
              <a:t>EHTS: a list of elements that will be hashed for the signature</a:t>
            </a:r>
          </a:p>
          <a:p>
            <a:pPr marL="171450" indent="-171450">
              <a:buFont typeface="Arial" panose="020B0604020202020204" pitchFamily="34" charset="0"/>
              <a:buChar char="•"/>
            </a:pPr>
            <a:r>
              <a:rPr lang="en-US" dirty="0">
                <a:latin typeface="Tele-GroteskNor" pitchFamily="2" charset="0"/>
                <a:cs typeface="Arial" pitchFamily="34" charset="0"/>
              </a:rPr>
              <a:t>EDTS: the sha256 hash of the listed EHTS elements. </a:t>
            </a:r>
            <a:endParaRPr lang="en-US" sz="2000" dirty="0">
              <a:latin typeface="Tele-GroteskNor" pitchFamily="2" charset="0"/>
              <a:cs typeface="Arial" pitchFamily="34" charset="0"/>
            </a:endParaRPr>
          </a:p>
        </p:txBody>
      </p:sp>
      <p:sp>
        <p:nvSpPr>
          <p:cNvPr id="33" name="TextBox 32">
            <a:extLst>
              <a:ext uri="{FF2B5EF4-FFF2-40B4-BE49-F238E27FC236}">
                <a16:creationId xmlns:a16="http://schemas.microsoft.com/office/drawing/2014/main" id="{9E22AE27-3E29-4736-BFE2-87D57AD92BEC}"/>
              </a:ext>
            </a:extLst>
          </p:cNvPr>
          <p:cNvSpPr txBox="1"/>
          <p:nvPr/>
        </p:nvSpPr>
        <p:spPr>
          <a:xfrm>
            <a:off x="433744" y="5900686"/>
            <a:ext cx="3385664" cy="307777"/>
          </a:xfrm>
          <a:prstGeom prst="rect">
            <a:avLst/>
          </a:prstGeom>
          <a:noFill/>
        </p:spPr>
        <p:txBody>
          <a:bodyPr wrap="square" rtlCol="0">
            <a:spAutoFit/>
          </a:bodyPr>
          <a:lstStyle/>
          <a:p>
            <a:r>
              <a:rPr lang="en-US" sz="1400" dirty="0">
                <a:latin typeface="Tele-GroteskNor" pitchFamily="2" charset="0"/>
                <a:cs typeface="Arial" pitchFamily="34" charset="0"/>
              </a:rPr>
              <a:t>*patents pending</a:t>
            </a:r>
          </a:p>
        </p:txBody>
      </p:sp>
      <p:graphicFrame>
        <p:nvGraphicFramePr>
          <p:cNvPr id="3" name="Diagram 2">
            <a:extLst>
              <a:ext uri="{FF2B5EF4-FFF2-40B4-BE49-F238E27FC236}">
                <a16:creationId xmlns:a16="http://schemas.microsoft.com/office/drawing/2014/main" id="{94B6C71E-E4A7-41F9-A419-17AA29049D5D}"/>
              </a:ext>
            </a:extLst>
          </p:cNvPr>
          <p:cNvGraphicFramePr/>
          <p:nvPr>
            <p:extLst>
              <p:ext uri="{D42A27DB-BD31-4B8C-83A1-F6EECF244321}">
                <p14:modId xmlns:p14="http://schemas.microsoft.com/office/powerpoint/2010/main" val="210591351"/>
              </p:ext>
            </p:extLst>
          </p:nvPr>
        </p:nvGraphicFramePr>
        <p:xfrm>
          <a:off x="6316909" y="3006665"/>
          <a:ext cx="5645873" cy="13050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515E32E5-830C-43B3-B897-281BFE2DDEB4}"/>
              </a:ext>
            </a:extLst>
          </p:cNvPr>
          <p:cNvSpPr txBox="1"/>
          <p:nvPr/>
        </p:nvSpPr>
        <p:spPr>
          <a:xfrm>
            <a:off x="6482312" y="2960683"/>
            <a:ext cx="4557968" cy="369332"/>
          </a:xfrm>
          <a:prstGeom prst="rect">
            <a:avLst/>
          </a:prstGeom>
          <a:noFill/>
        </p:spPr>
        <p:txBody>
          <a:bodyPr wrap="square" rtlCol="0">
            <a:spAutoFit/>
          </a:bodyPr>
          <a:lstStyle/>
          <a:p>
            <a:r>
              <a:rPr lang="en-US" dirty="0">
                <a:latin typeface="Tele-GroteskNor" pitchFamily="2" charset="0"/>
                <a:cs typeface="Arial" pitchFamily="34" charset="0"/>
              </a:rPr>
              <a:t>Steps for a service to verify the trust  chain</a:t>
            </a:r>
          </a:p>
        </p:txBody>
      </p:sp>
    </p:spTree>
    <p:extLst>
      <p:ext uri="{BB962C8B-B14F-4D97-AF65-F5344CB8AC3E}">
        <p14:creationId xmlns:p14="http://schemas.microsoft.com/office/powerpoint/2010/main" val="4090578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399CCBAD-7CA9-400D-B650-1C007E577528}"/>
              </a:ext>
            </a:extLst>
          </p:cNvPr>
          <p:cNvSpPr/>
          <p:nvPr/>
        </p:nvSpPr>
        <p:spPr>
          <a:xfrm>
            <a:off x="8652603" y="651492"/>
            <a:ext cx="220504" cy="6321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8F24A71-D529-4E53-8866-F6D564665A82}"/>
              </a:ext>
            </a:extLst>
          </p:cNvPr>
          <p:cNvSpPr>
            <a:spLocks noGrp="1"/>
          </p:cNvSpPr>
          <p:nvPr>
            <p:ph sz="quarter" idx="12"/>
          </p:nvPr>
        </p:nvSpPr>
        <p:spPr/>
        <p:txBody>
          <a:bodyPr>
            <a:normAutofit lnSpcReduction="10000"/>
          </a:bodyPr>
          <a:lstStyle/>
          <a:p>
            <a:r>
              <a:rPr lang="en-US" dirty="0"/>
              <a:t>Client should use the CCID SDK</a:t>
            </a:r>
          </a:p>
          <a:p>
            <a:pPr lvl="1"/>
            <a:r>
              <a:rPr lang="en-US" dirty="0"/>
              <a:t>Local client instance key pair is created for signing </a:t>
            </a:r>
          </a:p>
          <a:p>
            <a:r>
              <a:rPr lang="en-US" dirty="0"/>
              <a:t>Key propagation options</a:t>
            </a:r>
          </a:p>
          <a:p>
            <a:pPr lvl="1"/>
            <a:r>
              <a:rPr lang="en-US" dirty="0"/>
              <a:t>RP client can ask RP to sign a cert. </a:t>
            </a:r>
          </a:p>
          <a:p>
            <a:pPr lvl="1"/>
            <a:r>
              <a:rPr lang="en-US" dirty="0"/>
              <a:t>RP can be responsible to pass a referred-binding in their token call</a:t>
            </a:r>
          </a:p>
          <a:p>
            <a:pPr lvl="1"/>
            <a:r>
              <a:rPr lang="en-US" dirty="0"/>
              <a:t>RP client can add to the original </a:t>
            </a:r>
            <a:r>
              <a:rPr lang="en-US" dirty="0" err="1"/>
              <a:t>auth</a:t>
            </a:r>
            <a:r>
              <a:rPr lang="en-US" dirty="0"/>
              <a:t> code request. </a:t>
            </a:r>
          </a:p>
          <a:p>
            <a:pPr lvl="2"/>
            <a:r>
              <a:rPr lang="en-US" dirty="0"/>
              <a:t>Hash of the public key is generated (32chars)</a:t>
            </a:r>
          </a:p>
          <a:p>
            <a:pPr lvl="1"/>
            <a:r>
              <a:rPr lang="en-US" dirty="0"/>
              <a:t>RP client could use request parameter to wrap a JWT for a POST of the </a:t>
            </a:r>
            <a:r>
              <a:rPr lang="en-US" dirty="0" err="1"/>
              <a:t>oauth</a:t>
            </a:r>
            <a:r>
              <a:rPr lang="en-US" dirty="0"/>
              <a:t> 2 </a:t>
            </a:r>
            <a:r>
              <a:rPr lang="en-US" dirty="0" err="1"/>
              <a:t>params</a:t>
            </a:r>
            <a:r>
              <a:rPr lang="en-US" dirty="0"/>
              <a:t>. </a:t>
            </a:r>
          </a:p>
          <a:p>
            <a:pPr lvl="2"/>
            <a:r>
              <a:rPr lang="en-US" dirty="0">
                <a:hlinkClick r:id="rId2"/>
              </a:rPr>
              <a:t>http://openid.net/specs/openid-connect-core-1_0.html#RequestObject</a:t>
            </a:r>
          </a:p>
          <a:p>
            <a:r>
              <a:rPr lang="en-US" dirty="0"/>
              <a:t>PKCE : tackles similar effort </a:t>
            </a:r>
          </a:p>
          <a:p>
            <a:pPr lvl="1"/>
            <a:r>
              <a:rPr lang="en-US" dirty="0"/>
              <a:t>Proof of code exchange developed to protect against code intercept. </a:t>
            </a:r>
            <a:endParaRPr lang="en-US" dirty="0">
              <a:hlinkClick r:id="rId2"/>
            </a:endParaRPr>
          </a:p>
          <a:p>
            <a:pPr lvl="1"/>
            <a:r>
              <a:rPr lang="en-US" dirty="0">
                <a:hlinkClick r:id="rId2"/>
              </a:rPr>
              <a:t>https://tools.ietf.org/html/rfc7636</a:t>
            </a:r>
          </a:p>
          <a:p>
            <a:pPr marL="0" indent="0">
              <a:buNone/>
            </a:pPr>
            <a:endParaRPr lang="en-US" dirty="0">
              <a:hlinkClick r:id="rId2"/>
            </a:endParaRPr>
          </a:p>
          <a:p>
            <a:endParaRPr lang="en-US" dirty="0"/>
          </a:p>
        </p:txBody>
      </p:sp>
      <p:sp>
        <p:nvSpPr>
          <p:cNvPr id="4" name="Title 3">
            <a:extLst>
              <a:ext uri="{FF2B5EF4-FFF2-40B4-BE49-F238E27FC236}">
                <a16:creationId xmlns:a16="http://schemas.microsoft.com/office/drawing/2014/main" id="{8F636AE7-A422-44C0-8F75-81BB0C45AD8B}"/>
              </a:ext>
            </a:extLst>
          </p:cNvPr>
          <p:cNvSpPr>
            <a:spLocks noGrp="1"/>
          </p:cNvSpPr>
          <p:nvPr>
            <p:ph type="title"/>
          </p:nvPr>
        </p:nvSpPr>
        <p:spPr/>
        <p:txBody>
          <a:bodyPr/>
          <a:lstStyle/>
          <a:p>
            <a:r>
              <a:rPr lang="en-US" dirty="0"/>
              <a:t>Code call (leg B)</a:t>
            </a:r>
          </a:p>
        </p:txBody>
      </p:sp>
      <p:grpSp>
        <p:nvGrpSpPr>
          <p:cNvPr id="6" name="Group 5">
            <a:extLst>
              <a:ext uri="{FF2B5EF4-FFF2-40B4-BE49-F238E27FC236}">
                <a16:creationId xmlns:a16="http://schemas.microsoft.com/office/drawing/2014/main" id="{753C8FCE-AA53-4B8E-B3BF-5E239843E409}"/>
              </a:ext>
            </a:extLst>
          </p:cNvPr>
          <p:cNvGrpSpPr/>
          <p:nvPr/>
        </p:nvGrpSpPr>
        <p:grpSpPr>
          <a:xfrm>
            <a:off x="8266176" y="62787"/>
            <a:ext cx="3825303" cy="1866597"/>
            <a:chOff x="5970104" y="2365854"/>
            <a:chExt cx="5792191" cy="2785546"/>
          </a:xfrm>
        </p:grpSpPr>
        <p:sp>
          <p:nvSpPr>
            <p:cNvPr id="7" name="Rectangle: Rounded Corners 6">
              <a:extLst>
                <a:ext uri="{FF2B5EF4-FFF2-40B4-BE49-F238E27FC236}">
                  <a16:creationId xmlns:a16="http://schemas.microsoft.com/office/drawing/2014/main" id="{592C3C8E-C1B8-4AA9-B380-EA3B5F0CD2D7}"/>
                </a:ext>
              </a:extLst>
            </p:cNvPr>
            <p:cNvSpPr/>
            <p:nvPr/>
          </p:nvSpPr>
          <p:spPr>
            <a:xfrm>
              <a:off x="8984973" y="2365854"/>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server</a:t>
              </a:r>
            </a:p>
          </p:txBody>
        </p:sp>
        <p:sp>
          <p:nvSpPr>
            <p:cNvPr id="8" name="Rectangle: Rounded Corners 7">
              <a:extLst>
                <a:ext uri="{FF2B5EF4-FFF2-40B4-BE49-F238E27FC236}">
                  <a16:creationId xmlns:a16="http://schemas.microsoft.com/office/drawing/2014/main" id="{143C0AAC-ADB1-4D7F-8FA9-0E0D0D4DD3CC}"/>
                </a:ext>
              </a:extLst>
            </p:cNvPr>
            <p:cNvSpPr/>
            <p:nvPr/>
          </p:nvSpPr>
          <p:spPr>
            <a:xfrm>
              <a:off x="8984972" y="4455660"/>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MNO IDP</a:t>
              </a:r>
            </a:p>
          </p:txBody>
        </p:sp>
        <p:sp>
          <p:nvSpPr>
            <p:cNvPr id="9" name="Rectangle: Rounded Corners 8">
              <a:extLst>
                <a:ext uri="{FF2B5EF4-FFF2-40B4-BE49-F238E27FC236}">
                  <a16:creationId xmlns:a16="http://schemas.microsoft.com/office/drawing/2014/main" id="{FDF5F10A-B148-4D95-8E96-D1772FA85A5A}"/>
                </a:ext>
              </a:extLst>
            </p:cNvPr>
            <p:cNvSpPr/>
            <p:nvPr/>
          </p:nvSpPr>
          <p:spPr>
            <a:xfrm>
              <a:off x="5970104" y="4455660"/>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CCID app / MNO </a:t>
              </a:r>
              <a:r>
                <a:rPr lang="en-US" sz="1100" dirty="0" err="1"/>
                <a:t>auth</a:t>
              </a:r>
              <a:r>
                <a:rPr lang="en-US" sz="1100" dirty="0"/>
                <a:t> app</a:t>
              </a:r>
            </a:p>
          </p:txBody>
        </p:sp>
        <p:sp>
          <p:nvSpPr>
            <p:cNvPr id="10" name="Rectangle: Rounded Corners 9">
              <a:extLst>
                <a:ext uri="{FF2B5EF4-FFF2-40B4-BE49-F238E27FC236}">
                  <a16:creationId xmlns:a16="http://schemas.microsoft.com/office/drawing/2014/main" id="{A161A1DF-865C-4805-BC44-63803B34DDED}"/>
                </a:ext>
              </a:extLst>
            </p:cNvPr>
            <p:cNvSpPr/>
            <p:nvPr/>
          </p:nvSpPr>
          <p:spPr>
            <a:xfrm>
              <a:off x="5970104" y="2365854"/>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client</a:t>
              </a:r>
            </a:p>
          </p:txBody>
        </p:sp>
        <p:cxnSp>
          <p:nvCxnSpPr>
            <p:cNvPr id="11" name="Straight Arrow Connector 10">
              <a:extLst>
                <a:ext uri="{FF2B5EF4-FFF2-40B4-BE49-F238E27FC236}">
                  <a16:creationId xmlns:a16="http://schemas.microsoft.com/office/drawing/2014/main" id="{6D38C594-4A40-49E6-BB2A-C986CCCBC733}"/>
                </a:ext>
              </a:extLst>
            </p:cNvPr>
            <p:cNvCxnSpPr>
              <a:stCxn id="10" idx="2"/>
              <a:endCxn id="9" idx="0"/>
            </p:cNvCxnSpPr>
            <p:nvPr/>
          </p:nvCxnSpPr>
          <p:spPr>
            <a:xfrm>
              <a:off x="6722165" y="3061594"/>
              <a:ext cx="0"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BA6CA64-6A7E-42F2-A988-EEF770B8EDB2}"/>
                </a:ext>
              </a:extLst>
            </p:cNvPr>
            <p:cNvCxnSpPr>
              <a:cxnSpLocks/>
              <a:stCxn id="9" idx="3"/>
              <a:endCxn id="8" idx="1"/>
            </p:cNvCxnSpPr>
            <p:nvPr/>
          </p:nvCxnSpPr>
          <p:spPr>
            <a:xfrm>
              <a:off x="7474226" y="4803530"/>
              <a:ext cx="1510746"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CCE4863-AA67-4EB6-BBD1-55759F6DA86E}"/>
                </a:ext>
              </a:extLst>
            </p:cNvPr>
            <p:cNvCxnSpPr>
              <a:cxnSpLocks/>
              <a:stCxn id="7" idx="2"/>
              <a:endCxn id="8" idx="0"/>
            </p:cNvCxnSpPr>
            <p:nvPr/>
          </p:nvCxnSpPr>
          <p:spPr>
            <a:xfrm flipH="1">
              <a:off x="9499489" y="3061594"/>
              <a:ext cx="1"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AF252A8-47EE-4474-92D0-F531A44606E6}"/>
                </a:ext>
              </a:extLst>
            </p:cNvPr>
            <p:cNvCxnSpPr>
              <a:cxnSpLocks/>
              <a:stCxn id="10" idx="3"/>
              <a:endCxn id="7" idx="1"/>
            </p:cNvCxnSpPr>
            <p:nvPr/>
          </p:nvCxnSpPr>
          <p:spPr>
            <a:xfrm>
              <a:off x="7474226" y="2713724"/>
              <a:ext cx="1510747"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9A289CE-7D42-49B8-B6D3-3FC96CDBFD15}"/>
                </a:ext>
              </a:extLst>
            </p:cNvPr>
            <p:cNvSpPr txBox="1"/>
            <p:nvPr/>
          </p:nvSpPr>
          <p:spPr>
            <a:xfrm>
              <a:off x="8087274" y="2366536"/>
              <a:ext cx="543340" cy="390404"/>
            </a:xfrm>
            <a:prstGeom prst="rect">
              <a:avLst/>
            </a:prstGeom>
            <a:noFill/>
          </p:spPr>
          <p:txBody>
            <a:bodyPr wrap="square" rtlCol="0">
              <a:spAutoFit/>
            </a:bodyPr>
            <a:lstStyle/>
            <a:p>
              <a:r>
                <a:rPr lang="en-US" sz="1100" dirty="0">
                  <a:latin typeface="Tele-GroteskNor" pitchFamily="2" charset="0"/>
                  <a:cs typeface="Arial" pitchFamily="34" charset="0"/>
                </a:rPr>
                <a:t>A</a:t>
              </a:r>
            </a:p>
          </p:txBody>
        </p:sp>
        <p:sp>
          <p:nvSpPr>
            <p:cNvPr id="16" name="TextBox 15">
              <a:extLst>
                <a:ext uri="{FF2B5EF4-FFF2-40B4-BE49-F238E27FC236}">
                  <a16:creationId xmlns:a16="http://schemas.microsoft.com/office/drawing/2014/main" id="{C332B3E4-35CF-46AD-A0B7-611932F3A49D}"/>
                </a:ext>
              </a:extLst>
            </p:cNvPr>
            <p:cNvSpPr txBox="1"/>
            <p:nvPr/>
          </p:nvSpPr>
          <p:spPr>
            <a:xfrm>
              <a:off x="8087274" y="4371968"/>
              <a:ext cx="543340" cy="390404"/>
            </a:xfrm>
            <a:prstGeom prst="rect">
              <a:avLst/>
            </a:prstGeom>
            <a:noFill/>
          </p:spPr>
          <p:txBody>
            <a:bodyPr wrap="square" rtlCol="0">
              <a:spAutoFit/>
            </a:bodyPr>
            <a:lstStyle/>
            <a:p>
              <a:r>
                <a:rPr lang="en-US" sz="1100" dirty="0">
                  <a:latin typeface="Tele-GroteskNor" pitchFamily="2" charset="0"/>
                  <a:cs typeface="Arial" pitchFamily="34" charset="0"/>
                </a:rPr>
                <a:t>D</a:t>
              </a:r>
            </a:p>
          </p:txBody>
        </p:sp>
        <p:sp>
          <p:nvSpPr>
            <p:cNvPr id="17" name="TextBox 16">
              <a:extLst>
                <a:ext uri="{FF2B5EF4-FFF2-40B4-BE49-F238E27FC236}">
                  <a16:creationId xmlns:a16="http://schemas.microsoft.com/office/drawing/2014/main" id="{C80E490B-7488-4F70-836C-AE22892E09C5}"/>
                </a:ext>
              </a:extLst>
            </p:cNvPr>
            <p:cNvSpPr txBox="1"/>
            <p:nvPr/>
          </p:nvSpPr>
          <p:spPr>
            <a:xfrm>
              <a:off x="6400935" y="3573962"/>
              <a:ext cx="543340" cy="390404"/>
            </a:xfrm>
            <a:prstGeom prst="rect">
              <a:avLst/>
            </a:prstGeom>
            <a:noFill/>
          </p:spPr>
          <p:txBody>
            <a:bodyPr wrap="square" rtlCol="0">
              <a:spAutoFit/>
            </a:bodyPr>
            <a:lstStyle/>
            <a:p>
              <a:r>
                <a:rPr lang="en-US" sz="1100" dirty="0">
                  <a:latin typeface="Tele-GroteskNor" pitchFamily="2" charset="0"/>
                  <a:cs typeface="Arial" pitchFamily="34" charset="0"/>
                </a:rPr>
                <a:t>B</a:t>
              </a:r>
            </a:p>
          </p:txBody>
        </p:sp>
        <p:sp>
          <p:nvSpPr>
            <p:cNvPr id="18" name="TextBox 17">
              <a:extLst>
                <a:ext uri="{FF2B5EF4-FFF2-40B4-BE49-F238E27FC236}">
                  <a16:creationId xmlns:a16="http://schemas.microsoft.com/office/drawing/2014/main" id="{22081FBC-F297-40E9-AD12-559C4505EAD8}"/>
                </a:ext>
              </a:extLst>
            </p:cNvPr>
            <p:cNvSpPr txBox="1"/>
            <p:nvPr/>
          </p:nvSpPr>
          <p:spPr>
            <a:xfrm>
              <a:off x="9509758" y="3050863"/>
              <a:ext cx="543340" cy="390404"/>
            </a:xfrm>
            <a:prstGeom prst="rect">
              <a:avLst/>
            </a:prstGeom>
            <a:noFill/>
          </p:spPr>
          <p:txBody>
            <a:bodyPr wrap="square" rtlCol="0">
              <a:spAutoFit/>
            </a:bodyPr>
            <a:lstStyle/>
            <a:p>
              <a:r>
                <a:rPr lang="en-US" sz="1100" dirty="0">
                  <a:latin typeface="Tele-GroteskNor" pitchFamily="2" charset="0"/>
                  <a:cs typeface="Arial" pitchFamily="34" charset="0"/>
                </a:rPr>
                <a:t>C</a:t>
              </a:r>
            </a:p>
          </p:txBody>
        </p:sp>
        <p:sp>
          <p:nvSpPr>
            <p:cNvPr id="19" name="Rectangle: Rounded Corners 18">
              <a:extLst>
                <a:ext uri="{FF2B5EF4-FFF2-40B4-BE49-F238E27FC236}">
                  <a16:creationId xmlns:a16="http://schemas.microsoft.com/office/drawing/2014/main" id="{9D7CB575-1396-4F84-A868-A31AB13C0469}"/>
                </a:ext>
              </a:extLst>
            </p:cNvPr>
            <p:cNvSpPr/>
            <p:nvPr/>
          </p:nvSpPr>
          <p:spPr>
            <a:xfrm>
              <a:off x="10671311" y="44556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Userinfo</a:t>
              </a:r>
              <a:r>
                <a:rPr lang="en-US" sz="1100" dirty="0"/>
                <a:t> / services</a:t>
              </a:r>
            </a:p>
          </p:txBody>
        </p:sp>
        <p:cxnSp>
          <p:nvCxnSpPr>
            <p:cNvPr id="20" name="Straight Arrow Connector 19">
              <a:extLst>
                <a:ext uri="{FF2B5EF4-FFF2-40B4-BE49-F238E27FC236}">
                  <a16:creationId xmlns:a16="http://schemas.microsoft.com/office/drawing/2014/main" id="{2DBBBBC2-2AF6-424B-A87F-93496DC8DB0C}"/>
                </a:ext>
              </a:extLst>
            </p:cNvPr>
            <p:cNvCxnSpPr>
              <a:cxnSpLocks/>
              <a:stCxn id="7" idx="3"/>
              <a:endCxn id="19" idx="0"/>
            </p:cNvCxnSpPr>
            <p:nvPr/>
          </p:nvCxnSpPr>
          <p:spPr>
            <a:xfrm>
              <a:off x="10014006" y="2713724"/>
              <a:ext cx="1202797" cy="174193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D792E44-740E-46B9-BE41-C0352A952DCB}"/>
                </a:ext>
              </a:extLst>
            </p:cNvPr>
            <p:cNvSpPr txBox="1"/>
            <p:nvPr/>
          </p:nvSpPr>
          <p:spPr>
            <a:xfrm>
              <a:off x="10903888" y="3777620"/>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cxnSp>
          <p:nvCxnSpPr>
            <p:cNvPr id="22" name="Straight Arrow Connector 21">
              <a:extLst>
                <a:ext uri="{FF2B5EF4-FFF2-40B4-BE49-F238E27FC236}">
                  <a16:creationId xmlns:a16="http://schemas.microsoft.com/office/drawing/2014/main" id="{6193C5BC-DB0C-45CE-9D05-5C099AF53AE4}"/>
                </a:ext>
              </a:extLst>
            </p:cNvPr>
            <p:cNvCxnSpPr>
              <a:cxnSpLocks/>
            </p:cNvCxnSpPr>
            <p:nvPr/>
          </p:nvCxnSpPr>
          <p:spPr>
            <a:xfrm>
              <a:off x="7474224" y="3061594"/>
              <a:ext cx="3197087"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BD1DE1D-1475-44C5-9531-9BAADF47D571}"/>
                </a:ext>
              </a:extLst>
            </p:cNvPr>
            <p:cNvSpPr txBox="1"/>
            <p:nvPr/>
          </p:nvSpPr>
          <p:spPr>
            <a:xfrm>
              <a:off x="10505186" y="4044482"/>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grpSp>
      <p:pic>
        <p:nvPicPr>
          <p:cNvPr id="3" name="Picture 2">
            <a:extLst>
              <a:ext uri="{FF2B5EF4-FFF2-40B4-BE49-F238E27FC236}">
                <a16:creationId xmlns:a16="http://schemas.microsoft.com/office/drawing/2014/main" id="{00FA911D-95AA-4F57-B957-B77319706F66}"/>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29" name="Picture 28">
            <a:extLst>
              <a:ext uri="{FF2B5EF4-FFF2-40B4-BE49-F238E27FC236}">
                <a16:creationId xmlns:a16="http://schemas.microsoft.com/office/drawing/2014/main" id="{B6552AA1-6B39-4615-A7B4-AA1F369AB433}"/>
              </a:ext>
            </a:extLst>
          </p:cNvPr>
          <p:cNvPicPr>
            <a:picLocks noChangeAspect="1"/>
          </p:cNvPicPr>
          <p:nvPr/>
        </p:nvPicPr>
        <p:blipFill>
          <a:blip r:embed="rId3"/>
          <a:stretch>
            <a:fillRect/>
          </a:stretch>
        </p:blipFill>
        <p:spPr>
          <a:xfrm rot="15648670">
            <a:off x="7849153" y="341065"/>
            <a:ext cx="163367" cy="361493"/>
          </a:xfrm>
          <a:prstGeom prst="rect">
            <a:avLst/>
          </a:prstGeom>
        </p:spPr>
      </p:pic>
      <p:sp>
        <p:nvSpPr>
          <p:cNvPr id="25" name="Rectangle 3">
            <a:extLst>
              <a:ext uri="{FF2B5EF4-FFF2-40B4-BE49-F238E27FC236}">
                <a16:creationId xmlns:a16="http://schemas.microsoft.com/office/drawing/2014/main" id="{40F3D9AE-267E-431A-8208-EDE73979CB05}"/>
              </a:ext>
            </a:extLst>
          </p:cNvPr>
          <p:cNvSpPr>
            <a:spLocks noChangeArrowheads="1"/>
          </p:cNvSpPr>
          <p:nvPr/>
        </p:nvSpPr>
        <p:spPr bwMode="auto">
          <a:xfrm>
            <a:off x="6455787" y="2493509"/>
            <a:ext cx="4878258" cy="132343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GET /authorize?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response_type</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=code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&amp;scope=openid%20profile%20email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client_id</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ccid_clientid</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&amp;state=af0ifjsldkj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redirect_uri</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com.company.appname</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000000"/>
                </a:solidFill>
                <a:latin typeface="Courier New" panose="02070309020205020404" pitchFamily="49" charset="0"/>
                <a:cs typeface="Courier New" panose="02070309020205020404" pitchFamily="49" charset="0"/>
              </a:rPr>
              <a:t>&amp;</a:t>
            </a:r>
            <a:r>
              <a:rPr lang="en-US" altLang="en-US" sz="1000" dirty="0" err="1">
                <a:solidFill>
                  <a:srgbClr val="000000"/>
                </a:solidFill>
                <a:highlight>
                  <a:srgbClr val="FFFF00"/>
                </a:highlight>
                <a:latin typeface="Courier New" panose="02070309020205020404" pitchFamily="49" charset="0"/>
                <a:cs typeface="Courier New" panose="02070309020205020404" pitchFamily="49" charset="0"/>
              </a:rPr>
              <a:t>key_hash</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=faklj40984543lkd09dst09retmcxxn</a:t>
            </a:r>
            <a:endParaRPr kumimoji="0" lang="en-US" altLang="en-US" sz="10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Host: mno.com/</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oauth</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4">
            <a:extLst>
              <a:ext uri="{FF2B5EF4-FFF2-40B4-BE49-F238E27FC236}">
                <a16:creationId xmlns:a16="http://schemas.microsoft.com/office/drawing/2014/main" id="{D461134D-2D2C-40BC-809C-664D474883EB}"/>
              </a:ext>
            </a:extLst>
          </p:cNvPr>
          <p:cNvSpPr>
            <a:spLocks noChangeArrowheads="1"/>
          </p:cNvSpPr>
          <p:nvPr/>
        </p:nvSpPr>
        <p:spPr bwMode="auto">
          <a:xfrm>
            <a:off x="7005142" y="4027130"/>
            <a:ext cx="4878259" cy="707886"/>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HTTP/1.1 302 Found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Location: </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com.company.appname</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000000"/>
                </a:solidFill>
                <a:latin typeface="Courier New" panose="02070309020205020404" pitchFamily="49" charset="0"/>
                <a:cs typeface="Courier New" panose="02070309020205020404" pitchFamily="49" charset="0"/>
              </a:rPr>
              <a:t>    </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code=SplxlOBeZQQYbYS6WxSbIA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000000"/>
                </a:solidFill>
                <a:latin typeface="Courier New" panose="02070309020205020404" pitchFamily="49" charset="0"/>
                <a:cs typeface="Courier New" panose="02070309020205020404" pitchFamily="49" charset="0"/>
              </a:rPr>
              <a:t>    </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&amp;state=af0ifjsldkj</a:t>
            </a:r>
            <a:r>
              <a:rPr kumimoji="0" lang="en-US" altLang="en-US" sz="8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7" name="Rectangle 3">
            <a:extLst>
              <a:ext uri="{FF2B5EF4-FFF2-40B4-BE49-F238E27FC236}">
                <a16:creationId xmlns:a16="http://schemas.microsoft.com/office/drawing/2014/main" id="{B7FA6F75-8EFC-4857-A9EA-EB1945A32807}"/>
              </a:ext>
            </a:extLst>
          </p:cNvPr>
          <p:cNvSpPr>
            <a:spLocks noChangeArrowheads="1"/>
          </p:cNvSpPr>
          <p:nvPr/>
        </p:nvSpPr>
        <p:spPr bwMode="auto">
          <a:xfrm>
            <a:off x="6433978" y="4037258"/>
            <a:ext cx="4878258" cy="3139321"/>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POST /authorize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Request </a:t>
            </a:r>
            <a:r>
              <a:rPr lang="en-US" altLang="en-US" sz="900" dirty="0">
                <a:solidFill>
                  <a:srgbClr val="000000"/>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t>
            </a:r>
            <a:r>
              <a:rPr lang="en-US" altLang="en-US" sz="900" dirty="0" err="1">
                <a:solidFill>
                  <a:srgbClr val="000000"/>
                </a:solidFill>
                <a:latin typeface="Courier New" panose="02070309020205020404" pitchFamily="49" charset="0"/>
                <a:cs typeface="Courier New" panose="02070309020205020404" pitchFamily="49" charset="0"/>
              </a:rPr>
              <a:t>iss</a:t>
            </a:r>
            <a:r>
              <a:rPr lang="en-US" altLang="en-US" sz="900" dirty="0">
                <a:solidFill>
                  <a:srgbClr val="000000"/>
                </a:solidFill>
                <a:latin typeface="Courier New" panose="02070309020205020404" pitchFamily="49" charset="0"/>
                <a:cs typeface="Courier New" panose="02070309020205020404" pitchFamily="49" charset="0"/>
              </a:rPr>
              <a:t>": "s6BhdRkqt3",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t>
            </a:r>
            <a:r>
              <a:rPr lang="en-US" altLang="en-US" sz="900" dirty="0" err="1">
                <a:solidFill>
                  <a:srgbClr val="000000"/>
                </a:solidFill>
                <a:latin typeface="Courier New" panose="02070309020205020404" pitchFamily="49" charset="0"/>
                <a:cs typeface="Courier New" panose="02070309020205020404" pitchFamily="49" charset="0"/>
              </a:rPr>
              <a:t>aud</a:t>
            </a:r>
            <a:r>
              <a:rPr lang="en-US" altLang="en-US" sz="900" dirty="0">
                <a:solidFill>
                  <a:srgbClr val="000000"/>
                </a:solidFill>
                <a:latin typeface="Courier New" panose="02070309020205020404" pitchFamily="49" charset="0"/>
                <a:cs typeface="Courier New" panose="02070309020205020404" pitchFamily="49" charset="0"/>
              </a:rPr>
              <a:t>": "https://mno.com",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t>
            </a:r>
            <a:r>
              <a:rPr lang="en-US" altLang="en-US" sz="900" dirty="0" err="1">
                <a:solidFill>
                  <a:srgbClr val="000000"/>
                </a:solidFill>
                <a:latin typeface="Courier New" panose="02070309020205020404" pitchFamily="49" charset="0"/>
                <a:cs typeface="Courier New" panose="02070309020205020404" pitchFamily="49" charset="0"/>
              </a:rPr>
              <a:t>response_type</a:t>
            </a:r>
            <a:r>
              <a:rPr lang="en-US" altLang="en-US" sz="900" dirty="0">
                <a:solidFill>
                  <a:srgbClr val="000000"/>
                </a:solidFill>
                <a:latin typeface="Courier New" panose="02070309020205020404" pitchFamily="49" charset="0"/>
                <a:cs typeface="Courier New" panose="02070309020205020404" pitchFamily="49" charset="0"/>
              </a:rPr>
              <a:t>": "code",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t>
            </a:r>
            <a:r>
              <a:rPr lang="en-US" altLang="en-US" sz="900" dirty="0" err="1">
                <a:solidFill>
                  <a:srgbClr val="000000"/>
                </a:solidFill>
                <a:latin typeface="Courier New" panose="02070309020205020404" pitchFamily="49" charset="0"/>
                <a:cs typeface="Courier New" panose="02070309020205020404" pitchFamily="49" charset="0"/>
              </a:rPr>
              <a:t>client_id</a:t>
            </a:r>
            <a:r>
              <a:rPr lang="en-US" altLang="en-US" sz="900" dirty="0">
                <a:solidFill>
                  <a:srgbClr val="000000"/>
                </a:solidFill>
                <a:latin typeface="Courier New" panose="02070309020205020404" pitchFamily="49" charset="0"/>
                <a:cs typeface="Courier New" panose="02070309020205020404" pitchFamily="49" charset="0"/>
              </a:rPr>
              <a:t>": "s6BhdRkqt3",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t>
            </a:r>
            <a:r>
              <a:rPr lang="en-US" altLang="en-US" sz="900" dirty="0" err="1">
                <a:solidFill>
                  <a:srgbClr val="000000"/>
                </a:solidFill>
                <a:latin typeface="Courier New" panose="02070309020205020404" pitchFamily="49" charset="0"/>
                <a:cs typeface="Courier New" panose="02070309020205020404" pitchFamily="49" charset="0"/>
              </a:rPr>
              <a:t>redirect_uri</a:t>
            </a:r>
            <a:r>
              <a:rPr lang="en-US" altLang="en-US" sz="900" dirty="0">
                <a:solidFill>
                  <a:srgbClr val="000000"/>
                </a:solidFill>
                <a:latin typeface="Courier New" panose="02070309020205020404" pitchFamily="49" charset="0"/>
                <a:cs typeface="Courier New" panose="02070309020205020404" pitchFamily="49" charset="0"/>
              </a:rPr>
              <a:t>": "https://client.example.org/</a:t>
            </a:r>
            <a:r>
              <a:rPr lang="en-US" altLang="en-US" sz="900" dirty="0" err="1">
                <a:solidFill>
                  <a:srgbClr val="000000"/>
                </a:solidFill>
                <a:latin typeface="Courier New" panose="02070309020205020404" pitchFamily="49" charset="0"/>
                <a:cs typeface="Courier New" panose="02070309020205020404" pitchFamily="49" charset="0"/>
              </a:rPr>
              <a:t>cb</a:t>
            </a:r>
            <a:r>
              <a:rPr lang="en-US" altLang="en-US" sz="900" dirty="0">
                <a:solidFill>
                  <a:srgbClr val="000000"/>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"scope": "</a:t>
            </a:r>
            <a:r>
              <a:rPr lang="en-US" altLang="en-US" sz="900" dirty="0" err="1">
                <a:solidFill>
                  <a:srgbClr val="000000"/>
                </a:solidFill>
                <a:latin typeface="Courier New" panose="02070309020205020404" pitchFamily="49" charset="0"/>
                <a:cs typeface="Courier New" panose="02070309020205020404" pitchFamily="49" charset="0"/>
              </a:rPr>
              <a:t>openid</a:t>
            </a:r>
            <a:r>
              <a:rPr lang="en-US" altLang="en-US" sz="900" dirty="0">
                <a:solidFill>
                  <a:srgbClr val="000000"/>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"state": "af0ifjsldkj",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"nonce": "n-0S6_WzA2Mj“</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err="1">
                <a:solidFill>
                  <a:srgbClr val="000000"/>
                </a:solidFill>
                <a:latin typeface="Courier New" panose="02070309020205020404" pitchFamily="49" charset="0"/>
                <a:cs typeface="Courier New" panose="02070309020205020404" pitchFamily="49" charset="0"/>
              </a:rPr>
              <a:t>Refered</a:t>
            </a:r>
            <a:r>
              <a:rPr lang="en-US" altLang="en-US" sz="900" dirty="0">
                <a:solidFill>
                  <a:srgbClr val="000000"/>
                </a:solidFill>
                <a:latin typeface="Courier New" panose="02070309020205020404" pitchFamily="49" charset="0"/>
                <a:cs typeface="Courier New" panose="02070309020205020404" pitchFamily="49" charset="0"/>
              </a:rPr>
              <a:t>-binding  : “RP client’s </a:t>
            </a:r>
            <a:r>
              <a:rPr lang="en-US" altLang="en-US" sz="900" dirty="0" err="1">
                <a:solidFill>
                  <a:srgbClr val="000000"/>
                </a:solidFill>
                <a:latin typeface="Courier New" panose="02070309020205020404" pitchFamily="49" charset="0"/>
                <a:cs typeface="Courier New" panose="02070309020205020404" pitchFamily="49" charset="0"/>
              </a:rPr>
              <a:t>jwk</a:t>
            </a:r>
            <a:r>
              <a:rPr lang="en-US" altLang="en-US" sz="900" dirty="0">
                <a:solidFill>
                  <a:srgbClr val="000000"/>
                </a:solidFill>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     signed by </a:t>
            </a:r>
            <a:r>
              <a:rPr lang="en-US" altLang="en-US" sz="900" dirty="0">
                <a:latin typeface="Courier New" panose="02070309020205020404" pitchFamily="49" charset="0"/>
                <a:cs typeface="Courier New" panose="02070309020205020404" pitchFamily="49" charset="0"/>
              </a:rPr>
              <a:t> RP- server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response_type</a:t>
            </a: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=code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&amp;scope=openid%20profile%20email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client_id</a:t>
            </a: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ccid_clientid</a:t>
            </a: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&amp;state=af0ifjsldkj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redirect_uri</a:t>
            </a: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com.company.appname</a:t>
            </a:r>
            <a:endPar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900" dirty="0">
                <a:solidFill>
                  <a:srgbClr val="000000"/>
                </a:solidFill>
                <a:latin typeface="Courier New" panose="02070309020205020404" pitchFamily="49" charset="0"/>
                <a:cs typeface="Courier New" panose="02070309020205020404" pitchFamily="49" charset="0"/>
              </a:rPr>
              <a:t>&amp;</a:t>
            </a:r>
            <a:r>
              <a:rPr lang="en-US" altLang="en-US" sz="900" dirty="0" err="1">
                <a:solidFill>
                  <a:srgbClr val="000000"/>
                </a:solidFill>
                <a:highlight>
                  <a:srgbClr val="FFFF00"/>
                </a:highlight>
                <a:latin typeface="Courier New" panose="02070309020205020404" pitchFamily="49" charset="0"/>
                <a:cs typeface="Courier New" panose="02070309020205020404" pitchFamily="49" charset="0"/>
              </a:rPr>
              <a:t>key_hash</a:t>
            </a:r>
            <a:r>
              <a:rPr lang="en-US" altLang="en-US" sz="900" dirty="0">
                <a:solidFill>
                  <a:srgbClr val="000000"/>
                </a:solidFill>
                <a:highlight>
                  <a:srgbClr val="FFFF00"/>
                </a:highlight>
                <a:latin typeface="Courier New" panose="02070309020205020404" pitchFamily="49" charset="0"/>
                <a:cs typeface="Courier New" panose="02070309020205020404" pitchFamily="49" charset="0"/>
              </a:rPr>
              <a:t>=faklj40984543lkd09dst09retmcxxn</a:t>
            </a:r>
            <a:endParaRPr kumimoji="0" lang="en-US" altLang="en-US" sz="9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Host: mno.com/</a:t>
            </a:r>
            <a:r>
              <a:rPr kumimoji="0" lang="en-US" altLang="en-US" sz="9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oauth</a:t>
            </a:r>
            <a:endParaRPr kumimoji="0" lang="en-US" altLang="en-US" sz="900" b="0"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28592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a:extLst>
              <a:ext uri="{FF2B5EF4-FFF2-40B4-BE49-F238E27FC236}">
                <a16:creationId xmlns:a16="http://schemas.microsoft.com/office/drawing/2014/main" id="{83137948-9B88-4E34-8F86-4B0CFC2DD15F}"/>
              </a:ext>
            </a:extLst>
          </p:cNvPr>
          <p:cNvSpPr/>
          <p:nvPr/>
        </p:nvSpPr>
        <p:spPr>
          <a:xfrm>
            <a:off x="10489171" y="661913"/>
            <a:ext cx="220504" cy="6321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399CCBAD-7CA9-400D-B650-1C007E577528}"/>
              </a:ext>
            </a:extLst>
          </p:cNvPr>
          <p:cNvSpPr/>
          <p:nvPr/>
        </p:nvSpPr>
        <p:spPr>
          <a:xfrm rot="18297729">
            <a:off x="9648149" y="717096"/>
            <a:ext cx="220504" cy="6321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8F24A71-D529-4E53-8866-F6D564665A82}"/>
              </a:ext>
            </a:extLst>
          </p:cNvPr>
          <p:cNvSpPr>
            <a:spLocks noGrp="1"/>
          </p:cNvSpPr>
          <p:nvPr>
            <p:ph sz="quarter" idx="12"/>
          </p:nvPr>
        </p:nvSpPr>
        <p:spPr/>
        <p:txBody>
          <a:bodyPr>
            <a:normAutofit fontScale="92500" lnSpcReduction="20000"/>
          </a:bodyPr>
          <a:lstStyle/>
          <a:p>
            <a:r>
              <a:rPr lang="en-US" dirty="0"/>
              <a:t>Challenge:</a:t>
            </a:r>
          </a:p>
          <a:p>
            <a:pPr lvl="1"/>
            <a:r>
              <a:rPr lang="en-US" dirty="0"/>
              <a:t>The RP clients (native apps &amp; angular) can’t be trusted to hold the RP server private keys. </a:t>
            </a:r>
          </a:p>
          <a:p>
            <a:pPr lvl="1"/>
            <a:endParaRPr lang="en-US" dirty="0"/>
          </a:p>
          <a:p>
            <a:pPr lvl="1"/>
            <a:r>
              <a:rPr lang="en-US" dirty="0"/>
              <a:t>The </a:t>
            </a:r>
            <a:r>
              <a:rPr lang="en-US" dirty="0" err="1"/>
              <a:t>ID_Token</a:t>
            </a:r>
            <a:r>
              <a:rPr lang="en-US" dirty="0"/>
              <a:t> is being issued for use by the RP client instead of for use by the RP server.  </a:t>
            </a:r>
          </a:p>
          <a:p>
            <a:endParaRPr lang="en-US" dirty="0"/>
          </a:p>
          <a:p>
            <a:r>
              <a:rPr lang="en-US" dirty="0"/>
              <a:t>Options:</a:t>
            </a:r>
          </a:p>
          <a:p>
            <a:pPr lvl="1"/>
            <a:r>
              <a:rPr lang="en-US" dirty="0"/>
              <a:t>The client preforms the token request using a signed client assertion – </a:t>
            </a:r>
            <a:r>
              <a:rPr lang="en-US" dirty="0" err="1"/>
              <a:t>Recomended</a:t>
            </a:r>
            <a:endParaRPr lang="en-US" dirty="0"/>
          </a:p>
          <a:p>
            <a:pPr lvl="2"/>
            <a:r>
              <a:rPr lang="en-US" dirty="0"/>
              <a:t>Assumes RP clients will ask RP server to generate a token(</a:t>
            </a:r>
            <a:r>
              <a:rPr lang="en-US" dirty="0" err="1"/>
              <a:t>jwt</a:t>
            </a:r>
            <a:r>
              <a:rPr lang="en-US" dirty="0"/>
              <a:t>) for use in token call. </a:t>
            </a:r>
          </a:p>
          <a:p>
            <a:pPr lvl="2"/>
            <a:r>
              <a:rPr lang="en-US" dirty="0"/>
              <a:t>RP signs </a:t>
            </a:r>
            <a:r>
              <a:rPr lang="en-US" dirty="0" err="1"/>
              <a:t>clientid</a:t>
            </a:r>
            <a:r>
              <a:rPr lang="en-US" dirty="0"/>
              <a:t> -&gt; RP client signs token request</a:t>
            </a:r>
          </a:p>
          <a:p>
            <a:pPr lvl="1"/>
            <a:r>
              <a:rPr lang="en-US" dirty="0"/>
              <a:t>The client has the RP server process token request</a:t>
            </a:r>
          </a:p>
          <a:p>
            <a:pPr lvl="2"/>
            <a:r>
              <a:rPr lang="en-US" dirty="0"/>
              <a:t>Assumes RP client has to pass the Auth code, and </a:t>
            </a:r>
          </a:p>
          <a:p>
            <a:pPr lvl="2"/>
            <a:r>
              <a:rPr lang="en-US" dirty="0"/>
              <a:t>Using a Referred-binding </a:t>
            </a:r>
          </a:p>
          <a:p>
            <a:pPr lvl="2"/>
            <a:endParaRPr lang="en-US" dirty="0"/>
          </a:p>
          <a:p>
            <a:r>
              <a:rPr lang="en-US" dirty="0"/>
              <a:t>When </a:t>
            </a:r>
            <a:r>
              <a:rPr lang="en-US" dirty="0" err="1"/>
              <a:t>keyhash</a:t>
            </a:r>
            <a:r>
              <a:rPr lang="en-US" dirty="0"/>
              <a:t> is present in code request</a:t>
            </a:r>
          </a:p>
          <a:p>
            <a:pPr lvl="1"/>
            <a:r>
              <a:rPr lang="en-US" dirty="0"/>
              <a:t>Token call must contain Referred-binding</a:t>
            </a:r>
          </a:p>
          <a:p>
            <a:pPr lvl="1"/>
            <a:r>
              <a:rPr lang="en-US" dirty="0"/>
              <a:t>Hash of referred binding must match code request</a:t>
            </a:r>
          </a:p>
        </p:txBody>
      </p:sp>
      <p:sp>
        <p:nvSpPr>
          <p:cNvPr id="4" name="Title 3">
            <a:extLst>
              <a:ext uri="{FF2B5EF4-FFF2-40B4-BE49-F238E27FC236}">
                <a16:creationId xmlns:a16="http://schemas.microsoft.com/office/drawing/2014/main" id="{8F636AE7-A422-44C0-8F75-81BB0C45AD8B}"/>
              </a:ext>
            </a:extLst>
          </p:cNvPr>
          <p:cNvSpPr>
            <a:spLocks noGrp="1"/>
          </p:cNvSpPr>
          <p:nvPr>
            <p:ph type="title"/>
          </p:nvPr>
        </p:nvSpPr>
        <p:spPr/>
        <p:txBody>
          <a:bodyPr/>
          <a:lstStyle/>
          <a:p>
            <a:r>
              <a:rPr lang="en-US" dirty="0"/>
              <a:t>Service request from the app</a:t>
            </a:r>
          </a:p>
        </p:txBody>
      </p:sp>
      <p:grpSp>
        <p:nvGrpSpPr>
          <p:cNvPr id="6" name="Group 5">
            <a:extLst>
              <a:ext uri="{FF2B5EF4-FFF2-40B4-BE49-F238E27FC236}">
                <a16:creationId xmlns:a16="http://schemas.microsoft.com/office/drawing/2014/main" id="{753C8FCE-AA53-4B8E-B3BF-5E239843E409}"/>
              </a:ext>
            </a:extLst>
          </p:cNvPr>
          <p:cNvGrpSpPr/>
          <p:nvPr/>
        </p:nvGrpSpPr>
        <p:grpSpPr>
          <a:xfrm>
            <a:off x="8266176" y="62787"/>
            <a:ext cx="3825303" cy="1866597"/>
            <a:chOff x="5970104" y="2365854"/>
            <a:chExt cx="5792191" cy="2785546"/>
          </a:xfrm>
        </p:grpSpPr>
        <p:sp>
          <p:nvSpPr>
            <p:cNvPr id="7" name="Rectangle: Rounded Corners 6">
              <a:extLst>
                <a:ext uri="{FF2B5EF4-FFF2-40B4-BE49-F238E27FC236}">
                  <a16:creationId xmlns:a16="http://schemas.microsoft.com/office/drawing/2014/main" id="{592C3C8E-C1B8-4AA9-B380-EA3B5F0CD2D7}"/>
                </a:ext>
              </a:extLst>
            </p:cNvPr>
            <p:cNvSpPr/>
            <p:nvPr/>
          </p:nvSpPr>
          <p:spPr>
            <a:xfrm>
              <a:off x="8984973" y="2365854"/>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server</a:t>
              </a:r>
            </a:p>
          </p:txBody>
        </p:sp>
        <p:sp>
          <p:nvSpPr>
            <p:cNvPr id="8" name="Rectangle: Rounded Corners 7">
              <a:extLst>
                <a:ext uri="{FF2B5EF4-FFF2-40B4-BE49-F238E27FC236}">
                  <a16:creationId xmlns:a16="http://schemas.microsoft.com/office/drawing/2014/main" id="{143C0AAC-ADB1-4D7F-8FA9-0E0D0D4DD3CC}"/>
                </a:ext>
              </a:extLst>
            </p:cNvPr>
            <p:cNvSpPr/>
            <p:nvPr/>
          </p:nvSpPr>
          <p:spPr>
            <a:xfrm>
              <a:off x="8984972" y="4455660"/>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MNO IDP</a:t>
              </a:r>
            </a:p>
          </p:txBody>
        </p:sp>
        <p:sp>
          <p:nvSpPr>
            <p:cNvPr id="9" name="Rectangle: Rounded Corners 8">
              <a:extLst>
                <a:ext uri="{FF2B5EF4-FFF2-40B4-BE49-F238E27FC236}">
                  <a16:creationId xmlns:a16="http://schemas.microsoft.com/office/drawing/2014/main" id="{FDF5F10A-B148-4D95-8E96-D1772FA85A5A}"/>
                </a:ext>
              </a:extLst>
            </p:cNvPr>
            <p:cNvSpPr/>
            <p:nvPr/>
          </p:nvSpPr>
          <p:spPr>
            <a:xfrm>
              <a:off x="5970104" y="4455660"/>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CCID app / MNO </a:t>
              </a:r>
              <a:r>
                <a:rPr lang="en-US" sz="1100" dirty="0" err="1"/>
                <a:t>auth</a:t>
              </a:r>
              <a:r>
                <a:rPr lang="en-US" sz="1100" dirty="0"/>
                <a:t> app</a:t>
              </a:r>
            </a:p>
          </p:txBody>
        </p:sp>
        <p:sp>
          <p:nvSpPr>
            <p:cNvPr id="10" name="Rectangle: Rounded Corners 9">
              <a:extLst>
                <a:ext uri="{FF2B5EF4-FFF2-40B4-BE49-F238E27FC236}">
                  <a16:creationId xmlns:a16="http://schemas.microsoft.com/office/drawing/2014/main" id="{A161A1DF-865C-4805-BC44-63803B34DDED}"/>
                </a:ext>
              </a:extLst>
            </p:cNvPr>
            <p:cNvSpPr/>
            <p:nvPr/>
          </p:nvSpPr>
          <p:spPr>
            <a:xfrm>
              <a:off x="5970104" y="2365854"/>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client</a:t>
              </a:r>
            </a:p>
          </p:txBody>
        </p:sp>
        <p:cxnSp>
          <p:nvCxnSpPr>
            <p:cNvPr id="11" name="Straight Arrow Connector 10">
              <a:extLst>
                <a:ext uri="{FF2B5EF4-FFF2-40B4-BE49-F238E27FC236}">
                  <a16:creationId xmlns:a16="http://schemas.microsoft.com/office/drawing/2014/main" id="{6D38C594-4A40-49E6-BB2A-C986CCCBC733}"/>
                </a:ext>
              </a:extLst>
            </p:cNvPr>
            <p:cNvCxnSpPr>
              <a:stCxn id="10" idx="2"/>
              <a:endCxn id="9" idx="0"/>
            </p:cNvCxnSpPr>
            <p:nvPr/>
          </p:nvCxnSpPr>
          <p:spPr>
            <a:xfrm>
              <a:off x="6722165" y="3061594"/>
              <a:ext cx="0"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BA6CA64-6A7E-42F2-A988-EEF770B8EDB2}"/>
                </a:ext>
              </a:extLst>
            </p:cNvPr>
            <p:cNvCxnSpPr>
              <a:cxnSpLocks/>
              <a:stCxn id="9" idx="3"/>
              <a:endCxn id="8" idx="1"/>
            </p:cNvCxnSpPr>
            <p:nvPr/>
          </p:nvCxnSpPr>
          <p:spPr>
            <a:xfrm>
              <a:off x="7474226" y="4803530"/>
              <a:ext cx="1510746"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CCE4863-AA67-4EB6-BBD1-55759F6DA86E}"/>
                </a:ext>
              </a:extLst>
            </p:cNvPr>
            <p:cNvCxnSpPr>
              <a:cxnSpLocks/>
              <a:stCxn id="7" idx="2"/>
              <a:endCxn id="8" idx="0"/>
            </p:cNvCxnSpPr>
            <p:nvPr/>
          </p:nvCxnSpPr>
          <p:spPr>
            <a:xfrm flipH="1">
              <a:off x="9499489" y="3061594"/>
              <a:ext cx="1"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AF252A8-47EE-4474-92D0-F531A44606E6}"/>
                </a:ext>
              </a:extLst>
            </p:cNvPr>
            <p:cNvCxnSpPr>
              <a:cxnSpLocks/>
              <a:stCxn id="10" idx="3"/>
              <a:endCxn id="7" idx="1"/>
            </p:cNvCxnSpPr>
            <p:nvPr/>
          </p:nvCxnSpPr>
          <p:spPr>
            <a:xfrm>
              <a:off x="7474226" y="2713724"/>
              <a:ext cx="1510747"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9A289CE-7D42-49B8-B6D3-3FC96CDBFD15}"/>
                </a:ext>
              </a:extLst>
            </p:cNvPr>
            <p:cNvSpPr txBox="1"/>
            <p:nvPr/>
          </p:nvSpPr>
          <p:spPr>
            <a:xfrm>
              <a:off x="8087274" y="2366536"/>
              <a:ext cx="543340" cy="390404"/>
            </a:xfrm>
            <a:prstGeom prst="rect">
              <a:avLst/>
            </a:prstGeom>
            <a:noFill/>
          </p:spPr>
          <p:txBody>
            <a:bodyPr wrap="square" rtlCol="0">
              <a:spAutoFit/>
            </a:bodyPr>
            <a:lstStyle/>
            <a:p>
              <a:r>
                <a:rPr lang="en-US" sz="1100" dirty="0">
                  <a:latin typeface="Tele-GroteskNor" pitchFamily="2" charset="0"/>
                  <a:cs typeface="Arial" pitchFamily="34" charset="0"/>
                </a:rPr>
                <a:t>A</a:t>
              </a:r>
            </a:p>
          </p:txBody>
        </p:sp>
        <p:sp>
          <p:nvSpPr>
            <p:cNvPr id="16" name="TextBox 15">
              <a:extLst>
                <a:ext uri="{FF2B5EF4-FFF2-40B4-BE49-F238E27FC236}">
                  <a16:creationId xmlns:a16="http://schemas.microsoft.com/office/drawing/2014/main" id="{C332B3E4-35CF-46AD-A0B7-611932F3A49D}"/>
                </a:ext>
              </a:extLst>
            </p:cNvPr>
            <p:cNvSpPr txBox="1"/>
            <p:nvPr/>
          </p:nvSpPr>
          <p:spPr>
            <a:xfrm>
              <a:off x="8087274" y="4371968"/>
              <a:ext cx="543340" cy="390404"/>
            </a:xfrm>
            <a:prstGeom prst="rect">
              <a:avLst/>
            </a:prstGeom>
            <a:noFill/>
          </p:spPr>
          <p:txBody>
            <a:bodyPr wrap="square" rtlCol="0">
              <a:spAutoFit/>
            </a:bodyPr>
            <a:lstStyle/>
            <a:p>
              <a:r>
                <a:rPr lang="en-US" sz="1100" dirty="0">
                  <a:latin typeface="Tele-GroteskNor" pitchFamily="2" charset="0"/>
                  <a:cs typeface="Arial" pitchFamily="34" charset="0"/>
                </a:rPr>
                <a:t>D</a:t>
              </a:r>
            </a:p>
          </p:txBody>
        </p:sp>
        <p:sp>
          <p:nvSpPr>
            <p:cNvPr id="17" name="TextBox 16">
              <a:extLst>
                <a:ext uri="{FF2B5EF4-FFF2-40B4-BE49-F238E27FC236}">
                  <a16:creationId xmlns:a16="http://schemas.microsoft.com/office/drawing/2014/main" id="{C80E490B-7488-4F70-836C-AE22892E09C5}"/>
                </a:ext>
              </a:extLst>
            </p:cNvPr>
            <p:cNvSpPr txBox="1"/>
            <p:nvPr/>
          </p:nvSpPr>
          <p:spPr>
            <a:xfrm>
              <a:off x="6400935" y="3573962"/>
              <a:ext cx="543340" cy="390404"/>
            </a:xfrm>
            <a:prstGeom prst="rect">
              <a:avLst/>
            </a:prstGeom>
            <a:noFill/>
          </p:spPr>
          <p:txBody>
            <a:bodyPr wrap="square" rtlCol="0">
              <a:spAutoFit/>
            </a:bodyPr>
            <a:lstStyle/>
            <a:p>
              <a:r>
                <a:rPr lang="en-US" sz="1100" dirty="0">
                  <a:latin typeface="Tele-GroteskNor" pitchFamily="2" charset="0"/>
                  <a:cs typeface="Arial" pitchFamily="34" charset="0"/>
                </a:rPr>
                <a:t>B</a:t>
              </a:r>
            </a:p>
          </p:txBody>
        </p:sp>
        <p:sp>
          <p:nvSpPr>
            <p:cNvPr id="18" name="TextBox 17">
              <a:extLst>
                <a:ext uri="{FF2B5EF4-FFF2-40B4-BE49-F238E27FC236}">
                  <a16:creationId xmlns:a16="http://schemas.microsoft.com/office/drawing/2014/main" id="{22081FBC-F297-40E9-AD12-559C4505EAD8}"/>
                </a:ext>
              </a:extLst>
            </p:cNvPr>
            <p:cNvSpPr txBox="1"/>
            <p:nvPr/>
          </p:nvSpPr>
          <p:spPr>
            <a:xfrm>
              <a:off x="9509758" y="3050863"/>
              <a:ext cx="543340" cy="390404"/>
            </a:xfrm>
            <a:prstGeom prst="rect">
              <a:avLst/>
            </a:prstGeom>
            <a:noFill/>
          </p:spPr>
          <p:txBody>
            <a:bodyPr wrap="square" rtlCol="0">
              <a:spAutoFit/>
            </a:bodyPr>
            <a:lstStyle/>
            <a:p>
              <a:r>
                <a:rPr lang="en-US" sz="1100" dirty="0">
                  <a:latin typeface="Tele-GroteskNor" pitchFamily="2" charset="0"/>
                  <a:cs typeface="Arial" pitchFamily="34" charset="0"/>
                </a:rPr>
                <a:t>C</a:t>
              </a:r>
            </a:p>
          </p:txBody>
        </p:sp>
        <p:sp>
          <p:nvSpPr>
            <p:cNvPr id="19" name="Rectangle: Rounded Corners 18">
              <a:extLst>
                <a:ext uri="{FF2B5EF4-FFF2-40B4-BE49-F238E27FC236}">
                  <a16:creationId xmlns:a16="http://schemas.microsoft.com/office/drawing/2014/main" id="{9D7CB575-1396-4F84-A868-A31AB13C0469}"/>
                </a:ext>
              </a:extLst>
            </p:cNvPr>
            <p:cNvSpPr/>
            <p:nvPr/>
          </p:nvSpPr>
          <p:spPr>
            <a:xfrm>
              <a:off x="10671311" y="44556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Userinfo</a:t>
              </a:r>
              <a:r>
                <a:rPr lang="en-US" sz="1100" dirty="0"/>
                <a:t> / services</a:t>
              </a:r>
            </a:p>
          </p:txBody>
        </p:sp>
        <p:cxnSp>
          <p:nvCxnSpPr>
            <p:cNvPr id="20" name="Straight Arrow Connector 19">
              <a:extLst>
                <a:ext uri="{FF2B5EF4-FFF2-40B4-BE49-F238E27FC236}">
                  <a16:creationId xmlns:a16="http://schemas.microsoft.com/office/drawing/2014/main" id="{2DBBBBC2-2AF6-424B-A87F-93496DC8DB0C}"/>
                </a:ext>
              </a:extLst>
            </p:cNvPr>
            <p:cNvCxnSpPr>
              <a:cxnSpLocks/>
              <a:stCxn id="7" idx="3"/>
              <a:endCxn id="19" idx="0"/>
            </p:cNvCxnSpPr>
            <p:nvPr/>
          </p:nvCxnSpPr>
          <p:spPr>
            <a:xfrm>
              <a:off x="10014006" y="2713724"/>
              <a:ext cx="1202797" cy="174193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D792E44-740E-46B9-BE41-C0352A952DCB}"/>
                </a:ext>
              </a:extLst>
            </p:cNvPr>
            <p:cNvSpPr txBox="1"/>
            <p:nvPr/>
          </p:nvSpPr>
          <p:spPr>
            <a:xfrm>
              <a:off x="10903888" y="3777620"/>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cxnSp>
          <p:nvCxnSpPr>
            <p:cNvPr id="22" name="Straight Arrow Connector 21">
              <a:extLst>
                <a:ext uri="{FF2B5EF4-FFF2-40B4-BE49-F238E27FC236}">
                  <a16:creationId xmlns:a16="http://schemas.microsoft.com/office/drawing/2014/main" id="{6193C5BC-DB0C-45CE-9D05-5C099AF53AE4}"/>
                </a:ext>
              </a:extLst>
            </p:cNvPr>
            <p:cNvCxnSpPr>
              <a:cxnSpLocks/>
            </p:cNvCxnSpPr>
            <p:nvPr/>
          </p:nvCxnSpPr>
          <p:spPr>
            <a:xfrm>
              <a:off x="7474224" y="3061594"/>
              <a:ext cx="3197087"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BD1DE1D-1475-44C5-9531-9BAADF47D571}"/>
                </a:ext>
              </a:extLst>
            </p:cNvPr>
            <p:cNvSpPr txBox="1"/>
            <p:nvPr/>
          </p:nvSpPr>
          <p:spPr>
            <a:xfrm>
              <a:off x="10505186" y="4044482"/>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grpSp>
      <p:pic>
        <p:nvPicPr>
          <p:cNvPr id="3" name="Picture 2">
            <a:extLst>
              <a:ext uri="{FF2B5EF4-FFF2-40B4-BE49-F238E27FC236}">
                <a16:creationId xmlns:a16="http://schemas.microsoft.com/office/drawing/2014/main" id="{00FA911D-95AA-4F57-B957-B77319706F66}"/>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29" name="Picture 28">
            <a:extLst>
              <a:ext uri="{FF2B5EF4-FFF2-40B4-BE49-F238E27FC236}">
                <a16:creationId xmlns:a16="http://schemas.microsoft.com/office/drawing/2014/main" id="{B6552AA1-6B39-4615-A7B4-AA1F369AB433}"/>
              </a:ext>
            </a:extLst>
          </p:cNvPr>
          <p:cNvPicPr>
            <a:picLocks noChangeAspect="1"/>
          </p:cNvPicPr>
          <p:nvPr/>
        </p:nvPicPr>
        <p:blipFill>
          <a:blip r:embed="rId3"/>
          <a:stretch>
            <a:fillRect/>
          </a:stretch>
        </p:blipFill>
        <p:spPr>
          <a:xfrm rot="15648670">
            <a:off x="7849153" y="341065"/>
            <a:ext cx="163367" cy="361493"/>
          </a:xfrm>
          <a:prstGeom prst="rect">
            <a:avLst/>
          </a:prstGeom>
        </p:spPr>
      </p:pic>
      <p:sp>
        <p:nvSpPr>
          <p:cNvPr id="27" name="Rectangle 2">
            <a:extLst>
              <a:ext uri="{FF2B5EF4-FFF2-40B4-BE49-F238E27FC236}">
                <a16:creationId xmlns:a16="http://schemas.microsoft.com/office/drawing/2014/main" id="{C12A49E5-169A-4518-9E86-9FFAC9AE0A1A}"/>
              </a:ext>
            </a:extLst>
          </p:cNvPr>
          <p:cNvSpPr>
            <a:spLocks noChangeArrowheads="1"/>
          </p:cNvSpPr>
          <p:nvPr/>
        </p:nvSpPr>
        <p:spPr bwMode="auto">
          <a:xfrm>
            <a:off x="6052930" y="4724166"/>
            <a:ext cx="5907425" cy="1477328"/>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Client_assertion</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Payload   {</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iss:clientid</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sub:clientid</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aud:https</a:t>
            </a:r>
            <a:r>
              <a:rPr lang="en-US" altLang="en-US" sz="1000" dirty="0">
                <a:solidFill>
                  <a:srgbClr val="000000"/>
                </a:solidFill>
                <a:latin typeface="Courier New" panose="02070309020205020404" pitchFamily="49" charset="0"/>
                <a:cs typeface="Courier New" panose="02070309020205020404" pitchFamily="49" charset="0"/>
              </a:rPr>
              <a:t>://mno.com/token</a:t>
            </a: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jti:transactionid</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exp:epochtime</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iat:epochtime</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referred-binding:</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&lt;RP-clients public key JWK&gt;</a:t>
            </a:r>
            <a:endParaRPr lang="en-US" altLang="en-US" sz="1000" dirty="0">
              <a:highlight>
                <a:srgbClr val="FFFF00"/>
              </a:highligh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Signed by RP’s private key</a:t>
            </a:r>
            <a:endParaRPr kumimoji="0" lang="en-US" altLang="en-US" sz="10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endParaRPr>
          </a:p>
        </p:txBody>
      </p:sp>
      <p:sp>
        <p:nvSpPr>
          <p:cNvPr id="31" name="Rectangle 2">
            <a:extLst>
              <a:ext uri="{FF2B5EF4-FFF2-40B4-BE49-F238E27FC236}">
                <a16:creationId xmlns:a16="http://schemas.microsoft.com/office/drawing/2014/main" id="{518DC048-51A2-4002-BCCE-9B574CAAF814}"/>
              </a:ext>
            </a:extLst>
          </p:cNvPr>
          <p:cNvSpPr>
            <a:spLocks noChangeArrowheads="1"/>
          </p:cNvSpPr>
          <p:nvPr/>
        </p:nvSpPr>
        <p:spPr bwMode="auto">
          <a:xfrm>
            <a:off x="6052930" y="2264005"/>
            <a:ext cx="5907425" cy="1938992"/>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Client_assertion</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Payload {</a:t>
            </a:r>
          </a:p>
          <a:p>
            <a:pPr lvl="1" defTabSz="914400" eaLnBrk="0" fontAlgn="base" hangingPunct="0">
              <a:spcBef>
                <a:spcPct val="0"/>
              </a:spcBef>
              <a:spcAft>
                <a:spcPct val="0"/>
              </a:spcAf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..nested client assertion payload..{</a:t>
            </a:r>
          </a:p>
          <a:p>
            <a:pPr lvl="2" defTabSz="914400" eaLnBrk="0" fontAlgn="base" hangingPunct="0">
              <a:spcBef>
                <a:spcPct val="0"/>
              </a:spcBef>
              <a:spcAft>
                <a:spcPct val="0"/>
              </a:spcAf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i</a:t>
            </a:r>
            <a:r>
              <a:rPr lang="en-US" altLang="en-US" sz="1000" dirty="0" err="1">
                <a:solidFill>
                  <a:srgbClr val="000000"/>
                </a:solidFill>
                <a:latin typeface="Courier New" panose="02070309020205020404" pitchFamily="49" charset="0"/>
                <a:cs typeface="Courier New" panose="02070309020205020404" pitchFamily="49" charset="0"/>
              </a:rPr>
              <a:t>ss:clientid</a:t>
            </a:r>
            <a:endParaRPr lang="en-US" altLang="en-US" sz="1000" dirty="0">
              <a:solidFill>
                <a:srgbClr val="000000"/>
              </a:solidFill>
              <a:latin typeface="Courier New" panose="02070309020205020404" pitchFamily="49" charset="0"/>
              <a:cs typeface="Courier New" panose="02070309020205020404" pitchFamily="49" charset="0"/>
            </a:endParaRPr>
          </a:p>
          <a:p>
            <a:pPr lvl="2" defTabSz="914400" eaLnBrk="0" fontAlgn="base" hangingPunct="0">
              <a:spcBef>
                <a:spcPct val="0"/>
              </a:spcBef>
              <a:spcAft>
                <a:spcPct val="0"/>
              </a:spcAf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Su</a:t>
            </a:r>
            <a:r>
              <a:rPr lang="en-US" altLang="en-US" sz="1000" dirty="0" err="1">
                <a:solidFill>
                  <a:srgbClr val="000000"/>
                </a:solidFill>
                <a:latin typeface="Courier New" panose="02070309020205020404" pitchFamily="49" charset="0"/>
                <a:cs typeface="Courier New" panose="02070309020205020404" pitchFamily="49" charset="0"/>
              </a:rPr>
              <a:t>b:clientid</a:t>
            </a:r>
            <a:endParaRPr lang="en-US" altLang="en-US" sz="1000" dirty="0">
              <a:solidFill>
                <a:srgbClr val="000000"/>
              </a:solidFill>
              <a:latin typeface="Courier New" panose="02070309020205020404" pitchFamily="49" charset="0"/>
              <a:cs typeface="Courier New" panose="02070309020205020404" pitchFamily="49" charset="0"/>
            </a:endParaRPr>
          </a:p>
          <a:p>
            <a:pPr lvl="2" defTabSz="914400" eaLnBrk="0" fontAlgn="base" hangingPunct="0">
              <a:spcBef>
                <a:spcPct val="0"/>
              </a:spcBef>
              <a:spcAft>
                <a:spcPct val="0"/>
              </a:spcAf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a</a:t>
            </a:r>
            <a:r>
              <a:rPr lang="en-US" altLang="en-US" sz="1000" dirty="0" err="1">
                <a:solidFill>
                  <a:srgbClr val="000000"/>
                </a:solidFill>
                <a:latin typeface="Courier New" panose="02070309020205020404" pitchFamily="49" charset="0"/>
                <a:cs typeface="Courier New" panose="02070309020205020404" pitchFamily="49" charset="0"/>
              </a:rPr>
              <a:t>ud:https</a:t>
            </a:r>
            <a:r>
              <a:rPr lang="en-US" altLang="en-US" sz="1000" dirty="0">
                <a:solidFill>
                  <a:srgbClr val="000000"/>
                </a:solidFill>
                <a:latin typeface="Courier New" panose="02070309020205020404" pitchFamily="49" charset="0"/>
                <a:cs typeface="Courier New" panose="02070309020205020404" pitchFamily="49" charset="0"/>
              </a:rPr>
              <a:t>://mno.com/token</a:t>
            </a:r>
          </a:p>
          <a:p>
            <a:pPr lvl="2"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jti</a:t>
            </a:r>
            <a:r>
              <a:rPr lang="en-US" altLang="en-US" sz="1000" dirty="0">
                <a:solidFill>
                  <a:srgbClr val="000000"/>
                </a:solidFill>
                <a:latin typeface="Courier New" panose="02070309020205020404" pitchFamily="49" charset="0"/>
                <a:cs typeface="Courier New" panose="02070309020205020404" pitchFamily="49" charset="0"/>
              </a:rPr>
              <a:t>:..</a:t>
            </a:r>
          </a:p>
          <a:p>
            <a:pPr lvl="2"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exp:epochtime</a:t>
            </a:r>
            <a:endParaRPr lang="en-US" altLang="en-US" sz="1000" dirty="0">
              <a:solidFill>
                <a:srgbClr val="000000"/>
              </a:solidFill>
              <a:latin typeface="Courier New" panose="02070309020205020404" pitchFamily="49" charset="0"/>
              <a:cs typeface="Courier New" panose="02070309020205020404" pitchFamily="49" charset="0"/>
            </a:endParaRPr>
          </a:p>
          <a:p>
            <a:pPr lvl="2"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iat:epochtime</a:t>
            </a:r>
            <a:endParaRPr lang="en-US" altLang="en-US" sz="1000" dirty="0">
              <a:solidFill>
                <a:srgbClr val="000000"/>
              </a:solidFill>
              <a:latin typeface="Courier New" panose="02070309020205020404" pitchFamily="49" charset="0"/>
              <a:cs typeface="Courier New" panose="02070309020205020404" pitchFamily="49" charset="0"/>
            </a:endParaRPr>
          </a:p>
          <a:p>
            <a:pPr lvl="2" defTabSz="914400" eaLnBrk="0" fontAlgn="base" hangingPunct="0">
              <a:spcBef>
                <a:spcPct val="0"/>
              </a:spcBef>
              <a:spcAft>
                <a:spcPct val="0"/>
              </a:spcAft>
            </a:pPr>
            <a:r>
              <a:rPr lang="en-US" altLang="en-US" sz="1000" dirty="0">
                <a:solidFill>
                  <a:srgbClr val="000000"/>
                </a:solidFill>
                <a:latin typeface="Courier New" panose="02070309020205020404" pitchFamily="49" charset="0"/>
                <a:cs typeface="Courier New" panose="02070309020205020404" pitchFamily="49" charset="0"/>
              </a:rPr>
              <a:t>referred-binding:&lt;RP-clients public JWK&gt;</a:t>
            </a:r>
            <a:endParaRPr lang="en-US" altLang="en-US" sz="1000" dirty="0">
              <a:latin typeface="Courier New" panose="02070309020205020404" pitchFamily="49" charset="0"/>
              <a:cs typeface="Courier New" panose="02070309020205020404" pitchFamily="49" charset="0"/>
            </a:endParaRPr>
          </a:p>
          <a:p>
            <a:pPr lvl="2" defTabSz="914400" eaLnBrk="0" fontAlgn="base" hangingPunct="0">
              <a:spcBef>
                <a:spcPct val="0"/>
              </a:spcBef>
              <a:spcAft>
                <a:spcPct val="0"/>
              </a:spcAft>
            </a:pP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 Signed by RP servers private key</a:t>
            </a:r>
          </a:p>
          <a:p>
            <a:pPr lvl="1" defTabSz="914400" eaLnBrk="0" fontAlgn="base" hangingPunct="0">
              <a:spcBef>
                <a:spcPct val="0"/>
              </a:spcBef>
              <a:spcAft>
                <a:spcPct val="0"/>
              </a:spcAft>
            </a:pP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referred-binding:&lt;RP-clients public JWK&gt;</a:t>
            </a:r>
          </a:p>
          <a:p>
            <a:pPr defTabSz="914400" eaLnBrk="0" fontAlgn="base" hangingPunct="0">
              <a:spcBef>
                <a:spcPct val="0"/>
              </a:spcBef>
              <a:spcAft>
                <a:spcPct val="0"/>
              </a:spcAft>
            </a:pP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}Signed by RP clients private Key</a:t>
            </a:r>
          </a:p>
        </p:txBody>
      </p:sp>
      <p:sp>
        <p:nvSpPr>
          <p:cNvPr id="32" name="TextBox 31">
            <a:extLst>
              <a:ext uri="{FF2B5EF4-FFF2-40B4-BE49-F238E27FC236}">
                <a16:creationId xmlns:a16="http://schemas.microsoft.com/office/drawing/2014/main" id="{29FC3286-EEEC-42BE-9AB5-1D5A64247397}"/>
              </a:ext>
            </a:extLst>
          </p:cNvPr>
          <p:cNvSpPr txBox="1"/>
          <p:nvPr/>
        </p:nvSpPr>
        <p:spPr>
          <a:xfrm>
            <a:off x="6164276" y="6289415"/>
            <a:ext cx="5684732" cy="276999"/>
          </a:xfrm>
          <a:prstGeom prst="rect">
            <a:avLst/>
          </a:prstGeom>
          <a:noFill/>
        </p:spPr>
        <p:txBody>
          <a:bodyPr wrap="square" rtlCol="0">
            <a:spAutoFit/>
          </a:bodyPr>
          <a:lstStyle/>
          <a:p>
            <a:r>
              <a:rPr lang="en-US" sz="1200" dirty="0">
                <a:latin typeface="Tele-GroteskNor" pitchFamily="2" charset="0"/>
                <a:cs typeface="Arial" pitchFamily="34" charset="0"/>
              </a:rPr>
              <a:t>* ID_TOKEN standards (</a:t>
            </a:r>
            <a:r>
              <a:rPr lang="en-US" sz="1200" dirty="0" err="1">
                <a:latin typeface="Tele-GroteskNor" pitchFamily="2" charset="0"/>
                <a:cs typeface="Arial" pitchFamily="34" charset="0"/>
              </a:rPr>
              <a:t>openid</a:t>
            </a:r>
            <a:r>
              <a:rPr lang="en-US" sz="1200" dirty="0">
                <a:latin typeface="Tele-GroteskNor" pitchFamily="2" charset="0"/>
                <a:cs typeface="Arial" pitchFamily="34" charset="0"/>
              </a:rPr>
              <a:t> connect) require a CNF to be for a single key. </a:t>
            </a:r>
          </a:p>
        </p:txBody>
      </p:sp>
      <p:cxnSp>
        <p:nvCxnSpPr>
          <p:cNvPr id="30" name="Straight Arrow Connector 29">
            <a:extLst>
              <a:ext uri="{FF2B5EF4-FFF2-40B4-BE49-F238E27FC236}">
                <a16:creationId xmlns:a16="http://schemas.microsoft.com/office/drawing/2014/main" id="{92C75B25-AA92-4480-BEE7-14C927E1913D}"/>
              </a:ext>
            </a:extLst>
          </p:cNvPr>
          <p:cNvCxnSpPr>
            <a:cxnSpLocks/>
          </p:cNvCxnSpPr>
          <p:nvPr/>
        </p:nvCxnSpPr>
        <p:spPr>
          <a:xfrm>
            <a:off x="9109439" y="600994"/>
            <a:ext cx="1200714" cy="806092"/>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842E64E7-3747-4E31-8157-E701735E389D}"/>
              </a:ext>
            </a:extLst>
          </p:cNvPr>
          <p:cNvSpPr txBox="1"/>
          <p:nvPr/>
        </p:nvSpPr>
        <p:spPr>
          <a:xfrm>
            <a:off x="6052930" y="2045374"/>
            <a:ext cx="5907425" cy="276999"/>
          </a:xfrm>
          <a:prstGeom prst="rect">
            <a:avLst/>
          </a:prstGeom>
          <a:noFill/>
        </p:spPr>
        <p:txBody>
          <a:bodyPr wrap="square" rtlCol="0">
            <a:spAutoFit/>
          </a:bodyPr>
          <a:lstStyle/>
          <a:p>
            <a:r>
              <a:rPr lang="en-US" sz="1200" dirty="0">
                <a:latin typeface="Tele-GroteskNor" pitchFamily="2" charset="0"/>
                <a:cs typeface="Arial" pitchFamily="34" charset="0"/>
              </a:rPr>
              <a:t>RP generates the assertion </a:t>
            </a:r>
            <a:r>
              <a:rPr lang="en-US" sz="1200" dirty="0" err="1">
                <a:latin typeface="Tele-GroteskNor" pitchFamily="2" charset="0"/>
                <a:cs typeface="Arial" pitchFamily="34" charset="0"/>
              </a:rPr>
              <a:t>jwt</a:t>
            </a:r>
            <a:r>
              <a:rPr lang="en-US" sz="1200" dirty="0">
                <a:latin typeface="Tele-GroteskNor" pitchFamily="2" charset="0"/>
                <a:cs typeface="Arial" pitchFamily="34" charset="0"/>
              </a:rPr>
              <a:t>-&gt; gives to client -&gt; client signs to make token call.  </a:t>
            </a:r>
          </a:p>
        </p:txBody>
      </p:sp>
      <p:sp>
        <p:nvSpPr>
          <p:cNvPr id="34" name="TextBox 33">
            <a:extLst>
              <a:ext uri="{FF2B5EF4-FFF2-40B4-BE49-F238E27FC236}">
                <a16:creationId xmlns:a16="http://schemas.microsoft.com/office/drawing/2014/main" id="{35F5CA52-7F27-4FC1-83E2-4E5BBBD2B6F6}"/>
              </a:ext>
            </a:extLst>
          </p:cNvPr>
          <p:cNvSpPr txBox="1"/>
          <p:nvPr/>
        </p:nvSpPr>
        <p:spPr>
          <a:xfrm>
            <a:off x="6052930" y="4136289"/>
            <a:ext cx="5907425" cy="276999"/>
          </a:xfrm>
          <a:prstGeom prst="rect">
            <a:avLst/>
          </a:prstGeom>
          <a:noFill/>
        </p:spPr>
        <p:txBody>
          <a:bodyPr wrap="square" rtlCol="0">
            <a:spAutoFit/>
          </a:bodyPr>
          <a:lstStyle/>
          <a:p>
            <a:r>
              <a:rPr lang="en-US" sz="1200" dirty="0">
                <a:latin typeface="Tele-GroteskNor" pitchFamily="2" charset="0"/>
                <a:cs typeface="Arial" pitchFamily="34" charset="0"/>
              </a:rPr>
              <a:t>CON: subject to theft. </a:t>
            </a:r>
          </a:p>
        </p:txBody>
      </p:sp>
      <p:sp>
        <p:nvSpPr>
          <p:cNvPr id="35" name="TextBox 34">
            <a:extLst>
              <a:ext uri="{FF2B5EF4-FFF2-40B4-BE49-F238E27FC236}">
                <a16:creationId xmlns:a16="http://schemas.microsoft.com/office/drawing/2014/main" id="{CD94F03A-7340-495A-861F-BC395CFC1095}"/>
              </a:ext>
            </a:extLst>
          </p:cNvPr>
          <p:cNvSpPr txBox="1"/>
          <p:nvPr/>
        </p:nvSpPr>
        <p:spPr>
          <a:xfrm>
            <a:off x="6041127" y="4501209"/>
            <a:ext cx="5907425" cy="276999"/>
          </a:xfrm>
          <a:prstGeom prst="rect">
            <a:avLst/>
          </a:prstGeom>
          <a:noFill/>
        </p:spPr>
        <p:txBody>
          <a:bodyPr wrap="square" rtlCol="0">
            <a:spAutoFit/>
          </a:bodyPr>
          <a:lstStyle/>
          <a:p>
            <a:r>
              <a:rPr lang="en-US" sz="1200" dirty="0">
                <a:latin typeface="Tele-GroteskNor" pitchFamily="2" charset="0"/>
                <a:cs typeface="Arial" pitchFamily="34" charset="0"/>
              </a:rPr>
              <a:t>Client asks RP to sign the client’s public key, client can now use that for token requests. </a:t>
            </a:r>
          </a:p>
        </p:txBody>
      </p:sp>
    </p:spTree>
    <p:extLst>
      <p:ext uri="{BB962C8B-B14F-4D97-AF65-F5344CB8AC3E}">
        <p14:creationId xmlns:p14="http://schemas.microsoft.com/office/powerpoint/2010/main" val="4157117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rmAutofit fontScale="90000"/>
          </a:bodyPr>
          <a:lstStyle/>
          <a:p>
            <a:r>
              <a:rPr lang="en-US" dirty="0"/>
              <a:t>Appendix</a:t>
            </a:r>
          </a:p>
        </p:txBody>
      </p:sp>
      <p:sp>
        <p:nvSpPr>
          <p:cNvPr id="7" name="Subtitle 6"/>
          <p:cNvSpPr>
            <a:spLocks noGrp="1"/>
          </p:cNvSpPr>
          <p:nvPr>
            <p:ph type="subTitle" idx="1"/>
          </p:nvPr>
        </p:nvSpPr>
        <p:spPr/>
        <p:txBody>
          <a:bodyPr/>
          <a:lstStyle/>
          <a:p>
            <a:r>
              <a:rPr lang="en-US" dirty="0"/>
              <a:t>Michael Engan</a:t>
            </a:r>
          </a:p>
        </p:txBody>
      </p:sp>
      <p:sp>
        <p:nvSpPr>
          <p:cNvPr id="5" name="Footer Placeholder 4"/>
          <p:cNvSpPr>
            <a:spLocks noGrp="1"/>
          </p:cNvSpPr>
          <p:nvPr>
            <p:ph type="ftr" sz="quarter" idx="4294967295"/>
          </p:nvPr>
        </p:nvSpPr>
        <p:spPr>
          <a:xfrm>
            <a:off x="4165600" y="6584883"/>
            <a:ext cx="3860800" cy="202143"/>
          </a:xfrm>
          <a:prstGeom prst="rect">
            <a:avLst/>
          </a:prstGeom>
        </p:spPr>
        <p:txBody>
          <a:bodyPr/>
          <a:lstStyle/>
          <a:p>
            <a:r>
              <a:rPr lang="en-US">
                <a:solidFill>
                  <a:srgbClr val="000000"/>
                </a:solidFill>
              </a:rPr>
              <a:t>T-Mobile Confidential</a:t>
            </a:r>
          </a:p>
        </p:txBody>
      </p:sp>
    </p:spTree>
    <p:extLst>
      <p:ext uri="{BB962C8B-B14F-4D97-AF65-F5344CB8AC3E}">
        <p14:creationId xmlns:p14="http://schemas.microsoft.com/office/powerpoint/2010/main" val="941381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AB9B73-6C0E-4997-B57B-DA23AFBFD9C7}"/>
              </a:ext>
            </a:extLst>
          </p:cNvPr>
          <p:cNvSpPr>
            <a:spLocks noGrp="1"/>
          </p:cNvSpPr>
          <p:nvPr>
            <p:ph sz="quarter" idx="12"/>
          </p:nvPr>
        </p:nvSpPr>
        <p:spPr/>
        <p:txBody>
          <a:bodyPr/>
          <a:lstStyle/>
          <a:p>
            <a:r>
              <a:rPr lang="en-US" dirty="0"/>
              <a:t>Bearer tokens can be stolen</a:t>
            </a:r>
          </a:p>
          <a:p>
            <a:r>
              <a:rPr lang="en-US" dirty="0"/>
              <a:t>Bearer tokens can be replayed</a:t>
            </a:r>
          </a:p>
          <a:p>
            <a:r>
              <a:rPr lang="en-US" dirty="0"/>
              <a:t>Auth codes intercepted</a:t>
            </a:r>
          </a:p>
          <a:p>
            <a:r>
              <a:rPr lang="en-US" dirty="0"/>
              <a:t>Services / RP’s can be impersonated</a:t>
            </a:r>
          </a:p>
          <a:p>
            <a:r>
              <a:rPr lang="en-US" dirty="0"/>
              <a:t>Clients can be impersonated</a:t>
            </a:r>
          </a:p>
          <a:p>
            <a:r>
              <a:rPr lang="en-US" dirty="0"/>
              <a:t>Database of passwords/secrets will be replicated across x parties increasing leak risk!</a:t>
            </a:r>
          </a:p>
          <a:p>
            <a:endParaRPr lang="en-US" dirty="0"/>
          </a:p>
        </p:txBody>
      </p:sp>
      <p:sp>
        <p:nvSpPr>
          <p:cNvPr id="4" name="Title 3">
            <a:extLst>
              <a:ext uri="{FF2B5EF4-FFF2-40B4-BE49-F238E27FC236}">
                <a16:creationId xmlns:a16="http://schemas.microsoft.com/office/drawing/2014/main" id="{C38F6017-75BE-48C1-A2F5-305903D6473C}"/>
              </a:ext>
            </a:extLst>
          </p:cNvPr>
          <p:cNvSpPr>
            <a:spLocks noGrp="1"/>
          </p:cNvSpPr>
          <p:nvPr>
            <p:ph type="title"/>
          </p:nvPr>
        </p:nvSpPr>
        <p:spPr/>
        <p:txBody>
          <a:bodyPr/>
          <a:lstStyle/>
          <a:p>
            <a:r>
              <a:rPr lang="en-US" dirty="0"/>
              <a:t>So what’s wrong – why do we need token binding</a:t>
            </a:r>
          </a:p>
        </p:txBody>
      </p:sp>
      <p:sp>
        <p:nvSpPr>
          <p:cNvPr id="5" name="Content Placeholder 4">
            <a:extLst>
              <a:ext uri="{FF2B5EF4-FFF2-40B4-BE49-F238E27FC236}">
                <a16:creationId xmlns:a16="http://schemas.microsoft.com/office/drawing/2014/main" id="{A54A4081-2D22-4D74-A474-D94C6E92F883}"/>
              </a:ext>
            </a:extLst>
          </p:cNvPr>
          <p:cNvSpPr>
            <a:spLocks noGrp="1"/>
          </p:cNvSpPr>
          <p:nvPr>
            <p:ph sz="quarter" idx="13"/>
          </p:nvPr>
        </p:nvSpPr>
        <p:spPr>
          <a:xfrm>
            <a:off x="6690220" y="1170432"/>
            <a:ext cx="5102352" cy="1794441"/>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2800" b="1" u="sng" dirty="0">
                <a:solidFill>
                  <a:schemeClr val="bg1"/>
                </a:solidFill>
              </a:rPr>
              <a:t>More Secure!</a:t>
            </a:r>
            <a:endParaRPr lang="en-US" sz="3200" dirty="0">
              <a:solidFill>
                <a:schemeClr val="bg1"/>
              </a:solidFill>
            </a:endParaRPr>
          </a:p>
          <a:p>
            <a:pPr algn="ctr"/>
            <a:r>
              <a:rPr lang="en-US" sz="2000" dirty="0">
                <a:solidFill>
                  <a:schemeClr val="bg1"/>
                </a:solidFill>
              </a:rPr>
              <a:t>xxx is pitched as a Secure service delivered by your trusted carrier. Therefore our security must not only be standard, but deliver above and beyond current alternative solutions. </a:t>
            </a:r>
          </a:p>
        </p:txBody>
      </p:sp>
      <p:sp>
        <p:nvSpPr>
          <p:cNvPr id="6" name="Content Placeholder 4">
            <a:extLst>
              <a:ext uri="{FF2B5EF4-FFF2-40B4-BE49-F238E27FC236}">
                <a16:creationId xmlns:a16="http://schemas.microsoft.com/office/drawing/2014/main" id="{2C2CB9DE-E338-4D68-B4F4-F9F1091499C4}"/>
              </a:ext>
            </a:extLst>
          </p:cNvPr>
          <p:cNvSpPr txBox="1">
            <a:spLocks/>
          </p:cNvSpPr>
          <p:nvPr/>
        </p:nvSpPr>
        <p:spPr>
          <a:xfrm>
            <a:off x="6690220" y="3501255"/>
            <a:ext cx="5102352" cy="1794441"/>
          </a:xfrm>
          <a:prstGeom prst="rect">
            <a:avLst/>
          </a:prstGeom>
          <a:solidFill>
            <a:schemeClr val="accent1"/>
          </a:solidFill>
          <a:ln w="9525" cap="flat" cmpd="sng" algn="ctr">
            <a:noFill/>
            <a:prstDash val="soli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lvl1pPr marL="269056" indent="-269056" algn="l" defTabSz="358741" rtl="0" eaLnBrk="1" latinLnBrk="0" hangingPunct="1">
              <a:spcBef>
                <a:spcPct val="20000"/>
              </a:spcBef>
              <a:buClr>
                <a:schemeClr val="accent1"/>
              </a:buClr>
              <a:buFont typeface="Wingdings" panose="05000000000000000000" pitchFamily="2" charset="2"/>
              <a:buChar char="§"/>
              <a:defRPr sz="2507" b="0" i="0" kern="1200">
                <a:solidFill>
                  <a:schemeClr val="tx1">
                    <a:lumMod val="85000"/>
                    <a:lumOff val="15000"/>
                  </a:schemeClr>
                </a:solidFill>
                <a:latin typeface="+mn-lt"/>
                <a:ea typeface="+mn-ea"/>
                <a:cs typeface="+mn-cs"/>
              </a:defRPr>
            </a:lvl1pPr>
            <a:lvl2pPr marL="582954" indent="-224213" algn="l" defTabSz="358741" rtl="0" eaLnBrk="1" latinLnBrk="0" hangingPunct="1">
              <a:spcBef>
                <a:spcPct val="20000"/>
              </a:spcBef>
              <a:buClr>
                <a:schemeClr val="accent1"/>
              </a:buClr>
              <a:buFont typeface="Wingdings" panose="05000000000000000000" pitchFamily="2" charset="2"/>
              <a:buChar char="§"/>
              <a:defRPr sz="1880" b="0" i="0" kern="1200">
                <a:solidFill>
                  <a:schemeClr val="tx1">
                    <a:lumMod val="85000"/>
                    <a:lumOff val="15000"/>
                  </a:schemeClr>
                </a:solidFill>
                <a:latin typeface="+mn-lt"/>
                <a:ea typeface="+mn-ea"/>
                <a:cs typeface="+mn-cs"/>
              </a:defRPr>
            </a:lvl2pPr>
            <a:lvl3pPr marL="896851" indent="-179369" algn="l" defTabSz="358741" rtl="0" eaLnBrk="1" latinLnBrk="0" hangingPunct="1">
              <a:spcBef>
                <a:spcPct val="20000"/>
              </a:spcBef>
              <a:buClr>
                <a:schemeClr val="accent1"/>
              </a:buClr>
              <a:buFont typeface="Wingdings" panose="05000000000000000000" pitchFamily="2" charset="2"/>
              <a:buChar char="§"/>
              <a:defRPr sz="1566" b="0" i="0" kern="1200">
                <a:solidFill>
                  <a:schemeClr val="tx1">
                    <a:lumMod val="85000"/>
                    <a:lumOff val="15000"/>
                  </a:schemeClr>
                </a:solidFill>
                <a:latin typeface="+mn-lt"/>
                <a:ea typeface="+mn-ea"/>
                <a:cs typeface="+mn-cs"/>
              </a:defRPr>
            </a:lvl3pPr>
            <a:lvl4pPr marL="1255593"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85000"/>
                    <a:lumOff val="15000"/>
                  </a:schemeClr>
                </a:solidFill>
                <a:latin typeface="+mn-lt"/>
                <a:ea typeface="+mn-ea"/>
                <a:cs typeface="+mn-cs"/>
              </a:defRPr>
            </a:lvl4pPr>
            <a:lvl5pPr marL="1614334" indent="-179369" algn="l" defTabSz="358741" rtl="0" eaLnBrk="1" latinLnBrk="0" hangingPunct="1">
              <a:spcBef>
                <a:spcPct val="20000"/>
              </a:spcBef>
              <a:buClr>
                <a:schemeClr val="accent1"/>
              </a:buClr>
              <a:buFont typeface="Wingdings" panose="05000000000000000000" pitchFamily="2" charset="2"/>
              <a:buChar char="§"/>
              <a:defRPr sz="1254" b="0" i="0" kern="1200">
                <a:solidFill>
                  <a:schemeClr val="tx1">
                    <a:lumMod val="85000"/>
                    <a:lumOff val="15000"/>
                  </a:schemeClr>
                </a:solidFill>
                <a:latin typeface="+mn-lt"/>
                <a:ea typeface="+mn-ea"/>
                <a:cs typeface="+mn-cs"/>
              </a:defRPr>
            </a:lvl5pPr>
            <a:lvl6pPr marL="1973074" indent="-179369" algn="l" defTabSz="358741" rtl="0" eaLnBrk="1" latinLnBrk="0" hangingPunct="1">
              <a:spcBef>
                <a:spcPct val="20000"/>
              </a:spcBef>
              <a:buFont typeface="Arial"/>
              <a:buChar char="•"/>
              <a:defRPr sz="1566" kern="1200">
                <a:solidFill>
                  <a:schemeClr val="lt1"/>
                </a:solidFill>
                <a:latin typeface="+mn-lt"/>
                <a:ea typeface="+mn-ea"/>
                <a:cs typeface="+mn-cs"/>
              </a:defRPr>
            </a:lvl6pPr>
            <a:lvl7pPr marL="2331817" indent="-179369" algn="l" defTabSz="358741" rtl="0" eaLnBrk="1" latinLnBrk="0" hangingPunct="1">
              <a:spcBef>
                <a:spcPct val="20000"/>
              </a:spcBef>
              <a:buFont typeface="Arial"/>
              <a:buChar char="•"/>
              <a:defRPr sz="1566" kern="1200">
                <a:solidFill>
                  <a:schemeClr val="lt1"/>
                </a:solidFill>
                <a:latin typeface="+mn-lt"/>
                <a:ea typeface="+mn-ea"/>
                <a:cs typeface="+mn-cs"/>
              </a:defRPr>
            </a:lvl7pPr>
            <a:lvl8pPr marL="2690556" indent="-179369" algn="l" defTabSz="358741" rtl="0" eaLnBrk="1" latinLnBrk="0" hangingPunct="1">
              <a:spcBef>
                <a:spcPct val="20000"/>
              </a:spcBef>
              <a:buFont typeface="Arial"/>
              <a:buChar char="•"/>
              <a:defRPr sz="1566" kern="1200">
                <a:solidFill>
                  <a:schemeClr val="lt1"/>
                </a:solidFill>
                <a:latin typeface="+mn-lt"/>
                <a:ea typeface="+mn-ea"/>
                <a:cs typeface="+mn-cs"/>
              </a:defRPr>
            </a:lvl8pPr>
            <a:lvl9pPr marL="3049297" indent="-179369" algn="l" defTabSz="358741" rtl="0" eaLnBrk="1" latinLnBrk="0" hangingPunct="1">
              <a:spcBef>
                <a:spcPct val="20000"/>
              </a:spcBef>
              <a:buFont typeface="Arial"/>
              <a:buChar char="•"/>
              <a:defRPr sz="1566" kern="1200">
                <a:solidFill>
                  <a:schemeClr val="lt1"/>
                </a:solidFill>
                <a:latin typeface="+mn-lt"/>
                <a:ea typeface="+mn-ea"/>
                <a:cs typeface="+mn-cs"/>
              </a:defRPr>
            </a:lvl9pPr>
          </a:lstStyle>
          <a:p>
            <a:pPr algn="ctr"/>
            <a:r>
              <a:rPr lang="en-US" sz="2800" b="1" u="sng" dirty="0">
                <a:solidFill>
                  <a:schemeClr val="bg1"/>
                </a:solidFill>
              </a:rPr>
              <a:t>More Secure!</a:t>
            </a:r>
            <a:endParaRPr lang="en-US" sz="3200" dirty="0">
              <a:solidFill>
                <a:schemeClr val="bg1"/>
              </a:solidFill>
            </a:endParaRPr>
          </a:p>
          <a:p>
            <a:pPr algn="ctr"/>
            <a:r>
              <a:rPr lang="en-US" sz="2000" dirty="0">
                <a:solidFill>
                  <a:schemeClr val="bg1"/>
                </a:solidFill>
              </a:rPr>
              <a:t>We are moving users away from having a password by moving users to Key pairs (</a:t>
            </a:r>
            <a:r>
              <a:rPr lang="en-US" sz="2000" dirty="0" err="1">
                <a:solidFill>
                  <a:schemeClr val="bg1"/>
                </a:solidFill>
              </a:rPr>
              <a:t>Fido,bio</a:t>
            </a:r>
            <a:r>
              <a:rPr lang="en-US" sz="2000" dirty="0">
                <a:solidFill>
                  <a:schemeClr val="bg1"/>
                </a:solidFill>
              </a:rPr>
              <a:t>,..)  we want to also move RP’s and RP clients over to the same key pair functionality.</a:t>
            </a:r>
          </a:p>
        </p:txBody>
      </p:sp>
      <p:sp>
        <p:nvSpPr>
          <p:cNvPr id="7" name="Rectangle 6">
            <a:extLst>
              <a:ext uri="{FF2B5EF4-FFF2-40B4-BE49-F238E27FC236}">
                <a16:creationId xmlns:a16="http://schemas.microsoft.com/office/drawing/2014/main" id="{6148373B-6CDB-4C64-9FFA-C21B6F85FF66}"/>
              </a:ext>
            </a:extLst>
          </p:cNvPr>
          <p:cNvSpPr/>
          <p:nvPr/>
        </p:nvSpPr>
        <p:spPr>
          <a:xfrm>
            <a:off x="6102099" y="5832078"/>
            <a:ext cx="5939160" cy="523220"/>
          </a:xfrm>
          <a:prstGeom prst="rect">
            <a:avLst/>
          </a:prstGeom>
        </p:spPr>
        <p:txBody>
          <a:bodyPr wrap="square">
            <a:spAutoFit/>
          </a:bodyPr>
          <a:lstStyle/>
          <a:p>
            <a:pPr marL="285750" indent="-285750">
              <a:buFont typeface="Arial" panose="020B0604020202020204" pitchFamily="34" charset="0"/>
              <a:buChar char="•"/>
            </a:pPr>
            <a:r>
              <a:rPr lang="en-US" sz="1400" dirty="0"/>
              <a:t>https://medium.com/@inthiraj1994/token-binding-in-simple-terms-6d2035075ab</a:t>
            </a:r>
          </a:p>
          <a:p>
            <a:pPr marL="285750" indent="-285750">
              <a:buFont typeface="Arial" panose="020B0604020202020204" pitchFamily="34" charset="0"/>
              <a:buChar char="•"/>
            </a:pPr>
            <a:r>
              <a:rPr lang="en-US" sz="1400" dirty="0"/>
              <a:t>https://docs.aws.amazon.com/general/latest/gr/signing_aws_api_requests.html</a:t>
            </a:r>
          </a:p>
        </p:txBody>
      </p:sp>
      <p:sp>
        <p:nvSpPr>
          <p:cNvPr id="3" name="TextBox 2">
            <a:extLst>
              <a:ext uri="{FF2B5EF4-FFF2-40B4-BE49-F238E27FC236}">
                <a16:creationId xmlns:a16="http://schemas.microsoft.com/office/drawing/2014/main" id="{BCCD4B69-12A8-44CF-9561-57DCCCF48572}"/>
              </a:ext>
            </a:extLst>
          </p:cNvPr>
          <p:cNvSpPr txBox="1"/>
          <p:nvPr/>
        </p:nvSpPr>
        <p:spPr>
          <a:xfrm>
            <a:off x="482885" y="5455578"/>
            <a:ext cx="5085708" cy="646331"/>
          </a:xfrm>
          <a:prstGeom prst="rect">
            <a:avLst/>
          </a:prstGeom>
          <a:solidFill>
            <a:schemeClr val="accent1"/>
          </a:solidFill>
        </p:spPr>
        <p:txBody>
          <a:bodyPr wrap="square" rtlCol="0">
            <a:spAutoFit/>
          </a:bodyPr>
          <a:lstStyle/>
          <a:p>
            <a:pPr algn="ctr"/>
            <a:r>
              <a:rPr lang="en-US" dirty="0">
                <a:solidFill>
                  <a:schemeClr val="bg1"/>
                </a:solidFill>
                <a:latin typeface="Tele-GroteskNor" pitchFamily="2" charset="0"/>
                <a:cs typeface="Arial" pitchFamily="34" charset="0"/>
              </a:rPr>
              <a:t>AWS and other cloud providers have already required signed API calls for years</a:t>
            </a:r>
          </a:p>
        </p:txBody>
      </p:sp>
    </p:spTree>
    <p:extLst>
      <p:ext uri="{BB962C8B-B14F-4D97-AF65-F5344CB8AC3E}">
        <p14:creationId xmlns:p14="http://schemas.microsoft.com/office/powerpoint/2010/main" val="203319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Cloud 115">
            <a:extLst>
              <a:ext uri="{FF2B5EF4-FFF2-40B4-BE49-F238E27FC236}">
                <a16:creationId xmlns:a16="http://schemas.microsoft.com/office/drawing/2014/main" id="{C6BB4158-59A0-479C-BF92-F95671B870D9}"/>
              </a:ext>
            </a:extLst>
          </p:cNvPr>
          <p:cNvSpPr/>
          <p:nvPr/>
        </p:nvSpPr>
        <p:spPr>
          <a:xfrm>
            <a:off x="243842" y="4132601"/>
            <a:ext cx="1840990" cy="1573256"/>
          </a:xfrm>
          <a:prstGeom prst="cloud">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2D04A09A-0919-45A6-9A99-B554F766F196}"/>
              </a:ext>
            </a:extLst>
          </p:cNvPr>
          <p:cNvSpPr/>
          <p:nvPr/>
        </p:nvSpPr>
        <p:spPr>
          <a:xfrm>
            <a:off x="8586723" y="1291389"/>
            <a:ext cx="1532707" cy="3697861"/>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BB2FC16-5EE5-4CCE-B7A3-3C52C1EB32EC}"/>
              </a:ext>
            </a:extLst>
          </p:cNvPr>
          <p:cNvSpPr>
            <a:spLocks noGrp="1"/>
          </p:cNvSpPr>
          <p:nvPr>
            <p:ph type="title"/>
          </p:nvPr>
        </p:nvSpPr>
        <p:spPr/>
        <p:txBody>
          <a:bodyPr/>
          <a:lstStyle/>
          <a:p>
            <a:r>
              <a:rPr lang="en-US" dirty="0"/>
              <a:t>High level Design (web)</a:t>
            </a:r>
          </a:p>
        </p:txBody>
      </p:sp>
      <p:pic>
        <p:nvPicPr>
          <p:cNvPr id="8" name="Picture 11" descr="http://openid.bitbucket.org/openid_connect.png">
            <a:extLst>
              <a:ext uri="{FF2B5EF4-FFF2-40B4-BE49-F238E27FC236}">
                <a16:creationId xmlns:a16="http://schemas.microsoft.com/office/drawing/2014/main" id="{60F4B6F3-5C08-40AA-A919-44CFC687EC2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993189" y="1781366"/>
            <a:ext cx="1191074" cy="324300"/>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6">
            <a:extLst>
              <a:ext uri="{FF2B5EF4-FFF2-40B4-BE49-F238E27FC236}">
                <a16:creationId xmlns:a16="http://schemas.microsoft.com/office/drawing/2014/main" id="{47591F7B-C297-4E75-9FEA-8C92EE937161}"/>
              </a:ext>
            </a:extLst>
          </p:cNvPr>
          <p:cNvSpPr/>
          <p:nvPr/>
        </p:nvSpPr>
        <p:spPr>
          <a:xfrm>
            <a:off x="5615085" y="4492593"/>
            <a:ext cx="1477799" cy="606345"/>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MNO</a:t>
            </a:r>
          </a:p>
          <a:p>
            <a:pPr algn="ctr"/>
            <a:r>
              <a:rPr lang="en-US" sz="1350" b="1" dirty="0">
                <a:solidFill>
                  <a:srgbClr val="000000"/>
                </a:solidFill>
              </a:rPr>
              <a:t>Auth</a:t>
            </a:r>
          </a:p>
        </p:txBody>
      </p:sp>
      <p:sp>
        <p:nvSpPr>
          <p:cNvPr id="10" name="Rounded Rectangle 8">
            <a:extLst>
              <a:ext uri="{FF2B5EF4-FFF2-40B4-BE49-F238E27FC236}">
                <a16:creationId xmlns:a16="http://schemas.microsoft.com/office/drawing/2014/main" id="{A1BAD924-2FB3-453B-822A-628D4D48E90D}"/>
              </a:ext>
            </a:extLst>
          </p:cNvPr>
          <p:cNvSpPr/>
          <p:nvPr/>
        </p:nvSpPr>
        <p:spPr>
          <a:xfrm>
            <a:off x="5369785" y="1890419"/>
            <a:ext cx="1837365" cy="559391"/>
          </a:xfrm>
          <a:prstGeom prst="roundRect">
            <a:avLst/>
          </a:prstGeom>
          <a:solidFill>
            <a:schemeClr val="accent6">
              <a:lumMod val="20000"/>
              <a:lumOff val="80000"/>
            </a:schemeClr>
          </a:solidFill>
          <a:ln/>
        </p:spPr>
        <p:style>
          <a:lnRef idx="1">
            <a:schemeClr val="accent3"/>
          </a:lnRef>
          <a:fillRef idx="2">
            <a:schemeClr val="accent3"/>
          </a:fillRef>
          <a:effectRef idx="1">
            <a:schemeClr val="accent3"/>
          </a:effectRef>
          <a:fontRef idx="minor">
            <a:schemeClr val="dk1"/>
          </a:fontRef>
        </p:style>
        <p:txBody>
          <a:bodyPr wrap="square">
            <a:noAutofit/>
          </a:bodyPr>
          <a:lstStyle/>
          <a:p>
            <a:pPr algn="ctr"/>
            <a:r>
              <a:rPr lang="en-US" sz="1400" b="1" dirty="0">
                <a:solidFill>
                  <a:srgbClr val="000000"/>
                </a:solidFill>
              </a:rPr>
              <a:t>Relying Party </a:t>
            </a:r>
          </a:p>
          <a:p>
            <a:pPr algn="ctr"/>
            <a:r>
              <a:rPr lang="en-US" sz="1400" dirty="0">
                <a:solidFill>
                  <a:srgbClr val="000000"/>
                </a:solidFill>
              </a:rPr>
              <a:t>(e.g. Bank)</a:t>
            </a:r>
          </a:p>
        </p:txBody>
      </p:sp>
      <p:sp>
        <p:nvSpPr>
          <p:cNvPr id="11" name="Rounded Rectangle 9">
            <a:extLst>
              <a:ext uri="{FF2B5EF4-FFF2-40B4-BE49-F238E27FC236}">
                <a16:creationId xmlns:a16="http://schemas.microsoft.com/office/drawing/2014/main" id="{6B2E66B6-839A-4FBF-8CB5-33F9A69CD721}"/>
              </a:ext>
            </a:extLst>
          </p:cNvPr>
          <p:cNvSpPr/>
          <p:nvPr/>
        </p:nvSpPr>
        <p:spPr>
          <a:xfrm>
            <a:off x="8824384" y="1806090"/>
            <a:ext cx="967571" cy="745549"/>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MNO Discovery service</a:t>
            </a:r>
          </a:p>
        </p:txBody>
      </p:sp>
      <p:pic>
        <p:nvPicPr>
          <p:cNvPr id="12" name="Picture 11" descr="http://openid.bitbucket.org/openid_connect.png">
            <a:extLst>
              <a:ext uri="{FF2B5EF4-FFF2-40B4-BE49-F238E27FC236}">
                <a16:creationId xmlns:a16="http://schemas.microsoft.com/office/drawing/2014/main" id="{AD188D54-527F-48D6-AB30-5C2585D1D8F5}"/>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5400000">
            <a:off x="6033409" y="3727573"/>
            <a:ext cx="763826" cy="207971"/>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4EF37FB1-E212-4E7F-B3F7-C481E43E8E3E}"/>
              </a:ext>
            </a:extLst>
          </p:cNvPr>
          <p:cNvSpPr txBox="1"/>
          <p:nvPr/>
        </p:nvSpPr>
        <p:spPr>
          <a:xfrm>
            <a:off x="1139224" y="4345220"/>
            <a:ext cx="706316" cy="253916"/>
          </a:xfrm>
          <a:prstGeom prst="rect">
            <a:avLst/>
          </a:prstGeom>
          <a:noFill/>
        </p:spPr>
        <p:txBody>
          <a:bodyPr wrap="square" rtlCol="0">
            <a:spAutoFit/>
          </a:bodyPr>
          <a:lstStyle/>
          <a:p>
            <a:pPr algn="ctr"/>
            <a:r>
              <a:rPr lang="en-GB" sz="1050" dirty="0">
                <a:solidFill>
                  <a:srgbClr val="000000"/>
                </a:solidFill>
              </a:rPr>
              <a:t>Mobile</a:t>
            </a:r>
          </a:p>
        </p:txBody>
      </p:sp>
      <p:pic>
        <p:nvPicPr>
          <p:cNvPr id="20" name="Picture 8">
            <a:extLst>
              <a:ext uri="{FF2B5EF4-FFF2-40B4-BE49-F238E27FC236}">
                <a16:creationId xmlns:a16="http://schemas.microsoft.com/office/drawing/2014/main" id="{A8B0EAA6-8D4F-4410-8B87-3CD6723124B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246412" y="4534307"/>
            <a:ext cx="362365" cy="443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a:extLst>
              <a:ext uri="{FF2B5EF4-FFF2-40B4-BE49-F238E27FC236}">
                <a16:creationId xmlns:a16="http://schemas.microsoft.com/office/drawing/2014/main" id="{9D30D9D9-6C8A-4DB9-8712-7DD247BC4DCE}"/>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654511" y="4477111"/>
            <a:ext cx="469905" cy="558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a:extLst>
              <a:ext uri="{FF2B5EF4-FFF2-40B4-BE49-F238E27FC236}">
                <a16:creationId xmlns:a16="http://schemas.microsoft.com/office/drawing/2014/main" id="{2ED77F2E-11ED-4BD3-ACC6-31489BDB5119}"/>
              </a:ext>
            </a:extLst>
          </p:cNvPr>
          <p:cNvSpPr txBox="1"/>
          <p:nvPr/>
        </p:nvSpPr>
        <p:spPr>
          <a:xfrm>
            <a:off x="540096" y="4978126"/>
            <a:ext cx="706316" cy="415498"/>
          </a:xfrm>
          <a:prstGeom prst="rect">
            <a:avLst/>
          </a:prstGeom>
          <a:noFill/>
        </p:spPr>
        <p:txBody>
          <a:bodyPr wrap="square" rtlCol="0">
            <a:spAutoFit/>
          </a:bodyPr>
          <a:lstStyle/>
          <a:p>
            <a:pPr algn="ctr"/>
            <a:r>
              <a:rPr lang="en-GB" sz="1050" dirty="0">
                <a:solidFill>
                  <a:srgbClr val="000000"/>
                </a:solidFill>
              </a:rPr>
              <a:t>End</a:t>
            </a:r>
          </a:p>
          <a:p>
            <a:pPr algn="ctr"/>
            <a:r>
              <a:rPr lang="en-GB" sz="1050" dirty="0">
                <a:solidFill>
                  <a:srgbClr val="000000"/>
                </a:solidFill>
              </a:rPr>
              <a:t>user</a:t>
            </a:r>
          </a:p>
        </p:txBody>
      </p:sp>
      <p:cxnSp>
        <p:nvCxnSpPr>
          <p:cNvPr id="27" name="Straight Arrow Connector 26">
            <a:extLst>
              <a:ext uri="{FF2B5EF4-FFF2-40B4-BE49-F238E27FC236}">
                <a16:creationId xmlns:a16="http://schemas.microsoft.com/office/drawing/2014/main" id="{F2DEFEB7-A5D9-4B18-B00B-62297E39FB8B}"/>
              </a:ext>
            </a:extLst>
          </p:cNvPr>
          <p:cNvCxnSpPr>
            <a:cxnSpLocks/>
          </p:cNvCxnSpPr>
          <p:nvPr/>
        </p:nvCxnSpPr>
        <p:spPr>
          <a:xfrm flipH="1" flipV="1">
            <a:off x="1640289" y="2487026"/>
            <a:ext cx="4104212" cy="1963742"/>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935AA6B-F039-4DBF-881B-CC98D5B06AEC}"/>
              </a:ext>
            </a:extLst>
          </p:cNvPr>
          <p:cNvSpPr txBox="1"/>
          <p:nvPr/>
        </p:nvSpPr>
        <p:spPr>
          <a:xfrm rot="1520298">
            <a:off x="2792381" y="3391307"/>
            <a:ext cx="3234779" cy="276999"/>
          </a:xfrm>
          <a:prstGeom prst="rect">
            <a:avLst/>
          </a:prstGeom>
          <a:noFill/>
        </p:spPr>
        <p:txBody>
          <a:bodyPr wrap="square" rtlCol="0">
            <a:spAutoFit/>
          </a:bodyPr>
          <a:lstStyle/>
          <a:p>
            <a:r>
              <a:rPr lang="en-GB" sz="1200" b="1" dirty="0">
                <a:latin typeface="Calibri" pitchFamily="34" charset="0"/>
                <a:cs typeface="Calibri" pitchFamily="34" charset="0"/>
              </a:rPr>
              <a:t>Auth Request</a:t>
            </a:r>
          </a:p>
        </p:txBody>
      </p:sp>
      <p:sp>
        <p:nvSpPr>
          <p:cNvPr id="30" name="Rounded Rectangle 58">
            <a:extLst>
              <a:ext uri="{FF2B5EF4-FFF2-40B4-BE49-F238E27FC236}">
                <a16:creationId xmlns:a16="http://schemas.microsoft.com/office/drawing/2014/main" id="{26CBFAEE-BABA-4F82-9CB6-8238921BFB66}"/>
              </a:ext>
            </a:extLst>
          </p:cNvPr>
          <p:cNvSpPr/>
          <p:nvPr/>
        </p:nvSpPr>
        <p:spPr>
          <a:xfrm>
            <a:off x="2715267" y="2597511"/>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5</a:t>
            </a:r>
          </a:p>
        </p:txBody>
      </p:sp>
      <p:cxnSp>
        <p:nvCxnSpPr>
          <p:cNvPr id="31" name="Straight Arrow Connector 30">
            <a:extLst>
              <a:ext uri="{FF2B5EF4-FFF2-40B4-BE49-F238E27FC236}">
                <a16:creationId xmlns:a16="http://schemas.microsoft.com/office/drawing/2014/main" id="{30A6A26F-049E-436A-AA43-05660F72D1E2}"/>
              </a:ext>
            </a:extLst>
          </p:cNvPr>
          <p:cNvCxnSpPr/>
          <p:nvPr/>
        </p:nvCxnSpPr>
        <p:spPr>
          <a:xfrm flipH="1" flipV="1">
            <a:off x="1640289" y="2335677"/>
            <a:ext cx="4343572" cy="2051274"/>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E0F0E8D-8F68-4072-B7A7-774C32004A2C}"/>
              </a:ext>
            </a:extLst>
          </p:cNvPr>
          <p:cNvSpPr txBox="1"/>
          <p:nvPr/>
        </p:nvSpPr>
        <p:spPr>
          <a:xfrm rot="1548459">
            <a:off x="3004811" y="3711931"/>
            <a:ext cx="2197331" cy="276999"/>
          </a:xfrm>
          <a:prstGeom prst="rect">
            <a:avLst/>
          </a:prstGeom>
          <a:noFill/>
        </p:spPr>
        <p:txBody>
          <a:bodyPr wrap="square" rtlCol="0">
            <a:spAutoFit/>
          </a:bodyPr>
          <a:lstStyle/>
          <a:p>
            <a:r>
              <a:rPr lang="en-GB" sz="1200" b="1" dirty="0">
                <a:latin typeface="Calibri" pitchFamily="34" charset="0"/>
                <a:cs typeface="Calibri" pitchFamily="34" charset="0"/>
              </a:rPr>
              <a:t> Auth Code</a:t>
            </a:r>
          </a:p>
        </p:txBody>
      </p:sp>
      <p:sp>
        <p:nvSpPr>
          <p:cNvPr id="33" name="Rounded Rectangle 63">
            <a:extLst>
              <a:ext uri="{FF2B5EF4-FFF2-40B4-BE49-F238E27FC236}">
                <a16:creationId xmlns:a16="http://schemas.microsoft.com/office/drawing/2014/main" id="{5851145C-21F5-4AC9-A4CE-BD9E8042CB15}"/>
              </a:ext>
            </a:extLst>
          </p:cNvPr>
          <p:cNvSpPr/>
          <p:nvPr/>
        </p:nvSpPr>
        <p:spPr>
          <a:xfrm>
            <a:off x="2809225" y="3184422"/>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8</a:t>
            </a:r>
          </a:p>
        </p:txBody>
      </p:sp>
      <p:cxnSp>
        <p:nvCxnSpPr>
          <p:cNvPr id="43" name="Straight Arrow Connector 42">
            <a:extLst>
              <a:ext uri="{FF2B5EF4-FFF2-40B4-BE49-F238E27FC236}">
                <a16:creationId xmlns:a16="http://schemas.microsoft.com/office/drawing/2014/main" id="{398177B0-6B51-42F1-BC34-A419A4B1C68C}"/>
              </a:ext>
            </a:extLst>
          </p:cNvPr>
          <p:cNvCxnSpPr/>
          <p:nvPr/>
        </p:nvCxnSpPr>
        <p:spPr>
          <a:xfrm flipV="1">
            <a:off x="1703934" y="1848689"/>
            <a:ext cx="3555233" cy="7564"/>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11C5508-761A-40ED-8769-F28D47F160B1}"/>
              </a:ext>
            </a:extLst>
          </p:cNvPr>
          <p:cNvSpPr txBox="1"/>
          <p:nvPr/>
        </p:nvSpPr>
        <p:spPr>
          <a:xfrm>
            <a:off x="3230560" y="1618243"/>
            <a:ext cx="2159155" cy="276999"/>
          </a:xfrm>
          <a:prstGeom prst="rect">
            <a:avLst/>
          </a:prstGeom>
          <a:noFill/>
        </p:spPr>
        <p:txBody>
          <a:bodyPr wrap="square" rtlCol="0">
            <a:spAutoFit/>
          </a:bodyPr>
          <a:lstStyle/>
          <a:p>
            <a:r>
              <a:rPr lang="en-GB" sz="1200" b="1" dirty="0">
                <a:latin typeface="Calibri" pitchFamily="34" charset="0"/>
                <a:cs typeface="Calibri" pitchFamily="34" charset="0"/>
              </a:rPr>
              <a:t>Access Service</a:t>
            </a:r>
          </a:p>
        </p:txBody>
      </p:sp>
      <p:cxnSp>
        <p:nvCxnSpPr>
          <p:cNvPr id="45" name="Straight Arrow Connector 44">
            <a:extLst>
              <a:ext uri="{FF2B5EF4-FFF2-40B4-BE49-F238E27FC236}">
                <a16:creationId xmlns:a16="http://schemas.microsoft.com/office/drawing/2014/main" id="{E046DB4B-1452-46D1-AD28-A5B46A0CE74C}"/>
              </a:ext>
            </a:extLst>
          </p:cNvPr>
          <p:cNvCxnSpPr/>
          <p:nvPr/>
        </p:nvCxnSpPr>
        <p:spPr>
          <a:xfrm>
            <a:off x="6526194" y="2507327"/>
            <a:ext cx="28809" cy="1943441"/>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7F78FE4-BE1F-49F6-9B08-93A564149DA4}"/>
              </a:ext>
            </a:extLst>
          </p:cNvPr>
          <p:cNvCxnSpPr>
            <a:cxnSpLocks/>
          </p:cNvCxnSpPr>
          <p:nvPr/>
        </p:nvCxnSpPr>
        <p:spPr>
          <a:xfrm>
            <a:off x="6181395" y="2449810"/>
            <a:ext cx="32706" cy="2026586"/>
          </a:xfrm>
          <a:prstGeom prst="straightConnector1">
            <a:avLst/>
          </a:prstGeom>
          <a:ln w="28575">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Rounded Rectangle 104">
            <a:extLst>
              <a:ext uri="{FF2B5EF4-FFF2-40B4-BE49-F238E27FC236}">
                <a16:creationId xmlns:a16="http://schemas.microsoft.com/office/drawing/2014/main" id="{3A4426D9-1372-4C8A-B700-9728B273BF79}"/>
              </a:ext>
            </a:extLst>
          </p:cNvPr>
          <p:cNvSpPr/>
          <p:nvPr/>
        </p:nvSpPr>
        <p:spPr>
          <a:xfrm>
            <a:off x="3068066" y="1615607"/>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1</a:t>
            </a:r>
          </a:p>
        </p:txBody>
      </p:sp>
      <p:sp>
        <p:nvSpPr>
          <p:cNvPr id="48" name="Rounded Rectangle 105">
            <a:extLst>
              <a:ext uri="{FF2B5EF4-FFF2-40B4-BE49-F238E27FC236}">
                <a16:creationId xmlns:a16="http://schemas.microsoft.com/office/drawing/2014/main" id="{EF4D4EF7-4E69-401B-87B4-746ADD9221D3}"/>
              </a:ext>
            </a:extLst>
          </p:cNvPr>
          <p:cNvSpPr/>
          <p:nvPr/>
        </p:nvSpPr>
        <p:spPr>
          <a:xfrm>
            <a:off x="5842541" y="2771711"/>
            <a:ext cx="323290" cy="223265"/>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Calibri" pitchFamily="34" charset="0"/>
                <a:cs typeface="Calibri" pitchFamily="34" charset="0"/>
              </a:rPr>
              <a:t>10</a:t>
            </a:r>
          </a:p>
        </p:txBody>
      </p:sp>
      <p:sp>
        <p:nvSpPr>
          <p:cNvPr id="50" name="TextBox 49">
            <a:extLst>
              <a:ext uri="{FF2B5EF4-FFF2-40B4-BE49-F238E27FC236}">
                <a16:creationId xmlns:a16="http://schemas.microsoft.com/office/drawing/2014/main" id="{1DBEA1AD-FB35-4041-B6C5-D1360D62882F}"/>
              </a:ext>
            </a:extLst>
          </p:cNvPr>
          <p:cNvSpPr txBox="1"/>
          <p:nvPr/>
        </p:nvSpPr>
        <p:spPr>
          <a:xfrm rot="5400000">
            <a:off x="6204402" y="3483121"/>
            <a:ext cx="1266422" cy="461665"/>
          </a:xfrm>
          <a:prstGeom prst="rect">
            <a:avLst/>
          </a:prstGeom>
          <a:noFill/>
        </p:spPr>
        <p:txBody>
          <a:bodyPr wrap="square" rtlCol="0">
            <a:spAutoFit/>
          </a:bodyPr>
          <a:lstStyle/>
          <a:p>
            <a:r>
              <a:rPr lang="en-GB" sz="1200" b="1" dirty="0">
                <a:latin typeface="Calibri" pitchFamily="34" charset="0"/>
                <a:cs typeface="Calibri" pitchFamily="34" charset="0"/>
              </a:rPr>
              <a:t>Token  &amp; User info request</a:t>
            </a:r>
          </a:p>
        </p:txBody>
      </p:sp>
      <p:sp>
        <p:nvSpPr>
          <p:cNvPr id="51" name="TextBox 50">
            <a:extLst>
              <a:ext uri="{FF2B5EF4-FFF2-40B4-BE49-F238E27FC236}">
                <a16:creationId xmlns:a16="http://schemas.microsoft.com/office/drawing/2014/main" id="{5A053704-CE46-407C-9946-FDF4D34A50BA}"/>
              </a:ext>
            </a:extLst>
          </p:cNvPr>
          <p:cNvSpPr txBox="1"/>
          <p:nvPr/>
        </p:nvSpPr>
        <p:spPr>
          <a:xfrm rot="5400000">
            <a:off x="5284513" y="3535862"/>
            <a:ext cx="1367038" cy="276999"/>
          </a:xfrm>
          <a:prstGeom prst="rect">
            <a:avLst/>
          </a:prstGeom>
          <a:noFill/>
        </p:spPr>
        <p:txBody>
          <a:bodyPr wrap="square" rtlCol="0">
            <a:spAutoFit/>
          </a:bodyPr>
          <a:lstStyle/>
          <a:p>
            <a:r>
              <a:rPr lang="en-GB" sz="1200" b="1" dirty="0">
                <a:latin typeface="Calibri" pitchFamily="34" charset="0"/>
                <a:cs typeface="Calibri" pitchFamily="34" charset="0"/>
              </a:rPr>
              <a:t>Tokens &amp; profile</a:t>
            </a:r>
          </a:p>
        </p:txBody>
      </p:sp>
      <p:cxnSp>
        <p:nvCxnSpPr>
          <p:cNvPr id="52" name="Straight Arrow Connector 51">
            <a:extLst>
              <a:ext uri="{FF2B5EF4-FFF2-40B4-BE49-F238E27FC236}">
                <a16:creationId xmlns:a16="http://schemas.microsoft.com/office/drawing/2014/main" id="{70EF7B0F-5C96-42AA-A461-F2C6DD2C6A95}"/>
              </a:ext>
            </a:extLst>
          </p:cNvPr>
          <p:cNvCxnSpPr>
            <a:cxnSpLocks/>
          </p:cNvCxnSpPr>
          <p:nvPr/>
        </p:nvCxnSpPr>
        <p:spPr>
          <a:xfrm flipH="1" flipV="1">
            <a:off x="7247738" y="1973010"/>
            <a:ext cx="1576646" cy="56225"/>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EB618621-542C-40D0-AF74-F58E2DDDB884}"/>
              </a:ext>
            </a:extLst>
          </p:cNvPr>
          <p:cNvSpPr txBox="1"/>
          <p:nvPr/>
        </p:nvSpPr>
        <p:spPr>
          <a:xfrm>
            <a:off x="6969356" y="1652157"/>
            <a:ext cx="1210827" cy="276999"/>
          </a:xfrm>
          <a:prstGeom prst="rect">
            <a:avLst/>
          </a:prstGeom>
          <a:noFill/>
        </p:spPr>
        <p:txBody>
          <a:bodyPr wrap="square" rtlCol="0">
            <a:spAutoFit/>
          </a:bodyPr>
          <a:lstStyle/>
          <a:p>
            <a:r>
              <a:rPr lang="en-GB" sz="1200" b="1" dirty="0">
                <a:latin typeface="Calibri" pitchFamily="34" charset="0"/>
                <a:cs typeface="Calibri" pitchFamily="34" charset="0"/>
              </a:rPr>
              <a:t> Discovery</a:t>
            </a:r>
          </a:p>
        </p:txBody>
      </p:sp>
      <p:cxnSp>
        <p:nvCxnSpPr>
          <p:cNvPr id="65" name="Straight Arrow Connector 64">
            <a:extLst>
              <a:ext uri="{FF2B5EF4-FFF2-40B4-BE49-F238E27FC236}">
                <a16:creationId xmlns:a16="http://schemas.microsoft.com/office/drawing/2014/main" id="{A426A5C6-6D76-4526-AD75-32E933C097A7}"/>
              </a:ext>
            </a:extLst>
          </p:cNvPr>
          <p:cNvCxnSpPr/>
          <p:nvPr/>
        </p:nvCxnSpPr>
        <p:spPr>
          <a:xfrm flipV="1">
            <a:off x="1722468" y="2056677"/>
            <a:ext cx="3555233" cy="7564"/>
          </a:xfrm>
          <a:prstGeom prst="straightConnector1">
            <a:avLst/>
          </a:prstGeom>
          <a:ln w="28575">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AF9FE0B2-2AD3-4DE7-A973-B9400AF0528C}"/>
              </a:ext>
            </a:extLst>
          </p:cNvPr>
          <p:cNvSpPr txBox="1"/>
          <p:nvPr/>
        </p:nvSpPr>
        <p:spPr>
          <a:xfrm>
            <a:off x="3228955" y="2020940"/>
            <a:ext cx="1979055" cy="276999"/>
          </a:xfrm>
          <a:prstGeom prst="rect">
            <a:avLst/>
          </a:prstGeom>
          <a:noFill/>
        </p:spPr>
        <p:txBody>
          <a:bodyPr wrap="square" rtlCol="0">
            <a:spAutoFit/>
          </a:bodyPr>
          <a:lstStyle/>
          <a:p>
            <a:r>
              <a:rPr lang="en-GB" sz="1200" b="1" dirty="0">
                <a:latin typeface="Calibri" pitchFamily="34" charset="0"/>
                <a:cs typeface="Calibri" pitchFamily="34" charset="0"/>
              </a:rPr>
              <a:t> Auth Code</a:t>
            </a:r>
          </a:p>
        </p:txBody>
      </p:sp>
      <p:sp>
        <p:nvSpPr>
          <p:cNvPr id="67" name="Rounded Rectangle 193">
            <a:extLst>
              <a:ext uri="{FF2B5EF4-FFF2-40B4-BE49-F238E27FC236}">
                <a16:creationId xmlns:a16="http://schemas.microsoft.com/office/drawing/2014/main" id="{51F8E1A6-4F70-407E-A813-DD0C04785696}"/>
              </a:ext>
            </a:extLst>
          </p:cNvPr>
          <p:cNvSpPr/>
          <p:nvPr/>
        </p:nvSpPr>
        <p:spPr>
          <a:xfrm>
            <a:off x="3073589" y="2092341"/>
            <a:ext cx="261706" cy="232223"/>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4</a:t>
            </a:r>
          </a:p>
        </p:txBody>
      </p:sp>
      <p:sp>
        <p:nvSpPr>
          <p:cNvPr id="74" name="Rounded Rectangle 9">
            <a:extLst>
              <a:ext uri="{FF2B5EF4-FFF2-40B4-BE49-F238E27FC236}">
                <a16:creationId xmlns:a16="http://schemas.microsoft.com/office/drawing/2014/main" id="{449836D6-5747-499A-9DAF-AC46B0F0A27B}"/>
              </a:ext>
            </a:extLst>
          </p:cNvPr>
          <p:cNvSpPr/>
          <p:nvPr/>
        </p:nvSpPr>
        <p:spPr>
          <a:xfrm>
            <a:off x="8846485" y="2694847"/>
            <a:ext cx="967571" cy="422703"/>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CCID Portal</a:t>
            </a:r>
          </a:p>
        </p:txBody>
      </p:sp>
      <p:pic>
        <p:nvPicPr>
          <p:cNvPr id="76" name="Picture 17">
            <a:extLst>
              <a:ext uri="{FF2B5EF4-FFF2-40B4-BE49-F238E27FC236}">
                <a16:creationId xmlns:a16="http://schemas.microsoft.com/office/drawing/2014/main" id="{493702C9-7177-41B5-80CB-39564F2F5335}"/>
              </a:ext>
            </a:extLst>
          </p:cNvPr>
          <p:cNvPicPr>
            <a:picLocks noChangeAspect="1" noChangeArrowheads="1"/>
          </p:cNvPicPr>
          <p:nvPr/>
        </p:nvPicPr>
        <p:blipFill>
          <a:blip r:embed="rId5" cstate="print"/>
          <a:srcRect/>
          <a:stretch>
            <a:fillRect/>
          </a:stretch>
        </p:blipFill>
        <p:spPr bwMode="auto">
          <a:xfrm>
            <a:off x="10801882" y="1561690"/>
            <a:ext cx="472460" cy="465379"/>
          </a:xfrm>
          <a:prstGeom prst="rect">
            <a:avLst/>
          </a:prstGeom>
          <a:noFill/>
          <a:ln w="9525">
            <a:noFill/>
            <a:round/>
            <a:headEnd/>
            <a:tailEnd/>
          </a:ln>
          <a:scene3d>
            <a:camera prst="isometricOffAxis2Left"/>
            <a:lightRig rig="threePt" dir="t"/>
          </a:scene3d>
        </p:spPr>
      </p:pic>
      <p:sp>
        <p:nvSpPr>
          <p:cNvPr id="77" name="TextBox 76">
            <a:extLst>
              <a:ext uri="{FF2B5EF4-FFF2-40B4-BE49-F238E27FC236}">
                <a16:creationId xmlns:a16="http://schemas.microsoft.com/office/drawing/2014/main" id="{01BB9603-E53B-4A92-B599-DC958FF6AD93}"/>
              </a:ext>
            </a:extLst>
          </p:cNvPr>
          <p:cNvSpPr txBox="1"/>
          <p:nvPr/>
        </p:nvSpPr>
        <p:spPr>
          <a:xfrm>
            <a:off x="10737334" y="1987332"/>
            <a:ext cx="1210827" cy="276999"/>
          </a:xfrm>
          <a:prstGeom prst="rect">
            <a:avLst/>
          </a:prstGeom>
          <a:noFill/>
        </p:spPr>
        <p:txBody>
          <a:bodyPr wrap="square" rtlCol="0">
            <a:spAutoFit/>
          </a:bodyPr>
          <a:lstStyle/>
          <a:p>
            <a:r>
              <a:rPr lang="en-GB" sz="1200" b="1" dirty="0">
                <a:latin typeface="Calibri" pitchFamily="34" charset="0"/>
                <a:cs typeface="Calibri" pitchFamily="34" charset="0"/>
              </a:rPr>
              <a:t> RP Developer</a:t>
            </a:r>
          </a:p>
        </p:txBody>
      </p:sp>
      <p:cxnSp>
        <p:nvCxnSpPr>
          <p:cNvPr id="78" name="Straight Arrow Connector 77">
            <a:extLst>
              <a:ext uri="{FF2B5EF4-FFF2-40B4-BE49-F238E27FC236}">
                <a16:creationId xmlns:a16="http://schemas.microsoft.com/office/drawing/2014/main" id="{1B0715F9-23DE-4040-BDAD-CAD944E662BF}"/>
              </a:ext>
            </a:extLst>
          </p:cNvPr>
          <p:cNvCxnSpPr>
            <a:cxnSpLocks/>
          </p:cNvCxnSpPr>
          <p:nvPr/>
        </p:nvCxnSpPr>
        <p:spPr>
          <a:xfrm flipV="1">
            <a:off x="9912096" y="2250413"/>
            <a:ext cx="889786" cy="640030"/>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Rounded Rectangle 6">
            <a:extLst>
              <a:ext uri="{FF2B5EF4-FFF2-40B4-BE49-F238E27FC236}">
                <a16:creationId xmlns:a16="http://schemas.microsoft.com/office/drawing/2014/main" id="{2A991D8C-E88F-48C8-8F39-1F702AA8DC7B}"/>
              </a:ext>
            </a:extLst>
          </p:cNvPr>
          <p:cNvSpPr/>
          <p:nvPr/>
        </p:nvSpPr>
        <p:spPr>
          <a:xfrm>
            <a:off x="6937744" y="5436498"/>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Client ID</a:t>
            </a:r>
          </a:p>
          <a:p>
            <a:pPr algn="ctr"/>
            <a:r>
              <a:rPr lang="en-US" sz="1350" b="1" dirty="0">
                <a:solidFill>
                  <a:srgbClr val="000000"/>
                </a:solidFill>
              </a:rPr>
              <a:t>DB</a:t>
            </a:r>
          </a:p>
        </p:txBody>
      </p:sp>
      <p:sp>
        <p:nvSpPr>
          <p:cNvPr id="82" name="Rounded Rectangle 6">
            <a:extLst>
              <a:ext uri="{FF2B5EF4-FFF2-40B4-BE49-F238E27FC236}">
                <a16:creationId xmlns:a16="http://schemas.microsoft.com/office/drawing/2014/main" id="{BD1726FA-2477-474A-AA8F-D7A07E0B2000}"/>
              </a:ext>
            </a:extLst>
          </p:cNvPr>
          <p:cNvSpPr/>
          <p:nvPr/>
        </p:nvSpPr>
        <p:spPr>
          <a:xfrm>
            <a:off x="5330457" y="5436498"/>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Subscriber </a:t>
            </a:r>
          </a:p>
          <a:p>
            <a:pPr algn="ctr"/>
            <a:r>
              <a:rPr lang="en-US" sz="1350" b="1" dirty="0">
                <a:solidFill>
                  <a:srgbClr val="000000"/>
                </a:solidFill>
              </a:rPr>
              <a:t>Database</a:t>
            </a:r>
          </a:p>
        </p:txBody>
      </p:sp>
      <p:sp>
        <p:nvSpPr>
          <p:cNvPr id="83" name="Rounded Rectangle 6">
            <a:extLst>
              <a:ext uri="{FF2B5EF4-FFF2-40B4-BE49-F238E27FC236}">
                <a16:creationId xmlns:a16="http://schemas.microsoft.com/office/drawing/2014/main" id="{0E949275-BD3E-4598-A693-7754729E6976}"/>
              </a:ext>
            </a:extLst>
          </p:cNvPr>
          <p:cNvSpPr/>
          <p:nvPr/>
        </p:nvSpPr>
        <p:spPr>
          <a:xfrm>
            <a:off x="3706496" y="5445700"/>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Device</a:t>
            </a:r>
          </a:p>
          <a:p>
            <a:pPr algn="ctr"/>
            <a:r>
              <a:rPr lang="en-US" sz="1350" b="1" dirty="0">
                <a:solidFill>
                  <a:srgbClr val="000000"/>
                </a:solidFill>
              </a:rPr>
              <a:t>Certificate Registry</a:t>
            </a:r>
          </a:p>
        </p:txBody>
      </p:sp>
      <p:pic>
        <p:nvPicPr>
          <p:cNvPr id="84" name="Picture 83">
            <a:extLst>
              <a:ext uri="{FF2B5EF4-FFF2-40B4-BE49-F238E27FC236}">
                <a16:creationId xmlns:a16="http://schemas.microsoft.com/office/drawing/2014/main" id="{3DF21733-2953-48E3-BD21-4D2536DE2A6E}"/>
              </a:ext>
            </a:extLst>
          </p:cNvPr>
          <p:cNvPicPr>
            <a:picLocks noChangeAspect="1"/>
          </p:cNvPicPr>
          <p:nvPr/>
        </p:nvPicPr>
        <p:blipFill rotWithShape="1">
          <a:blip r:embed="rId6">
            <a:clrChange>
              <a:clrFrom>
                <a:srgbClr val="FFFFFF"/>
              </a:clrFrom>
              <a:clrTo>
                <a:srgbClr val="FFFFFF">
                  <a:alpha val="0"/>
                </a:srgbClr>
              </a:clrTo>
            </a:clrChange>
          </a:blip>
          <a:srcRect t="27202" b="23763"/>
          <a:stretch/>
        </p:blipFill>
        <p:spPr>
          <a:xfrm rot="19964552">
            <a:off x="7701249" y="4443814"/>
            <a:ext cx="1542417" cy="756330"/>
          </a:xfrm>
          <a:prstGeom prst="rect">
            <a:avLst/>
          </a:prstGeom>
        </p:spPr>
      </p:pic>
      <p:sp>
        <p:nvSpPr>
          <p:cNvPr id="85" name="Rounded Rectangle 9">
            <a:extLst>
              <a:ext uri="{FF2B5EF4-FFF2-40B4-BE49-F238E27FC236}">
                <a16:creationId xmlns:a16="http://schemas.microsoft.com/office/drawing/2014/main" id="{613EC44C-62FE-4618-8B3C-FD0996597035}"/>
              </a:ext>
            </a:extLst>
          </p:cNvPr>
          <p:cNvSpPr/>
          <p:nvPr/>
        </p:nvSpPr>
        <p:spPr>
          <a:xfrm>
            <a:off x="8840513" y="3715832"/>
            <a:ext cx="967571" cy="539579"/>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Client Registry</a:t>
            </a:r>
          </a:p>
        </p:txBody>
      </p:sp>
      <p:sp>
        <p:nvSpPr>
          <p:cNvPr id="86" name="Rounded Rectangle 9">
            <a:extLst>
              <a:ext uri="{FF2B5EF4-FFF2-40B4-BE49-F238E27FC236}">
                <a16:creationId xmlns:a16="http://schemas.microsoft.com/office/drawing/2014/main" id="{8C974FA8-0720-405B-B359-2CF9D2CDFA9B}"/>
              </a:ext>
            </a:extLst>
          </p:cNvPr>
          <p:cNvSpPr/>
          <p:nvPr/>
        </p:nvSpPr>
        <p:spPr>
          <a:xfrm>
            <a:off x="8944525" y="4443266"/>
            <a:ext cx="967571" cy="376141"/>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Billing system</a:t>
            </a:r>
          </a:p>
        </p:txBody>
      </p:sp>
      <p:sp>
        <p:nvSpPr>
          <p:cNvPr id="87" name="Rounded Rectangle 6">
            <a:extLst>
              <a:ext uri="{FF2B5EF4-FFF2-40B4-BE49-F238E27FC236}">
                <a16:creationId xmlns:a16="http://schemas.microsoft.com/office/drawing/2014/main" id="{0783CC5A-4DF1-4E07-AD9F-3C054886345E}"/>
              </a:ext>
            </a:extLst>
          </p:cNvPr>
          <p:cNvSpPr/>
          <p:nvPr/>
        </p:nvSpPr>
        <p:spPr>
          <a:xfrm>
            <a:off x="8569269" y="5419604"/>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Event Logs</a:t>
            </a:r>
          </a:p>
        </p:txBody>
      </p:sp>
      <p:sp>
        <p:nvSpPr>
          <p:cNvPr id="88" name="TextBox 87">
            <a:extLst>
              <a:ext uri="{FF2B5EF4-FFF2-40B4-BE49-F238E27FC236}">
                <a16:creationId xmlns:a16="http://schemas.microsoft.com/office/drawing/2014/main" id="{261A8E05-F3DA-4BFF-AF5F-C29DD9BD99ED}"/>
              </a:ext>
            </a:extLst>
          </p:cNvPr>
          <p:cNvSpPr txBox="1"/>
          <p:nvPr/>
        </p:nvSpPr>
        <p:spPr>
          <a:xfrm>
            <a:off x="8586722" y="1349140"/>
            <a:ext cx="1532707" cy="261610"/>
          </a:xfrm>
          <a:prstGeom prst="rect">
            <a:avLst/>
          </a:prstGeom>
          <a:noFill/>
        </p:spPr>
        <p:txBody>
          <a:bodyPr wrap="square" rtlCol="0">
            <a:spAutoFit/>
          </a:bodyPr>
          <a:lstStyle/>
          <a:p>
            <a:r>
              <a:rPr lang="en-GB" sz="1100" b="1" dirty="0">
                <a:latin typeface="Calibri" pitchFamily="34" charset="0"/>
                <a:cs typeface="Calibri" pitchFamily="34" charset="0"/>
              </a:rPr>
              <a:t>CCID – join ownership</a:t>
            </a:r>
          </a:p>
        </p:txBody>
      </p:sp>
      <p:pic>
        <p:nvPicPr>
          <p:cNvPr id="89" name="Picture 88">
            <a:extLst>
              <a:ext uri="{FF2B5EF4-FFF2-40B4-BE49-F238E27FC236}">
                <a16:creationId xmlns:a16="http://schemas.microsoft.com/office/drawing/2014/main" id="{46F70C65-03F2-43BF-B5E2-5D2EB2966391}"/>
              </a:ext>
            </a:extLst>
          </p:cNvPr>
          <p:cNvPicPr>
            <a:picLocks noChangeAspect="1"/>
          </p:cNvPicPr>
          <p:nvPr/>
        </p:nvPicPr>
        <p:blipFill rotWithShape="1">
          <a:blip r:embed="rId6">
            <a:clrChange>
              <a:clrFrom>
                <a:srgbClr val="FFFFFF"/>
              </a:clrFrom>
              <a:clrTo>
                <a:srgbClr val="FFFFFF">
                  <a:alpha val="0"/>
                </a:srgbClr>
              </a:clrTo>
            </a:clrChange>
          </a:blip>
          <a:srcRect t="27202" b="23763"/>
          <a:stretch/>
        </p:blipFill>
        <p:spPr>
          <a:xfrm rot="19964552">
            <a:off x="8756317" y="4903509"/>
            <a:ext cx="818860" cy="401531"/>
          </a:xfrm>
          <a:prstGeom prst="rect">
            <a:avLst/>
          </a:prstGeom>
        </p:spPr>
      </p:pic>
      <p:sp>
        <p:nvSpPr>
          <p:cNvPr id="90" name="Rounded Rectangle 104">
            <a:extLst>
              <a:ext uri="{FF2B5EF4-FFF2-40B4-BE49-F238E27FC236}">
                <a16:creationId xmlns:a16="http://schemas.microsoft.com/office/drawing/2014/main" id="{A5328564-23FA-4732-AD3C-7052182EE26E}"/>
              </a:ext>
            </a:extLst>
          </p:cNvPr>
          <p:cNvSpPr/>
          <p:nvPr/>
        </p:nvSpPr>
        <p:spPr>
          <a:xfrm>
            <a:off x="8037956" y="1685787"/>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2</a:t>
            </a:r>
          </a:p>
        </p:txBody>
      </p:sp>
      <p:cxnSp>
        <p:nvCxnSpPr>
          <p:cNvPr id="91" name="Straight Arrow Connector 90">
            <a:extLst>
              <a:ext uri="{FF2B5EF4-FFF2-40B4-BE49-F238E27FC236}">
                <a16:creationId xmlns:a16="http://schemas.microsoft.com/office/drawing/2014/main" id="{FECE71E2-D099-4BCD-BC1D-10DB50F0345A}"/>
              </a:ext>
            </a:extLst>
          </p:cNvPr>
          <p:cNvCxnSpPr>
            <a:cxnSpLocks/>
          </p:cNvCxnSpPr>
          <p:nvPr/>
        </p:nvCxnSpPr>
        <p:spPr>
          <a:xfrm>
            <a:off x="7264142" y="2209032"/>
            <a:ext cx="1560242" cy="35586"/>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8415FA8C-0D5C-4FFB-A38D-2AAB3C2F2FC5}"/>
              </a:ext>
            </a:extLst>
          </p:cNvPr>
          <p:cNvCxnSpPr>
            <a:cxnSpLocks/>
            <a:stCxn id="20" idx="3"/>
            <a:endCxn id="9" idx="1"/>
          </p:cNvCxnSpPr>
          <p:nvPr/>
        </p:nvCxnSpPr>
        <p:spPr>
          <a:xfrm>
            <a:off x="1608777" y="4756217"/>
            <a:ext cx="4006308" cy="39549"/>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6" name="Rounded Rectangle 104">
            <a:extLst>
              <a:ext uri="{FF2B5EF4-FFF2-40B4-BE49-F238E27FC236}">
                <a16:creationId xmlns:a16="http://schemas.microsoft.com/office/drawing/2014/main" id="{41B89281-2F1B-4579-84DD-8390ECF7135F}"/>
              </a:ext>
            </a:extLst>
          </p:cNvPr>
          <p:cNvSpPr/>
          <p:nvPr/>
        </p:nvSpPr>
        <p:spPr>
          <a:xfrm>
            <a:off x="7468254" y="2280569"/>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3</a:t>
            </a:r>
          </a:p>
        </p:txBody>
      </p:sp>
      <p:sp>
        <p:nvSpPr>
          <p:cNvPr id="97" name="TextBox 96">
            <a:extLst>
              <a:ext uri="{FF2B5EF4-FFF2-40B4-BE49-F238E27FC236}">
                <a16:creationId xmlns:a16="http://schemas.microsoft.com/office/drawing/2014/main" id="{92FBE84D-0E8F-4251-97F6-86142E283CC6}"/>
              </a:ext>
            </a:extLst>
          </p:cNvPr>
          <p:cNvSpPr txBox="1"/>
          <p:nvPr/>
        </p:nvSpPr>
        <p:spPr>
          <a:xfrm>
            <a:off x="7601066" y="2275129"/>
            <a:ext cx="1210827" cy="646331"/>
          </a:xfrm>
          <a:prstGeom prst="rect">
            <a:avLst/>
          </a:prstGeom>
          <a:noFill/>
        </p:spPr>
        <p:txBody>
          <a:bodyPr wrap="square" rtlCol="0">
            <a:spAutoFit/>
          </a:bodyPr>
          <a:lstStyle/>
          <a:p>
            <a:r>
              <a:rPr lang="en-GB" sz="1200" b="1" dirty="0">
                <a:latin typeface="Calibri" pitchFamily="34" charset="0"/>
                <a:cs typeface="Calibri" pitchFamily="34" charset="0"/>
              </a:rPr>
              <a:t> </a:t>
            </a:r>
            <a:r>
              <a:rPr lang="en-GB" sz="1200" b="1" dirty="0" err="1">
                <a:latin typeface="Calibri" pitchFamily="34" charset="0"/>
                <a:cs typeface="Calibri" pitchFamily="34" charset="0"/>
              </a:rPr>
              <a:t>openid</a:t>
            </a:r>
            <a:endParaRPr lang="en-GB" sz="1200" b="1" dirty="0">
              <a:latin typeface="Calibri" pitchFamily="34" charset="0"/>
              <a:cs typeface="Calibri" pitchFamily="34" charset="0"/>
            </a:endParaRPr>
          </a:p>
          <a:p>
            <a:r>
              <a:rPr lang="en-GB" sz="1200" b="1" dirty="0">
                <a:latin typeface="Calibri" pitchFamily="34" charset="0"/>
                <a:cs typeface="Calibri" pitchFamily="34" charset="0"/>
              </a:rPr>
              <a:t>Config</a:t>
            </a:r>
          </a:p>
          <a:p>
            <a:r>
              <a:rPr lang="en-GB" sz="1200" b="1" dirty="0">
                <a:latin typeface="Calibri" pitchFamily="34" charset="0"/>
                <a:cs typeface="Calibri" pitchFamily="34" charset="0"/>
              </a:rPr>
              <a:t>To </a:t>
            </a:r>
            <a:r>
              <a:rPr lang="en-GB" sz="1200" b="1" dirty="0" err="1">
                <a:latin typeface="Calibri" pitchFamily="34" charset="0"/>
                <a:cs typeface="Calibri" pitchFamily="34" charset="0"/>
              </a:rPr>
              <a:t>MNOx</a:t>
            </a:r>
            <a:endParaRPr lang="en-GB" sz="1200" b="1" dirty="0">
              <a:latin typeface="Calibri" pitchFamily="34" charset="0"/>
              <a:cs typeface="Calibri" pitchFamily="34" charset="0"/>
            </a:endParaRPr>
          </a:p>
        </p:txBody>
      </p:sp>
      <p:sp>
        <p:nvSpPr>
          <p:cNvPr id="100" name="TextBox 99">
            <a:extLst>
              <a:ext uri="{FF2B5EF4-FFF2-40B4-BE49-F238E27FC236}">
                <a16:creationId xmlns:a16="http://schemas.microsoft.com/office/drawing/2014/main" id="{671BD424-F1A0-4BD3-8E0B-969E35601516}"/>
              </a:ext>
            </a:extLst>
          </p:cNvPr>
          <p:cNvSpPr txBox="1"/>
          <p:nvPr/>
        </p:nvSpPr>
        <p:spPr>
          <a:xfrm>
            <a:off x="2684523" y="4539272"/>
            <a:ext cx="1970146" cy="276999"/>
          </a:xfrm>
          <a:prstGeom prst="rect">
            <a:avLst/>
          </a:prstGeom>
          <a:noFill/>
        </p:spPr>
        <p:txBody>
          <a:bodyPr wrap="square" rtlCol="0">
            <a:spAutoFit/>
          </a:bodyPr>
          <a:lstStyle/>
          <a:p>
            <a:r>
              <a:rPr lang="en-GB" sz="1200" b="1" dirty="0">
                <a:latin typeface="Calibri" pitchFamily="34" charset="0"/>
                <a:cs typeface="Calibri" pitchFamily="34" charset="0"/>
              </a:rPr>
              <a:t> Push (Pin &amp;/OR Consent )</a:t>
            </a:r>
          </a:p>
        </p:txBody>
      </p:sp>
      <p:sp>
        <p:nvSpPr>
          <p:cNvPr id="101" name="Rounded Rectangle 58">
            <a:extLst>
              <a:ext uri="{FF2B5EF4-FFF2-40B4-BE49-F238E27FC236}">
                <a16:creationId xmlns:a16="http://schemas.microsoft.com/office/drawing/2014/main" id="{FBBB65BE-227B-4B0E-926B-BBF157195781}"/>
              </a:ext>
            </a:extLst>
          </p:cNvPr>
          <p:cNvSpPr/>
          <p:nvPr/>
        </p:nvSpPr>
        <p:spPr>
          <a:xfrm>
            <a:off x="2575472" y="4500529"/>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6</a:t>
            </a:r>
          </a:p>
        </p:txBody>
      </p:sp>
      <p:cxnSp>
        <p:nvCxnSpPr>
          <p:cNvPr id="102" name="Straight Arrow Connector 101">
            <a:extLst>
              <a:ext uri="{FF2B5EF4-FFF2-40B4-BE49-F238E27FC236}">
                <a16:creationId xmlns:a16="http://schemas.microsoft.com/office/drawing/2014/main" id="{CBF9EA77-BFA0-4DDC-B94F-9C199862DD9F}"/>
              </a:ext>
            </a:extLst>
          </p:cNvPr>
          <p:cNvCxnSpPr>
            <a:cxnSpLocks/>
          </p:cNvCxnSpPr>
          <p:nvPr/>
        </p:nvCxnSpPr>
        <p:spPr>
          <a:xfrm flipH="1" flipV="1">
            <a:off x="1795483" y="4909736"/>
            <a:ext cx="3819602" cy="7189"/>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111" name="Picture 110">
            <a:extLst>
              <a:ext uri="{FF2B5EF4-FFF2-40B4-BE49-F238E27FC236}">
                <a16:creationId xmlns:a16="http://schemas.microsoft.com/office/drawing/2014/main" id="{5B5302A8-03A3-4496-949D-ED8C5A06BEC1}"/>
              </a:ext>
            </a:extLst>
          </p:cNvPr>
          <p:cNvPicPr>
            <a:picLocks noChangeAspect="1"/>
          </p:cNvPicPr>
          <p:nvPr/>
        </p:nvPicPr>
        <p:blipFill>
          <a:blip r:embed="rId7"/>
          <a:stretch>
            <a:fillRect/>
          </a:stretch>
        </p:blipFill>
        <p:spPr>
          <a:xfrm>
            <a:off x="976490" y="1711445"/>
            <a:ext cx="685908" cy="685908"/>
          </a:xfrm>
          <a:prstGeom prst="rect">
            <a:avLst/>
          </a:prstGeom>
        </p:spPr>
      </p:pic>
      <p:sp>
        <p:nvSpPr>
          <p:cNvPr id="112" name="Rounded Rectangle 58">
            <a:extLst>
              <a:ext uri="{FF2B5EF4-FFF2-40B4-BE49-F238E27FC236}">
                <a16:creationId xmlns:a16="http://schemas.microsoft.com/office/drawing/2014/main" id="{1AF553ED-E4DC-43D5-8690-4639E7964C9F}"/>
              </a:ext>
            </a:extLst>
          </p:cNvPr>
          <p:cNvSpPr/>
          <p:nvPr/>
        </p:nvSpPr>
        <p:spPr>
          <a:xfrm>
            <a:off x="2568993" y="4973352"/>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7</a:t>
            </a:r>
          </a:p>
        </p:txBody>
      </p:sp>
      <p:sp>
        <p:nvSpPr>
          <p:cNvPr id="113" name="TextBox 112">
            <a:extLst>
              <a:ext uri="{FF2B5EF4-FFF2-40B4-BE49-F238E27FC236}">
                <a16:creationId xmlns:a16="http://schemas.microsoft.com/office/drawing/2014/main" id="{2D88993F-BE1E-498C-8F75-C72E30DE7E54}"/>
              </a:ext>
            </a:extLst>
          </p:cNvPr>
          <p:cNvSpPr txBox="1"/>
          <p:nvPr/>
        </p:nvSpPr>
        <p:spPr>
          <a:xfrm>
            <a:off x="2716505" y="4904313"/>
            <a:ext cx="1738650" cy="276999"/>
          </a:xfrm>
          <a:prstGeom prst="rect">
            <a:avLst/>
          </a:prstGeom>
          <a:noFill/>
        </p:spPr>
        <p:txBody>
          <a:bodyPr wrap="square" rtlCol="0">
            <a:spAutoFit/>
          </a:bodyPr>
          <a:lstStyle/>
          <a:p>
            <a:r>
              <a:rPr lang="en-GB" sz="1200" b="1" dirty="0">
                <a:latin typeface="Calibri" pitchFamily="34" charset="0"/>
                <a:cs typeface="Calibri" pitchFamily="34" charset="0"/>
              </a:rPr>
              <a:t> Signed Assertions</a:t>
            </a:r>
          </a:p>
        </p:txBody>
      </p:sp>
      <p:sp>
        <p:nvSpPr>
          <p:cNvPr id="114" name="Rounded Rectangle 105">
            <a:extLst>
              <a:ext uri="{FF2B5EF4-FFF2-40B4-BE49-F238E27FC236}">
                <a16:creationId xmlns:a16="http://schemas.microsoft.com/office/drawing/2014/main" id="{7C082088-B923-4863-A182-A17B0E71815D}"/>
              </a:ext>
            </a:extLst>
          </p:cNvPr>
          <p:cNvSpPr/>
          <p:nvPr/>
        </p:nvSpPr>
        <p:spPr>
          <a:xfrm>
            <a:off x="6581799" y="2771710"/>
            <a:ext cx="323290" cy="223265"/>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Calibri" pitchFamily="34" charset="0"/>
                <a:cs typeface="Calibri" pitchFamily="34" charset="0"/>
              </a:rPr>
              <a:t>9</a:t>
            </a:r>
          </a:p>
        </p:txBody>
      </p:sp>
      <p:pic>
        <p:nvPicPr>
          <p:cNvPr id="115" name="Picture 11" descr="http://openid.bitbucket.org/openid_connect.png">
            <a:extLst>
              <a:ext uri="{FF2B5EF4-FFF2-40B4-BE49-F238E27FC236}">
                <a16:creationId xmlns:a16="http://schemas.microsoft.com/office/drawing/2014/main" id="{EED53977-C894-4B67-ABF9-F8DC0F470E47}"/>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1511426">
            <a:off x="3974059" y="3350827"/>
            <a:ext cx="1191074" cy="324300"/>
          </a:xfrm>
          <a:prstGeom prst="rect">
            <a:avLst/>
          </a:prstGeom>
          <a:noFill/>
          <a:extLst>
            <a:ext uri="{909E8E84-426E-40DD-AFC4-6F175D3DCCD1}">
              <a14:hiddenFill xmlns:a14="http://schemas.microsoft.com/office/drawing/2010/main">
                <a:solidFill>
                  <a:srgbClr val="FFFFFF"/>
                </a:solidFill>
              </a14:hiddenFill>
            </a:ext>
          </a:extLst>
        </p:spPr>
      </p:pic>
      <p:sp>
        <p:nvSpPr>
          <p:cNvPr id="117" name="TextBox 116">
            <a:extLst>
              <a:ext uri="{FF2B5EF4-FFF2-40B4-BE49-F238E27FC236}">
                <a16:creationId xmlns:a16="http://schemas.microsoft.com/office/drawing/2014/main" id="{42D635EA-F9AB-4A4B-A360-0D49F8003096}"/>
              </a:ext>
            </a:extLst>
          </p:cNvPr>
          <p:cNvSpPr txBox="1"/>
          <p:nvPr/>
        </p:nvSpPr>
        <p:spPr>
          <a:xfrm>
            <a:off x="721277" y="5741670"/>
            <a:ext cx="1231770" cy="577081"/>
          </a:xfrm>
          <a:prstGeom prst="rect">
            <a:avLst/>
          </a:prstGeom>
          <a:noFill/>
        </p:spPr>
        <p:txBody>
          <a:bodyPr wrap="square" rtlCol="0">
            <a:spAutoFit/>
          </a:bodyPr>
          <a:lstStyle/>
          <a:p>
            <a:pPr algn="ctr"/>
            <a:r>
              <a:rPr lang="en-GB" sz="1050" dirty="0">
                <a:solidFill>
                  <a:srgbClr val="000000"/>
                </a:solidFill>
              </a:rPr>
              <a:t>Certificate/Encrypted verification of Device Identity</a:t>
            </a:r>
          </a:p>
        </p:txBody>
      </p:sp>
    </p:spTree>
    <p:extLst>
      <p:ext uri="{BB962C8B-B14F-4D97-AF65-F5344CB8AC3E}">
        <p14:creationId xmlns:p14="http://schemas.microsoft.com/office/powerpoint/2010/main" val="2267982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loud 103">
            <a:extLst>
              <a:ext uri="{FF2B5EF4-FFF2-40B4-BE49-F238E27FC236}">
                <a16:creationId xmlns:a16="http://schemas.microsoft.com/office/drawing/2014/main" id="{D0412B5D-C268-4452-8099-4DF9962EA2E1}"/>
              </a:ext>
            </a:extLst>
          </p:cNvPr>
          <p:cNvSpPr/>
          <p:nvPr/>
        </p:nvSpPr>
        <p:spPr>
          <a:xfrm>
            <a:off x="3135810" y="2938626"/>
            <a:ext cx="1840990" cy="1573256"/>
          </a:xfrm>
          <a:prstGeom prst="cloud">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18194334-57A7-4DBC-BF10-606AEAB07105}"/>
              </a:ext>
            </a:extLst>
          </p:cNvPr>
          <p:cNvSpPr txBox="1"/>
          <p:nvPr/>
        </p:nvSpPr>
        <p:spPr>
          <a:xfrm>
            <a:off x="3613245" y="4547695"/>
            <a:ext cx="1231770" cy="577081"/>
          </a:xfrm>
          <a:prstGeom prst="rect">
            <a:avLst/>
          </a:prstGeom>
          <a:noFill/>
        </p:spPr>
        <p:txBody>
          <a:bodyPr wrap="square" rtlCol="0">
            <a:spAutoFit/>
          </a:bodyPr>
          <a:lstStyle/>
          <a:p>
            <a:pPr algn="ctr"/>
            <a:r>
              <a:rPr lang="en-GB" sz="1050" dirty="0">
                <a:solidFill>
                  <a:srgbClr val="000000"/>
                </a:solidFill>
              </a:rPr>
              <a:t>Certificate/Encrypted verification of Device Identity</a:t>
            </a:r>
          </a:p>
        </p:txBody>
      </p:sp>
      <p:sp>
        <p:nvSpPr>
          <p:cNvPr id="3" name="Rectangle 2">
            <a:extLst>
              <a:ext uri="{FF2B5EF4-FFF2-40B4-BE49-F238E27FC236}">
                <a16:creationId xmlns:a16="http://schemas.microsoft.com/office/drawing/2014/main" id="{04CD1D67-6911-4A82-A557-C5E195F8ABBF}"/>
              </a:ext>
            </a:extLst>
          </p:cNvPr>
          <p:cNvSpPr/>
          <p:nvPr/>
        </p:nvSpPr>
        <p:spPr>
          <a:xfrm>
            <a:off x="838156" y="1448898"/>
            <a:ext cx="1675739" cy="2561315"/>
          </a:xfrm>
          <a:prstGeom prst="rect">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Rectangle 71">
            <a:extLst>
              <a:ext uri="{FF2B5EF4-FFF2-40B4-BE49-F238E27FC236}">
                <a16:creationId xmlns:a16="http://schemas.microsoft.com/office/drawing/2014/main" id="{2D04A09A-0919-45A6-9A99-B554F766F196}"/>
              </a:ext>
            </a:extLst>
          </p:cNvPr>
          <p:cNvSpPr/>
          <p:nvPr/>
        </p:nvSpPr>
        <p:spPr>
          <a:xfrm>
            <a:off x="8586723" y="1291389"/>
            <a:ext cx="1532707" cy="3697861"/>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CBB2FC16-5EE5-4CCE-B7A3-3C52C1EB32EC}"/>
              </a:ext>
            </a:extLst>
          </p:cNvPr>
          <p:cNvSpPr>
            <a:spLocks noGrp="1"/>
          </p:cNvSpPr>
          <p:nvPr>
            <p:ph type="title"/>
          </p:nvPr>
        </p:nvSpPr>
        <p:spPr/>
        <p:txBody>
          <a:bodyPr/>
          <a:lstStyle/>
          <a:p>
            <a:r>
              <a:rPr lang="en-US" dirty="0"/>
              <a:t>High level Design (APP)</a:t>
            </a:r>
          </a:p>
        </p:txBody>
      </p:sp>
      <p:pic>
        <p:nvPicPr>
          <p:cNvPr id="8" name="Picture 11" descr="http://openid.bitbucket.org/openid_connect.png">
            <a:extLst>
              <a:ext uri="{FF2B5EF4-FFF2-40B4-BE49-F238E27FC236}">
                <a16:creationId xmlns:a16="http://schemas.microsoft.com/office/drawing/2014/main" id="{60F4B6F3-5C08-40AA-A919-44CFC687EC2D}"/>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82100" y="1435524"/>
            <a:ext cx="1191074" cy="324300"/>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6">
            <a:extLst>
              <a:ext uri="{FF2B5EF4-FFF2-40B4-BE49-F238E27FC236}">
                <a16:creationId xmlns:a16="http://schemas.microsoft.com/office/drawing/2014/main" id="{47591F7B-C297-4E75-9FEA-8C92EE937161}"/>
              </a:ext>
            </a:extLst>
          </p:cNvPr>
          <p:cNvSpPr/>
          <p:nvPr/>
        </p:nvSpPr>
        <p:spPr>
          <a:xfrm>
            <a:off x="5615085" y="4492593"/>
            <a:ext cx="1477799" cy="606345"/>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MNO</a:t>
            </a:r>
          </a:p>
          <a:p>
            <a:pPr algn="ctr"/>
            <a:r>
              <a:rPr lang="en-US" sz="1350" b="1" dirty="0">
                <a:solidFill>
                  <a:srgbClr val="000000"/>
                </a:solidFill>
              </a:rPr>
              <a:t>Auth</a:t>
            </a:r>
          </a:p>
        </p:txBody>
      </p:sp>
      <p:sp>
        <p:nvSpPr>
          <p:cNvPr id="10" name="Rounded Rectangle 8">
            <a:extLst>
              <a:ext uri="{FF2B5EF4-FFF2-40B4-BE49-F238E27FC236}">
                <a16:creationId xmlns:a16="http://schemas.microsoft.com/office/drawing/2014/main" id="{A1BAD924-2FB3-453B-822A-628D4D48E90D}"/>
              </a:ext>
            </a:extLst>
          </p:cNvPr>
          <p:cNvSpPr/>
          <p:nvPr/>
        </p:nvSpPr>
        <p:spPr>
          <a:xfrm>
            <a:off x="5369785" y="1890419"/>
            <a:ext cx="1837365" cy="559391"/>
          </a:xfrm>
          <a:prstGeom prst="roundRect">
            <a:avLst/>
          </a:prstGeom>
          <a:solidFill>
            <a:schemeClr val="accent6">
              <a:lumMod val="20000"/>
              <a:lumOff val="80000"/>
            </a:schemeClr>
          </a:solidFill>
          <a:ln/>
        </p:spPr>
        <p:style>
          <a:lnRef idx="1">
            <a:schemeClr val="accent3"/>
          </a:lnRef>
          <a:fillRef idx="2">
            <a:schemeClr val="accent3"/>
          </a:fillRef>
          <a:effectRef idx="1">
            <a:schemeClr val="accent3"/>
          </a:effectRef>
          <a:fontRef idx="minor">
            <a:schemeClr val="dk1"/>
          </a:fontRef>
        </p:style>
        <p:txBody>
          <a:bodyPr wrap="square">
            <a:noAutofit/>
          </a:bodyPr>
          <a:lstStyle/>
          <a:p>
            <a:pPr algn="ctr"/>
            <a:r>
              <a:rPr lang="en-US" sz="1400" b="1" dirty="0">
                <a:solidFill>
                  <a:srgbClr val="000000"/>
                </a:solidFill>
              </a:rPr>
              <a:t>Relying Party </a:t>
            </a:r>
          </a:p>
          <a:p>
            <a:pPr algn="ctr"/>
            <a:r>
              <a:rPr lang="en-US" sz="1400" dirty="0">
                <a:solidFill>
                  <a:srgbClr val="000000"/>
                </a:solidFill>
              </a:rPr>
              <a:t>(e.g. Bank)</a:t>
            </a:r>
          </a:p>
        </p:txBody>
      </p:sp>
      <p:sp>
        <p:nvSpPr>
          <p:cNvPr id="11" name="Rounded Rectangle 9">
            <a:extLst>
              <a:ext uri="{FF2B5EF4-FFF2-40B4-BE49-F238E27FC236}">
                <a16:creationId xmlns:a16="http://schemas.microsoft.com/office/drawing/2014/main" id="{6B2E66B6-839A-4FBF-8CB5-33F9A69CD721}"/>
              </a:ext>
            </a:extLst>
          </p:cNvPr>
          <p:cNvSpPr/>
          <p:nvPr/>
        </p:nvSpPr>
        <p:spPr>
          <a:xfrm>
            <a:off x="8824384" y="1806090"/>
            <a:ext cx="967571" cy="745549"/>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MNO Discovery service</a:t>
            </a:r>
          </a:p>
        </p:txBody>
      </p:sp>
      <p:pic>
        <p:nvPicPr>
          <p:cNvPr id="12" name="Picture 11" descr="http://openid.bitbucket.org/openid_connect.png">
            <a:extLst>
              <a:ext uri="{FF2B5EF4-FFF2-40B4-BE49-F238E27FC236}">
                <a16:creationId xmlns:a16="http://schemas.microsoft.com/office/drawing/2014/main" id="{AD188D54-527F-48D6-AB30-5C2585D1D8F5}"/>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5400000">
            <a:off x="6033409" y="3727573"/>
            <a:ext cx="763826" cy="207971"/>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a:extLst>
              <a:ext uri="{FF2B5EF4-FFF2-40B4-BE49-F238E27FC236}">
                <a16:creationId xmlns:a16="http://schemas.microsoft.com/office/drawing/2014/main" id="{F2DEFEB7-A5D9-4B18-B00B-62297E39FB8B}"/>
              </a:ext>
            </a:extLst>
          </p:cNvPr>
          <p:cNvCxnSpPr>
            <a:cxnSpLocks/>
          </p:cNvCxnSpPr>
          <p:nvPr/>
        </p:nvCxnSpPr>
        <p:spPr>
          <a:xfrm flipH="1" flipV="1">
            <a:off x="2206255" y="2954868"/>
            <a:ext cx="3415943" cy="1668379"/>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935AA6B-F039-4DBF-881B-CC98D5B06AEC}"/>
              </a:ext>
            </a:extLst>
          </p:cNvPr>
          <p:cNvSpPr txBox="1"/>
          <p:nvPr/>
        </p:nvSpPr>
        <p:spPr>
          <a:xfrm rot="1520298">
            <a:off x="2744256" y="3323932"/>
            <a:ext cx="3234779" cy="276999"/>
          </a:xfrm>
          <a:prstGeom prst="rect">
            <a:avLst/>
          </a:prstGeom>
          <a:noFill/>
        </p:spPr>
        <p:txBody>
          <a:bodyPr wrap="square" rtlCol="0">
            <a:spAutoFit/>
          </a:bodyPr>
          <a:lstStyle/>
          <a:p>
            <a:r>
              <a:rPr lang="en-GB" sz="1200" b="1" dirty="0">
                <a:latin typeface="Calibri" pitchFamily="34" charset="0"/>
                <a:cs typeface="Calibri" pitchFamily="34" charset="0"/>
              </a:rPr>
              <a:t>Auth request</a:t>
            </a:r>
          </a:p>
        </p:txBody>
      </p:sp>
      <p:sp>
        <p:nvSpPr>
          <p:cNvPr id="30" name="Rounded Rectangle 58">
            <a:extLst>
              <a:ext uri="{FF2B5EF4-FFF2-40B4-BE49-F238E27FC236}">
                <a16:creationId xmlns:a16="http://schemas.microsoft.com/office/drawing/2014/main" id="{26CBFAEE-BABA-4F82-9CB6-8238921BFB66}"/>
              </a:ext>
            </a:extLst>
          </p:cNvPr>
          <p:cNvSpPr/>
          <p:nvPr/>
        </p:nvSpPr>
        <p:spPr>
          <a:xfrm>
            <a:off x="2566344" y="2539787"/>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2</a:t>
            </a:r>
          </a:p>
        </p:txBody>
      </p:sp>
      <p:cxnSp>
        <p:nvCxnSpPr>
          <p:cNvPr id="31" name="Straight Arrow Connector 30">
            <a:extLst>
              <a:ext uri="{FF2B5EF4-FFF2-40B4-BE49-F238E27FC236}">
                <a16:creationId xmlns:a16="http://schemas.microsoft.com/office/drawing/2014/main" id="{30A6A26F-049E-436A-AA43-05660F72D1E2}"/>
              </a:ext>
            </a:extLst>
          </p:cNvPr>
          <p:cNvCxnSpPr>
            <a:cxnSpLocks/>
          </p:cNvCxnSpPr>
          <p:nvPr/>
        </p:nvCxnSpPr>
        <p:spPr>
          <a:xfrm flipH="1" flipV="1">
            <a:off x="2224026" y="2566702"/>
            <a:ext cx="3424968" cy="1695228"/>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E0F0E8D-8F68-4072-B7A7-774C32004A2C}"/>
              </a:ext>
            </a:extLst>
          </p:cNvPr>
          <p:cNvSpPr txBox="1"/>
          <p:nvPr/>
        </p:nvSpPr>
        <p:spPr>
          <a:xfrm rot="1548459">
            <a:off x="2888789" y="3836681"/>
            <a:ext cx="2197331" cy="276999"/>
          </a:xfrm>
          <a:prstGeom prst="rect">
            <a:avLst/>
          </a:prstGeom>
          <a:noFill/>
        </p:spPr>
        <p:txBody>
          <a:bodyPr wrap="square" rtlCol="0">
            <a:spAutoFit/>
          </a:bodyPr>
          <a:lstStyle/>
          <a:p>
            <a:r>
              <a:rPr lang="en-GB" sz="1200" b="1" dirty="0">
                <a:latin typeface="Calibri" pitchFamily="34" charset="0"/>
                <a:cs typeface="Calibri" pitchFamily="34" charset="0"/>
              </a:rPr>
              <a:t> Auth Code</a:t>
            </a:r>
          </a:p>
        </p:txBody>
      </p:sp>
      <p:sp>
        <p:nvSpPr>
          <p:cNvPr id="33" name="Rounded Rectangle 63">
            <a:extLst>
              <a:ext uri="{FF2B5EF4-FFF2-40B4-BE49-F238E27FC236}">
                <a16:creationId xmlns:a16="http://schemas.microsoft.com/office/drawing/2014/main" id="{5851145C-21F5-4AC9-A4CE-BD9E8042CB15}"/>
              </a:ext>
            </a:extLst>
          </p:cNvPr>
          <p:cNvSpPr/>
          <p:nvPr/>
        </p:nvSpPr>
        <p:spPr>
          <a:xfrm>
            <a:off x="2574837" y="3220566"/>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4</a:t>
            </a:r>
          </a:p>
        </p:txBody>
      </p:sp>
      <p:cxnSp>
        <p:nvCxnSpPr>
          <p:cNvPr id="43" name="Straight Arrow Connector 42">
            <a:extLst>
              <a:ext uri="{FF2B5EF4-FFF2-40B4-BE49-F238E27FC236}">
                <a16:creationId xmlns:a16="http://schemas.microsoft.com/office/drawing/2014/main" id="{398177B0-6B51-42F1-BC34-A419A4B1C68C}"/>
              </a:ext>
            </a:extLst>
          </p:cNvPr>
          <p:cNvCxnSpPr>
            <a:cxnSpLocks/>
          </p:cNvCxnSpPr>
          <p:nvPr/>
        </p:nvCxnSpPr>
        <p:spPr>
          <a:xfrm>
            <a:off x="1270353" y="2246729"/>
            <a:ext cx="2825" cy="263988"/>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11C5508-761A-40ED-8769-F28D47F160B1}"/>
              </a:ext>
            </a:extLst>
          </p:cNvPr>
          <p:cNvSpPr txBox="1"/>
          <p:nvPr/>
        </p:nvSpPr>
        <p:spPr>
          <a:xfrm>
            <a:off x="117015" y="2216512"/>
            <a:ext cx="699889" cy="461665"/>
          </a:xfrm>
          <a:prstGeom prst="rect">
            <a:avLst/>
          </a:prstGeom>
          <a:noFill/>
        </p:spPr>
        <p:txBody>
          <a:bodyPr wrap="square" rtlCol="0">
            <a:spAutoFit/>
          </a:bodyPr>
          <a:lstStyle/>
          <a:p>
            <a:r>
              <a:rPr lang="en-GB" sz="1200" b="1" dirty="0">
                <a:latin typeface="Calibri" pitchFamily="34" charset="0"/>
                <a:cs typeface="Calibri" pitchFamily="34" charset="0"/>
              </a:rPr>
              <a:t>Auth Request</a:t>
            </a:r>
          </a:p>
        </p:txBody>
      </p:sp>
      <p:cxnSp>
        <p:nvCxnSpPr>
          <p:cNvPr id="45" name="Straight Arrow Connector 44">
            <a:extLst>
              <a:ext uri="{FF2B5EF4-FFF2-40B4-BE49-F238E27FC236}">
                <a16:creationId xmlns:a16="http://schemas.microsoft.com/office/drawing/2014/main" id="{E046DB4B-1452-46D1-AD28-A5B46A0CE74C}"/>
              </a:ext>
            </a:extLst>
          </p:cNvPr>
          <p:cNvCxnSpPr/>
          <p:nvPr/>
        </p:nvCxnSpPr>
        <p:spPr>
          <a:xfrm>
            <a:off x="6526194" y="2507327"/>
            <a:ext cx="28809" cy="1943441"/>
          </a:xfrm>
          <a:prstGeom prst="straightConnector1">
            <a:avLst/>
          </a:prstGeom>
          <a:ln w="28575">
            <a:solidFill>
              <a:schemeClr val="accent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7F78FE4-BE1F-49F6-9B08-93A564149DA4}"/>
              </a:ext>
            </a:extLst>
          </p:cNvPr>
          <p:cNvCxnSpPr>
            <a:cxnSpLocks/>
          </p:cNvCxnSpPr>
          <p:nvPr/>
        </p:nvCxnSpPr>
        <p:spPr>
          <a:xfrm>
            <a:off x="6181395" y="2449810"/>
            <a:ext cx="32706" cy="2026586"/>
          </a:xfrm>
          <a:prstGeom prst="straightConnector1">
            <a:avLst/>
          </a:prstGeom>
          <a:ln w="28575">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Rounded Rectangle 104">
            <a:extLst>
              <a:ext uri="{FF2B5EF4-FFF2-40B4-BE49-F238E27FC236}">
                <a16:creationId xmlns:a16="http://schemas.microsoft.com/office/drawing/2014/main" id="{3A4426D9-1372-4C8A-B700-9728B273BF79}"/>
              </a:ext>
            </a:extLst>
          </p:cNvPr>
          <p:cNvSpPr/>
          <p:nvPr/>
        </p:nvSpPr>
        <p:spPr>
          <a:xfrm>
            <a:off x="835810" y="2280509"/>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1</a:t>
            </a:r>
          </a:p>
        </p:txBody>
      </p:sp>
      <p:sp>
        <p:nvSpPr>
          <p:cNvPr id="48" name="Rounded Rectangle 105">
            <a:extLst>
              <a:ext uri="{FF2B5EF4-FFF2-40B4-BE49-F238E27FC236}">
                <a16:creationId xmlns:a16="http://schemas.microsoft.com/office/drawing/2014/main" id="{EF4D4EF7-4E69-401B-87B4-746ADD9221D3}"/>
              </a:ext>
            </a:extLst>
          </p:cNvPr>
          <p:cNvSpPr/>
          <p:nvPr/>
        </p:nvSpPr>
        <p:spPr>
          <a:xfrm>
            <a:off x="5842541" y="2771711"/>
            <a:ext cx="323290" cy="223265"/>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Calibri" pitchFamily="34" charset="0"/>
                <a:cs typeface="Calibri" pitchFamily="34" charset="0"/>
              </a:rPr>
              <a:t>7</a:t>
            </a:r>
          </a:p>
        </p:txBody>
      </p:sp>
      <p:sp>
        <p:nvSpPr>
          <p:cNvPr id="50" name="TextBox 49">
            <a:extLst>
              <a:ext uri="{FF2B5EF4-FFF2-40B4-BE49-F238E27FC236}">
                <a16:creationId xmlns:a16="http://schemas.microsoft.com/office/drawing/2014/main" id="{1DBEA1AD-FB35-4041-B6C5-D1360D62882F}"/>
              </a:ext>
            </a:extLst>
          </p:cNvPr>
          <p:cNvSpPr txBox="1"/>
          <p:nvPr/>
        </p:nvSpPr>
        <p:spPr>
          <a:xfrm rot="5400000">
            <a:off x="6204402" y="3483121"/>
            <a:ext cx="1266422" cy="461665"/>
          </a:xfrm>
          <a:prstGeom prst="rect">
            <a:avLst/>
          </a:prstGeom>
          <a:noFill/>
        </p:spPr>
        <p:txBody>
          <a:bodyPr wrap="square" rtlCol="0">
            <a:spAutoFit/>
          </a:bodyPr>
          <a:lstStyle/>
          <a:p>
            <a:r>
              <a:rPr lang="en-GB" sz="1200" b="1" dirty="0">
                <a:latin typeface="Calibri" pitchFamily="34" charset="0"/>
                <a:cs typeface="Calibri" pitchFamily="34" charset="0"/>
              </a:rPr>
              <a:t>Token  &amp; User info request</a:t>
            </a:r>
          </a:p>
        </p:txBody>
      </p:sp>
      <p:sp>
        <p:nvSpPr>
          <p:cNvPr id="51" name="TextBox 50">
            <a:extLst>
              <a:ext uri="{FF2B5EF4-FFF2-40B4-BE49-F238E27FC236}">
                <a16:creationId xmlns:a16="http://schemas.microsoft.com/office/drawing/2014/main" id="{5A053704-CE46-407C-9946-FDF4D34A50BA}"/>
              </a:ext>
            </a:extLst>
          </p:cNvPr>
          <p:cNvSpPr txBox="1"/>
          <p:nvPr/>
        </p:nvSpPr>
        <p:spPr>
          <a:xfrm rot="5400000">
            <a:off x="5284513" y="3535862"/>
            <a:ext cx="1367038" cy="276999"/>
          </a:xfrm>
          <a:prstGeom prst="rect">
            <a:avLst/>
          </a:prstGeom>
          <a:noFill/>
        </p:spPr>
        <p:txBody>
          <a:bodyPr wrap="square" rtlCol="0">
            <a:spAutoFit/>
          </a:bodyPr>
          <a:lstStyle/>
          <a:p>
            <a:r>
              <a:rPr lang="en-GB" sz="1200" b="1" dirty="0">
                <a:latin typeface="Calibri" pitchFamily="34" charset="0"/>
                <a:cs typeface="Calibri" pitchFamily="34" charset="0"/>
              </a:rPr>
              <a:t>Tokens &amp; profile</a:t>
            </a:r>
          </a:p>
        </p:txBody>
      </p:sp>
      <p:cxnSp>
        <p:nvCxnSpPr>
          <p:cNvPr id="65" name="Straight Arrow Connector 64">
            <a:extLst>
              <a:ext uri="{FF2B5EF4-FFF2-40B4-BE49-F238E27FC236}">
                <a16:creationId xmlns:a16="http://schemas.microsoft.com/office/drawing/2014/main" id="{A426A5C6-6D76-4526-AD75-32E933C097A7}"/>
              </a:ext>
            </a:extLst>
          </p:cNvPr>
          <p:cNvCxnSpPr>
            <a:cxnSpLocks/>
          </p:cNvCxnSpPr>
          <p:nvPr/>
        </p:nvCxnSpPr>
        <p:spPr>
          <a:xfrm>
            <a:off x="1273178" y="3113606"/>
            <a:ext cx="3196" cy="331057"/>
          </a:xfrm>
          <a:prstGeom prst="straightConnector1">
            <a:avLst/>
          </a:prstGeom>
          <a:ln w="28575">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AF9FE0B2-2AD3-4DE7-A973-B9400AF0528C}"/>
              </a:ext>
            </a:extLst>
          </p:cNvPr>
          <p:cNvSpPr txBox="1"/>
          <p:nvPr/>
        </p:nvSpPr>
        <p:spPr>
          <a:xfrm>
            <a:off x="3239745" y="1798973"/>
            <a:ext cx="1979055" cy="276999"/>
          </a:xfrm>
          <a:prstGeom prst="rect">
            <a:avLst/>
          </a:prstGeom>
          <a:noFill/>
        </p:spPr>
        <p:txBody>
          <a:bodyPr wrap="square" rtlCol="0">
            <a:spAutoFit/>
          </a:bodyPr>
          <a:lstStyle/>
          <a:p>
            <a:r>
              <a:rPr lang="en-GB" sz="1200" b="1" dirty="0">
                <a:latin typeface="Calibri" pitchFamily="34" charset="0"/>
                <a:cs typeface="Calibri" pitchFamily="34" charset="0"/>
              </a:rPr>
              <a:t> Auth Code</a:t>
            </a:r>
          </a:p>
        </p:txBody>
      </p:sp>
      <p:sp>
        <p:nvSpPr>
          <p:cNvPr id="67" name="Rounded Rectangle 193">
            <a:extLst>
              <a:ext uri="{FF2B5EF4-FFF2-40B4-BE49-F238E27FC236}">
                <a16:creationId xmlns:a16="http://schemas.microsoft.com/office/drawing/2014/main" id="{51F8E1A6-4F70-407E-A813-DD0C04785696}"/>
              </a:ext>
            </a:extLst>
          </p:cNvPr>
          <p:cNvSpPr/>
          <p:nvPr/>
        </p:nvSpPr>
        <p:spPr>
          <a:xfrm>
            <a:off x="3068646" y="1776179"/>
            <a:ext cx="261706" cy="232223"/>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5</a:t>
            </a:r>
          </a:p>
        </p:txBody>
      </p:sp>
      <p:sp>
        <p:nvSpPr>
          <p:cNvPr id="74" name="Rounded Rectangle 9">
            <a:extLst>
              <a:ext uri="{FF2B5EF4-FFF2-40B4-BE49-F238E27FC236}">
                <a16:creationId xmlns:a16="http://schemas.microsoft.com/office/drawing/2014/main" id="{449836D6-5747-499A-9DAF-AC46B0F0A27B}"/>
              </a:ext>
            </a:extLst>
          </p:cNvPr>
          <p:cNvSpPr/>
          <p:nvPr/>
        </p:nvSpPr>
        <p:spPr>
          <a:xfrm>
            <a:off x="8846485" y="2694847"/>
            <a:ext cx="967571" cy="422703"/>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CCID Portal</a:t>
            </a:r>
          </a:p>
        </p:txBody>
      </p:sp>
      <p:pic>
        <p:nvPicPr>
          <p:cNvPr id="76" name="Picture 17">
            <a:extLst>
              <a:ext uri="{FF2B5EF4-FFF2-40B4-BE49-F238E27FC236}">
                <a16:creationId xmlns:a16="http://schemas.microsoft.com/office/drawing/2014/main" id="{493702C9-7177-41B5-80CB-39564F2F5335}"/>
              </a:ext>
            </a:extLst>
          </p:cNvPr>
          <p:cNvPicPr>
            <a:picLocks noChangeAspect="1" noChangeArrowheads="1"/>
          </p:cNvPicPr>
          <p:nvPr/>
        </p:nvPicPr>
        <p:blipFill>
          <a:blip r:embed="rId3" cstate="print"/>
          <a:srcRect/>
          <a:stretch>
            <a:fillRect/>
          </a:stretch>
        </p:blipFill>
        <p:spPr bwMode="auto">
          <a:xfrm>
            <a:off x="10801882" y="1561690"/>
            <a:ext cx="472460" cy="465379"/>
          </a:xfrm>
          <a:prstGeom prst="rect">
            <a:avLst/>
          </a:prstGeom>
          <a:noFill/>
          <a:ln w="9525">
            <a:noFill/>
            <a:round/>
            <a:headEnd/>
            <a:tailEnd/>
          </a:ln>
          <a:scene3d>
            <a:camera prst="isometricOffAxis2Left"/>
            <a:lightRig rig="threePt" dir="t"/>
          </a:scene3d>
        </p:spPr>
      </p:pic>
      <p:sp>
        <p:nvSpPr>
          <p:cNvPr id="77" name="TextBox 76">
            <a:extLst>
              <a:ext uri="{FF2B5EF4-FFF2-40B4-BE49-F238E27FC236}">
                <a16:creationId xmlns:a16="http://schemas.microsoft.com/office/drawing/2014/main" id="{01BB9603-E53B-4A92-B599-DC958FF6AD93}"/>
              </a:ext>
            </a:extLst>
          </p:cNvPr>
          <p:cNvSpPr txBox="1"/>
          <p:nvPr/>
        </p:nvSpPr>
        <p:spPr>
          <a:xfrm>
            <a:off x="10737334" y="1987332"/>
            <a:ext cx="1210827" cy="276999"/>
          </a:xfrm>
          <a:prstGeom prst="rect">
            <a:avLst/>
          </a:prstGeom>
          <a:noFill/>
        </p:spPr>
        <p:txBody>
          <a:bodyPr wrap="square" rtlCol="0">
            <a:spAutoFit/>
          </a:bodyPr>
          <a:lstStyle/>
          <a:p>
            <a:r>
              <a:rPr lang="en-GB" sz="1200" b="1" dirty="0">
                <a:latin typeface="Calibri" pitchFamily="34" charset="0"/>
                <a:cs typeface="Calibri" pitchFamily="34" charset="0"/>
              </a:rPr>
              <a:t> RP Developer</a:t>
            </a:r>
          </a:p>
        </p:txBody>
      </p:sp>
      <p:cxnSp>
        <p:nvCxnSpPr>
          <p:cNvPr id="78" name="Straight Arrow Connector 77">
            <a:extLst>
              <a:ext uri="{FF2B5EF4-FFF2-40B4-BE49-F238E27FC236}">
                <a16:creationId xmlns:a16="http://schemas.microsoft.com/office/drawing/2014/main" id="{1B0715F9-23DE-4040-BDAD-CAD944E662BF}"/>
              </a:ext>
            </a:extLst>
          </p:cNvPr>
          <p:cNvCxnSpPr>
            <a:cxnSpLocks/>
          </p:cNvCxnSpPr>
          <p:nvPr/>
        </p:nvCxnSpPr>
        <p:spPr>
          <a:xfrm flipV="1">
            <a:off x="9912096" y="2250413"/>
            <a:ext cx="889786" cy="640030"/>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1" name="Rounded Rectangle 6">
            <a:extLst>
              <a:ext uri="{FF2B5EF4-FFF2-40B4-BE49-F238E27FC236}">
                <a16:creationId xmlns:a16="http://schemas.microsoft.com/office/drawing/2014/main" id="{2A991D8C-E88F-48C8-8F39-1F702AA8DC7B}"/>
              </a:ext>
            </a:extLst>
          </p:cNvPr>
          <p:cNvSpPr/>
          <p:nvPr/>
        </p:nvSpPr>
        <p:spPr>
          <a:xfrm>
            <a:off x="6937744" y="5436498"/>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Client ID</a:t>
            </a:r>
          </a:p>
          <a:p>
            <a:pPr algn="ctr"/>
            <a:r>
              <a:rPr lang="en-US" sz="1350" b="1" dirty="0">
                <a:solidFill>
                  <a:srgbClr val="000000"/>
                </a:solidFill>
              </a:rPr>
              <a:t>DB</a:t>
            </a:r>
          </a:p>
        </p:txBody>
      </p:sp>
      <p:sp>
        <p:nvSpPr>
          <p:cNvPr id="82" name="Rounded Rectangle 6">
            <a:extLst>
              <a:ext uri="{FF2B5EF4-FFF2-40B4-BE49-F238E27FC236}">
                <a16:creationId xmlns:a16="http://schemas.microsoft.com/office/drawing/2014/main" id="{BD1726FA-2477-474A-AA8F-D7A07E0B2000}"/>
              </a:ext>
            </a:extLst>
          </p:cNvPr>
          <p:cNvSpPr/>
          <p:nvPr/>
        </p:nvSpPr>
        <p:spPr>
          <a:xfrm>
            <a:off x="5330457" y="5436498"/>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Subscriber </a:t>
            </a:r>
          </a:p>
          <a:p>
            <a:pPr algn="ctr"/>
            <a:r>
              <a:rPr lang="en-US" sz="1350" b="1" dirty="0">
                <a:solidFill>
                  <a:srgbClr val="000000"/>
                </a:solidFill>
              </a:rPr>
              <a:t>Database</a:t>
            </a:r>
          </a:p>
        </p:txBody>
      </p:sp>
      <p:sp>
        <p:nvSpPr>
          <p:cNvPr id="83" name="Rounded Rectangle 6">
            <a:extLst>
              <a:ext uri="{FF2B5EF4-FFF2-40B4-BE49-F238E27FC236}">
                <a16:creationId xmlns:a16="http://schemas.microsoft.com/office/drawing/2014/main" id="{0E949275-BD3E-4598-A693-7754729E6976}"/>
              </a:ext>
            </a:extLst>
          </p:cNvPr>
          <p:cNvSpPr/>
          <p:nvPr/>
        </p:nvSpPr>
        <p:spPr>
          <a:xfrm>
            <a:off x="3706496" y="5445700"/>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Device</a:t>
            </a:r>
          </a:p>
          <a:p>
            <a:pPr algn="ctr"/>
            <a:r>
              <a:rPr lang="en-US" sz="1350" b="1" dirty="0">
                <a:solidFill>
                  <a:srgbClr val="000000"/>
                </a:solidFill>
              </a:rPr>
              <a:t>Certificate Registry</a:t>
            </a:r>
          </a:p>
        </p:txBody>
      </p:sp>
      <p:pic>
        <p:nvPicPr>
          <p:cNvPr id="84" name="Picture 83">
            <a:extLst>
              <a:ext uri="{FF2B5EF4-FFF2-40B4-BE49-F238E27FC236}">
                <a16:creationId xmlns:a16="http://schemas.microsoft.com/office/drawing/2014/main" id="{3DF21733-2953-48E3-BD21-4D2536DE2A6E}"/>
              </a:ext>
            </a:extLst>
          </p:cNvPr>
          <p:cNvPicPr>
            <a:picLocks noChangeAspect="1"/>
          </p:cNvPicPr>
          <p:nvPr/>
        </p:nvPicPr>
        <p:blipFill rotWithShape="1">
          <a:blip r:embed="rId4">
            <a:clrChange>
              <a:clrFrom>
                <a:srgbClr val="FFFFFF"/>
              </a:clrFrom>
              <a:clrTo>
                <a:srgbClr val="FFFFFF">
                  <a:alpha val="0"/>
                </a:srgbClr>
              </a:clrTo>
            </a:clrChange>
          </a:blip>
          <a:srcRect t="27202" b="23763"/>
          <a:stretch/>
        </p:blipFill>
        <p:spPr>
          <a:xfrm rot="19964552">
            <a:off x="7701249" y="4443814"/>
            <a:ext cx="1542417" cy="756330"/>
          </a:xfrm>
          <a:prstGeom prst="rect">
            <a:avLst/>
          </a:prstGeom>
        </p:spPr>
      </p:pic>
      <p:sp>
        <p:nvSpPr>
          <p:cNvPr id="85" name="Rounded Rectangle 9">
            <a:extLst>
              <a:ext uri="{FF2B5EF4-FFF2-40B4-BE49-F238E27FC236}">
                <a16:creationId xmlns:a16="http://schemas.microsoft.com/office/drawing/2014/main" id="{613EC44C-62FE-4618-8B3C-FD0996597035}"/>
              </a:ext>
            </a:extLst>
          </p:cNvPr>
          <p:cNvSpPr/>
          <p:nvPr/>
        </p:nvSpPr>
        <p:spPr>
          <a:xfrm>
            <a:off x="8840513" y="3715832"/>
            <a:ext cx="967571" cy="539579"/>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Client Registry</a:t>
            </a:r>
          </a:p>
        </p:txBody>
      </p:sp>
      <p:sp>
        <p:nvSpPr>
          <p:cNvPr id="86" name="Rounded Rectangle 9">
            <a:extLst>
              <a:ext uri="{FF2B5EF4-FFF2-40B4-BE49-F238E27FC236}">
                <a16:creationId xmlns:a16="http://schemas.microsoft.com/office/drawing/2014/main" id="{8C974FA8-0720-405B-B359-2CF9D2CDFA9B}"/>
              </a:ext>
            </a:extLst>
          </p:cNvPr>
          <p:cNvSpPr/>
          <p:nvPr/>
        </p:nvSpPr>
        <p:spPr>
          <a:xfrm>
            <a:off x="8944525" y="4443266"/>
            <a:ext cx="967571" cy="376141"/>
          </a:xfrm>
          <a:prstGeom prst="roundRect">
            <a:avLst/>
          </a:prstGeom>
          <a:solidFill>
            <a:schemeClr val="accent1">
              <a:lumMod val="60000"/>
              <a:lumOff val="40000"/>
              <a:alpha val="32000"/>
            </a:schemeClr>
          </a:solidFill>
          <a:ln w="0" cap="rnd">
            <a:noFill/>
          </a:ln>
          <a:effectLst>
            <a:outerShdw blurRad="50800" dist="38100" dir="5400000" algn="t" rotWithShape="0">
              <a:prstClr val="black">
                <a:alpha val="40000"/>
              </a:prstClr>
            </a:outerShdw>
          </a:effectLst>
        </p:spPr>
        <p:txBody>
          <a:bodyPr wrap="square">
            <a:noAutofit/>
          </a:bodyPr>
          <a:lstStyle/>
          <a:p>
            <a:pPr algn="ctr"/>
            <a:r>
              <a:rPr lang="en-US" sz="1200" b="1" dirty="0">
                <a:solidFill>
                  <a:srgbClr val="000000"/>
                </a:solidFill>
              </a:rPr>
              <a:t>Billing system</a:t>
            </a:r>
          </a:p>
        </p:txBody>
      </p:sp>
      <p:sp>
        <p:nvSpPr>
          <p:cNvPr id="87" name="Rounded Rectangle 6">
            <a:extLst>
              <a:ext uri="{FF2B5EF4-FFF2-40B4-BE49-F238E27FC236}">
                <a16:creationId xmlns:a16="http://schemas.microsoft.com/office/drawing/2014/main" id="{0783CC5A-4DF1-4E07-AD9F-3C054886345E}"/>
              </a:ext>
            </a:extLst>
          </p:cNvPr>
          <p:cNvSpPr/>
          <p:nvPr/>
        </p:nvSpPr>
        <p:spPr>
          <a:xfrm>
            <a:off x="8569269" y="5419604"/>
            <a:ext cx="1477799" cy="610344"/>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Event Logs</a:t>
            </a:r>
          </a:p>
        </p:txBody>
      </p:sp>
      <p:sp>
        <p:nvSpPr>
          <p:cNvPr id="88" name="TextBox 87">
            <a:extLst>
              <a:ext uri="{FF2B5EF4-FFF2-40B4-BE49-F238E27FC236}">
                <a16:creationId xmlns:a16="http://schemas.microsoft.com/office/drawing/2014/main" id="{261A8E05-F3DA-4BFF-AF5F-C29DD9BD99ED}"/>
              </a:ext>
            </a:extLst>
          </p:cNvPr>
          <p:cNvSpPr txBox="1"/>
          <p:nvPr/>
        </p:nvSpPr>
        <p:spPr>
          <a:xfrm>
            <a:off x="8586722" y="1349140"/>
            <a:ext cx="1532707" cy="261610"/>
          </a:xfrm>
          <a:prstGeom prst="rect">
            <a:avLst/>
          </a:prstGeom>
          <a:noFill/>
        </p:spPr>
        <p:txBody>
          <a:bodyPr wrap="square" rtlCol="0">
            <a:spAutoFit/>
          </a:bodyPr>
          <a:lstStyle/>
          <a:p>
            <a:r>
              <a:rPr lang="en-GB" sz="1100" b="1" dirty="0">
                <a:latin typeface="Calibri" pitchFamily="34" charset="0"/>
                <a:cs typeface="Calibri" pitchFamily="34" charset="0"/>
              </a:rPr>
              <a:t>CCID – join ownership</a:t>
            </a:r>
          </a:p>
        </p:txBody>
      </p:sp>
      <p:pic>
        <p:nvPicPr>
          <p:cNvPr id="89" name="Picture 88">
            <a:extLst>
              <a:ext uri="{FF2B5EF4-FFF2-40B4-BE49-F238E27FC236}">
                <a16:creationId xmlns:a16="http://schemas.microsoft.com/office/drawing/2014/main" id="{46F70C65-03F2-43BF-B5E2-5D2EB2966391}"/>
              </a:ext>
            </a:extLst>
          </p:cNvPr>
          <p:cNvPicPr>
            <a:picLocks noChangeAspect="1"/>
          </p:cNvPicPr>
          <p:nvPr/>
        </p:nvPicPr>
        <p:blipFill rotWithShape="1">
          <a:blip r:embed="rId4">
            <a:clrChange>
              <a:clrFrom>
                <a:srgbClr val="FFFFFF"/>
              </a:clrFrom>
              <a:clrTo>
                <a:srgbClr val="FFFFFF">
                  <a:alpha val="0"/>
                </a:srgbClr>
              </a:clrTo>
            </a:clrChange>
          </a:blip>
          <a:srcRect t="27202" b="23763"/>
          <a:stretch/>
        </p:blipFill>
        <p:spPr>
          <a:xfrm rot="19964552">
            <a:off x="8756317" y="4903509"/>
            <a:ext cx="818860" cy="401531"/>
          </a:xfrm>
          <a:prstGeom prst="rect">
            <a:avLst/>
          </a:prstGeom>
        </p:spPr>
      </p:pic>
      <p:sp>
        <p:nvSpPr>
          <p:cNvPr id="114" name="Rounded Rectangle 105">
            <a:extLst>
              <a:ext uri="{FF2B5EF4-FFF2-40B4-BE49-F238E27FC236}">
                <a16:creationId xmlns:a16="http://schemas.microsoft.com/office/drawing/2014/main" id="{7C082088-B923-4863-A182-A17B0E71815D}"/>
              </a:ext>
            </a:extLst>
          </p:cNvPr>
          <p:cNvSpPr/>
          <p:nvPr/>
        </p:nvSpPr>
        <p:spPr>
          <a:xfrm>
            <a:off x="6581799" y="2771710"/>
            <a:ext cx="323290" cy="223265"/>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GB" sz="1400" b="1" dirty="0">
                <a:latin typeface="Calibri" pitchFamily="34" charset="0"/>
                <a:cs typeface="Calibri" pitchFamily="34" charset="0"/>
              </a:rPr>
              <a:t>6</a:t>
            </a:r>
          </a:p>
        </p:txBody>
      </p:sp>
      <p:pic>
        <p:nvPicPr>
          <p:cNvPr id="115" name="Picture 11" descr="http://openid.bitbucket.org/openid_connect.png">
            <a:extLst>
              <a:ext uri="{FF2B5EF4-FFF2-40B4-BE49-F238E27FC236}">
                <a16:creationId xmlns:a16="http://schemas.microsoft.com/office/drawing/2014/main" id="{EED53977-C894-4B67-ABF9-F8DC0F470E47}"/>
              </a:ext>
            </a:extLst>
          </p:cNvPr>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511426">
            <a:off x="3252124" y="2801716"/>
            <a:ext cx="1191074" cy="3243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a:extLst>
              <a:ext uri="{FF2B5EF4-FFF2-40B4-BE49-F238E27FC236}">
                <a16:creationId xmlns:a16="http://schemas.microsoft.com/office/drawing/2014/main" id="{5617AEE9-4A70-4D18-A03F-B369D0DF5EAA}"/>
              </a:ext>
            </a:extLst>
          </p:cNvPr>
          <p:cNvSpPr txBox="1"/>
          <p:nvPr/>
        </p:nvSpPr>
        <p:spPr>
          <a:xfrm>
            <a:off x="956114" y="1473839"/>
            <a:ext cx="1532707" cy="261610"/>
          </a:xfrm>
          <a:prstGeom prst="rect">
            <a:avLst/>
          </a:prstGeom>
          <a:noFill/>
        </p:spPr>
        <p:txBody>
          <a:bodyPr wrap="square" rtlCol="0">
            <a:spAutoFit/>
          </a:bodyPr>
          <a:lstStyle/>
          <a:p>
            <a:r>
              <a:rPr lang="en-GB" sz="1100" b="1" dirty="0">
                <a:latin typeface="Calibri" pitchFamily="34" charset="0"/>
                <a:cs typeface="Calibri" pitchFamily="34" charset="0"/>
              </a:rPr>
              <a:t>Phone</a:t>
            </a:r>
          </a:p>
        </p:txBody>
      </p:sp>
      <p:sp>
        <p:nvSpPr>
          <p:cNvPr id="62" name="Rounded Rectangle 8">
            <a:extLst>
              <a:ext uri="{FF2B5EF4-FFF2-40B4-BE49-F238E27FC236}">
                <a16:creationId xmlns:a16="http://schemas.microsoft.com/office/drawing/2014/main" id="{81171D2A-3976-47EF-BE1A-9CCCC5C9F9C8}"/>
              </a:ext>
            </a:extLst>
          </p:cNvPr>
          <p:cNvSpPr/>
          <p:nvPr/>
        </p:nvSpPr>
        <p:spPr>
          <a:xfrm>
            <a:off x="1054213" y="1802419"/>
            <a:ext cx="1183047" cy="444310"/>
          </a:xfrm>
          <a:prstGeom prst="roundRect">
            <a:avLst/>
          </a:prstGeom>
          <a:solidFill>
            <a:schemeClr val="accent6">
              <a:lumMod val="20000"/>
              <a:lumOff val="80000"/>
            </a:schemeClr>
          </a:solidFill>
          <a:ln/>
        </p:spPr>
        <p:style>
          <a:lnRef idx="1">
            <a:schemeClr val="accent3"/>
          </a:lnRef>
          <a:fillRef idx="2">
            <a:schemeClr val="accent3"/>
          </a:fillRef>
          <a:effectRef idx="1">
            <a:schemeClr val="accent3"/>
          </a:effectRef>
          <a:fontRef idx="minor">
            <a:schemeClr val="dk1"/>
          </a:fontRef>
        </p:style>
        <p:txBody>
          <a:bodyPr wrap="square">
            <a:noAutofit/>
          </a:bodyPr>
          <a:lstStyle/>
          <a:p>
            <a:pPr algn="ctr"/>
            <a:r>
              <a:rPr lang="en-US" sz="1400" b="1" dirty="0">
                <a:solidFill>
                  <a:srgbClr val="000000"/>
                </a:solidFill>
              </a:rPr>
              <a:t>RP1 (APP)</a:t>
            </a:r>
            <a:endParaRPr lang="en-US" sz="1400" dirty="0">
              <a:solidFill>
                <a:srgbClr val="000000"/>
              </a:solidFill>
            </a:endParaRPr>
          </a:p>
        </p:txBody>
      </p:sp>
      <p:sp>
        <p:nvSpPr>
          <p:cNvPr id="63" name="Rounded Rectangle 8">
            <a:extLst>
              <a:ext uri="{FF2B5EF4-FFF2-40B4-BE49-F238E27FC236}">
                <a16:creationId xmlns:a16="http://schemas.microsoft.com/office/drawing/2014/main" id="{8FC58DF6-0308-48DA-8E43-3210E23018A3}"/>
              </a:ext>
            </a:extLst>
          </p:cNvPr>
          <p:cNvSpPr/>
          <p:nvPr/>
        </p:nvSpPr>
        <p:spPr>
          <a:xfrm>
            <a:off x="1060234" y="3444663"/>
            <a:ext cx="1183047" cy="444310"/>
          </a:xfrm>
          <a:prstGeom prst="roundRect">
            <a:avLst/>
          </a:prstGeom>
          <a:solidFill>
            <a:schemeClr val="accent6">
              <a:lumMod val="20000"/>
              <a:lumOff val="80000"/>
            </a:schemeClr>
          </a:solidFill>
          <a:ln/>
        </p:spPr>
        <p:style>
          <a:lnRef idx="1">
            <a:schemeClr val="accent3"/>
          </a:lnRef>
          <a:fillRef idx="2">
            <a:schemeClr val="accent3"/>
          </a:fillRef>
          <a:effectRef idx="1">
            <a:schemeClr val="accent3"/>
          </a:effectRef>
          <a:fontRef idx="minor">
            <a:schemeClr val="dk1"/>
          </a:fontRef>
        </p:style>
        <p:txBody>
          <a:bodyPr wrap="square">
            <a:noAutofit/>
          </a:bodyPr>
          <a:lstStyle/>
          <a:p>
            <a:pPr algn="ctr"/>
            <a:r>
              <a:rPr lang="en-US" sz="1400" b="1" dirty="0">
                <a:solidFill>
                  <a:srgbClr val="000000"/>
                </a:solidFill>
              </a:rPr>
              <a:t>RP2 (web)</a:t>
            </a:r>
            <a:endParaRPr lang="en-US" sz="1400" dirty="0">
              <a:solidFill>
                <a:srgbClr val="000000"/>
              </a:solidFill>
            </a:endParaRPr>
          </a:p>
        </p:txBody>
      </p:sp>
      <p:sp>
        <p:nvSpPr>
          <p:cNvPr id="68" name="Rounded Rectangle 6">
            <a:extLst>
              <a:ext uri="{FF2B5EF4-FFF2-40B4-BE49-F238E27FC236}">
                <a16:creationId xmlns:a16="http://schemas.microsoft.com/office/drawing/2014/main" id="{1793A359-5F0F-445E-85C4-C2C529F18FFC}"/>
              </a:ext>
            </a:extLst>
          </p:cNvPr>
          <p:cNvSpPr/>
          <p:nvPr/>
        </p:nvSpPr>
        <p:spPr>
          <a:xfrm>
            <a:off x="1090869" y="2510717"/>
            <a:ext cx="1115386" cy="602889"/>
          </a:xfrm>
          <a:prstGeom prst="roundRect">
            <a:avLst/>
          </a:prstGeom>
          <a:ln/>
        </p:spPr>
        <p:style>
          <a:lnRef idx="3">
            <a:schemeClr val="lt1"/>
          </a:lnRef>
          <a:fillRef idx="1">
            <a:schemeClr val="accent2"/>
          </a:fillRef>
          <a:effectRef idx="1">
            <a:schemeClr val="accent2"/>
          </a:effectRef>
          <a:fontRef idx="minor">
            <a:schemeClr val="lt1"/>
          </a:fontRef>
        </p:style>
        <p:txBody>
          <a:bodyPr wrap="square" lIns="0" tIns="0" rIns="0" bIns="0">
            <a:noAutofit/>
          </a:bodyPr>
          <a:lstStyle/>
          <a:p>
            <a:pPr algn="ctr"/>
            <a:r>
              <a:rPr lang="en-US" sz="1350" b="1" dirty="0">
                <a:solidFill>
                  <a:srgbClr val="000000"/>
                </a:solidFill>
              </a:rPr>
              <a:t>MNO</a:t>
            </a:r>
          </a:p>
          <a:p>
            <a:pPr algn="ctr"/>
            <a:r>
              <a:rPr lang="en-US" sz="1350" b="1" dirty="0">
                <a:solidFill>
                  <a:srgbClr val="000000"/>
                </a:solidFill>
              </a:rPr>
              <a:t>APP</a:t>
            </a:r>
          </a:p>
        </p:txBody>
      </p:sp>
      <p:sp>
        <p:nvSpPr>
          <p:cNvPr id="73" name="Rounded Rectangle 104">
            <a:extLst>
              <a:ext uri="{FF2B5EF4-FFF2-40B4-BE49-F238E27FC236}">
                <a16:creationId xmlns:a16="http://schemas.microsoft.com/office/drawing/2014/main" id="{33D10063-0CA8-446A-B24D-9784EE14E174}"/>
              </a:ext>
            </a:extLst>
          </p:cNvPr>
          <p:cNvSpPr/>
          <p:nvPr/>
        </p:nvSpPr>
        <p:spPr>
          <a:xfrm>
            <a:off x="852292" y="3163227"/>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1</a:t>
            </a:r>
          </a:p>
        </p:txBody>
      </p:sp>
      <p:sp>
        <p:nvSpPr>
          <p:cNvPr id="75" name="TextBox 74">
            <a:extLst>
              <a:ext uri="{FF2B5EF4-FFF2-40B4-BE49-F238E27FC236}">
                <a16:creationId xmlns:a16="http://schemas.microsoft.com/office/drawing/2014/main" id="{94DE16B4-974C-4274-9CD1-817D07859A63}"/>
              </a:ext>
            </a:extLst>
          </p:cNvPr>
          <p:cNvSpPr txBox="1"/>
          <p:nvPr/>
        </p:nvSpPr>
        <p:spPr>
          <a:xfrm>
            <a:off x="67380" y="3023286"/>
            <a:ext cx="699889" cy="461665"/>
          </a:xfrm>
          <a:prstGeom prst="rect">
            <a:avLst/>
          </a:prstGeom>
          <a:noFill/>
        </p:spPr>
        <p:txBody>
          <a:bodyPr wrap="square" rtlCol="0">
            <a:spAutoFit/>
          </a:bodyPr>
          <a:lstStyle/>
          <a:p>
            <a:r>
              <a:rPr lang="en-GB" sz="1200" b="1" dirty="0">
                <a:latin typeface="Calibri" pitchFamily="34" charset="0"/>
                <a:cs typeface="Calibri" pitchFamily="34" charset="0"/>
              </a:rPr>
              <a:t>Auth Request</a:t>
            </a:r>
          </a:p>
        </p:txBody>
      </p:sp>
      <p:cxnSp>
        <p:nvCxnSpPr>
          <p:cNvPr id="79" name="Straight Arrow Connector 78">
            <a:extLst>
              <a:ext uri="{FF2B5EF4-FFF2-40B4-BE49-F238E27FC236}">
                <a16:creationId xmlns:a16="http://schemas.microsoft.com/office/drawing/2014/main" id="{F3DBC67B-C40F-4BB7-AF2F-01313D049048}"/>
              </a:ext>
            </a:extLst>
          </p:cNvPr>
          <p:cNvCxnSpPr>
            <a:cxnSpLocks/>
          </p:cNvCxnSpPr>
          <p:nvPr/>
        </p:nvCxnSpPr>
        <p:spPr>
          <a:xfrm flipH="1" flipV="1">
            <a:off x="2240847" y="2816409"/>
            <a:ext cx="3380390" cy="1658419"/>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913FA086-B3C9-40DF-A996-70F89FE855B6}"/>
              </a:ext>
            </a:extLst>
          </p:cNvPr>
          <p:cNvSpPr txBox="1"/>
          <p:nvPr/>
        </p:nvSpPr>
        <p:spPr>
          <a:xfrm rot="1520298">
            <a:off x="2885822" y="3640080"/>
            <a:ext cx="3234779" cy="276999"/>
          </a:xfrm>
          <a:prstGeom prst="rect">
            <a:avLst/>
          </a:prstGeom>
          <a:noFill/>
        </p:spPr>
        <p:txBody>
          <a:bodyPr wrap="square" rtlCol="0">
            <a:spAutoFit/>
          </a:bodyPr>
          <a:lstStyle/>
          <a:p>
            <a:r>
              <a:rPr lang="en-GB" sz="1200" b="1" dirty="0">
                <a:latin typeface="Calibri" pitchFamily="34" charset="0"/>
                <a:cs typeface="Calibri" pitchFamily="34" charset="0"/>
              </a:rPr>
              <a:t>Pin &amp; Consents</a:t>
            </a:r>
          </a:p>
        </p:txBody>
      </p:sp>
      <p:sp>
        <p:nvSpPr>
          <p:cNvPr id="92" name="Rounded Rectangle 58">
            <a:extLst>
              <a:ext uri="{FF2B5EF4-FFF2-40B4-BE49-F238E27FC236}">
                <a16:creationId xmlns:a16="http://schemas.microsoft.com/office/drawing/2014/main" id="{61832B5E-F92E-42D3-93C2-CE160F2B2D80}"/>
              </a:ext>
            </a:extLst>
          </p:cNvPr>
          <p:cNvSpPr/>
          <p:nvPr/>
        </p:nvSpPr>
        <p:spPr>
          <a:xfrm>
            <a:off x="2564164" y="2897457"/>
            <a:ext cx="225217" cy="22452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3</a:t>
            </a:r>
          </a:p>
        </p:txBody>
      </p:sp>
      <p:cxnSp>
        <p:nvCxnSpPr>
          <p:cNvPr id="93" name="Straight Arrow Connector 92">
            <a:extLst>
              <a:ext uri="{FF2B5EF4-FFF2-40B4-BE49-F238E27FC236}">
                <a16:creationId xmlns:a16="http://schemas.microsoft.com/office/drawing/2014/main" id="{18F62111-CC3D-47AE-820B-332F815124C8}"/>
              </a:ext>
            </a:extLst>
          </p:cNvPr>
          <p:cNvCxnSpPr>
            <a:cxnSpLocks/>
          </p:cNvCxnSpPr>
          <p:nvPr/>
        </p:nvCxnSpPr>
        <p:spPr>
          <a:xfrm flipH="1" flipV="1">
            <a:off x="1928754" y="3165412"/>
            <a:ext cx="4835" cy="266196"/>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F93EAC1D-F897-48A0-9FD0-1784D312DCE7}"/>
              </a:ext>
            </a:extLst>
          </p:cNvPr>
          <p:cNvCxnSpPr>
            <a:cxnSpLocks/>
          </p:cNvCxnSpPr>
          <p:nvPr/>
        </p:nvCxnSpPr>
        <p:spPr>
          <a:xfrm>
            <a:off x="1937455" y="2238283"/>
            <a:ext cx="3021" cy="266753"/>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3684D26A-0854-46DC-A882-76EF990F778F}"/>
              </a:ext>
            </a:extLst>
          </p:cNvPr>
          <p:cNvCxnSpPr>
            <a:cxnSpLocks/>
          </p:cNvCxnSpPr>
          <p:nvPr/>
        </p:nvCxnSpPr>
        <p:spPr>
          <a:xfrm flipH="1" flipV="1">
            <a:off x="2335427" y="2027069"/>
            <a:ext cx="2993770" cy="20885"/>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27BEDBE3-85D9-4E91-92AF-41106D6E7B60}"/>
              </a:ext>
            </a:extLst>
          </p:cNvPr>
          <p:cNvSpPr txBox="1"/>
          <p:nvPr/>
        </p:nvSpPr>
        <p:spPr>
          <a:xfrm>
            <a:off x="293513" y="4271852"/>
            <a:ext cx="1878736" cy="646331"/>
          </a:xfrm>
          <a:prstGeom prst="rect">
            <a:avLst/>
          </a:prstGeom>
          <a:noFill/>
        </p:spPr>
        <p:txBody>
          <a:bodyPr wrap="square" rtlCol="0">
            <a:spAutoFit/>
          </a:bodyPr>
          <a:lstStyle/>
          <a:p>
            <a:r>
              <a:rPr lang="en-GB" sz="1200" b="1" dirty="0">
                <a:latin typeface="Calibri" pitchFamily="34" charset="0"/>
                <a:cs typeface="Calibri" pitchFamily="34" charset="0"/>
              </a:rPr>
              <a:t>Local &amp; remote Discovery</a:t>
            </a:r>
          </a:p>
          <a:p>
            <a:r>
              <a:rPr lang="en-GB" sz="1200" b="1" dirty="0">
                <a:latin typeface="Calibri" pitchFamily="34" charset="0"/>
                <a:cs typeface="Calibri" pitchFamily="34" charset="0"/>
              </a:rPr>
              <a:t>And</a:t>
            </a:r>
          </a:p>
          <a:p>
            <a:r>
              <a:rPr lang="en-GB" sz="1200" b="1" dirty="0">
                <a:latin typeface="Calibri" pitchFamily="34" charset="0"/>
                <a:cs typeface="Calibri" pitchFamily="34" charset="0"/>
              </a:rPr>
              <a:t>Auth request</a:t>
            </a:r>
          </a:p>
        </p:txBody>
      </p:sp>
      <p:sp>
        <p:nvSpPr>
          <p:cNvPr id="103" name="Rounded Rectangle 104">
            <a:extLst>
              <a:ext uri="{FF2B5EF4-FFF2-40B4-BE49-F238E27FC236}">
                <a16:creationId xmlns:a16="http://schemas.microsoft.com/office/drawing/2014/main" id="{6C4EC0E7-C1C1-4950-919C-6905D1ED411C}"/>
              </a:ext>
            </a:extLst>
          </p:cNvPr>
          <p:cNvSpPr/>
          <p:nvPr/>
        </p:nvSpPr>
        <p:spPr>
          <a:xfrm>
            <a:off x="102345" y="4423552"/>
            <a:ext cx="225217" cy="224526"/>
          </a:xfrm>
          <a:prstGeom prst="roundRect">
            <a:avLst/>
          </a:prstGeom>
          <a:solidFill>
            <a:srgbClr val="AB1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latin typeface="Calibri" pitchFamily="34" charset="0"/>
                <a:cs typeface="Calibri" pitchFamily="34" charset="0"/>
              </a:rPr>
              <a:t>1</a:t>
            </a:r>
          </a:p>
        </p:txBody>
      </p:sp>
    </p:spTree>
    <p:extLst>
      <p:ext uri="{BB962C8B-B14F-4D97-AF65-F5344CB8AC3E}">
        <p14:creationId xmlns:p14="http://schemas.microsoft.com/office/powerpoint/2010/main" val="20101101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013DF5-5C2D-4250-9637-791CB9B4E64D}"/>
              </a:ext>
            </a:extLst>
          </p:cNvPr>
          <p:cNvSpPr>
            <a:spLocks noGrp="1"/>
          </p:cNvSpPr>
          <p:nvPr>
            <p:ph sz="quarter" idx="12"/>
          </p:nvPr>
        </p:nvSpPr>
        <p:spPr>
          <a:xfrm>
            <a:off x="243840" y="1152848"/>
            <a:ext cx="4453995" cy="4606114"/>
          </a:xfrm>
          <a:noFill/>
        </p:spPr>
        <p:txBody>
          <a:bodyPr>
            <a:normAutofit fontScale="92500" lnSpcReduction="20000"/>
          </a:bodyPr>
          <a:lstStyle/>
          <a:p>
            <a:r>
              <a:rPr lang="en-US" sz="2000" dirty="0"/>
              <a:t>A mathematical pair of numbers is created.</a:t>
            </a:r>
          </a:p>
          <a:p>
            <a:pPr lvl="1"/>
            <a:r>
              <a:rPr lang="en-US" sz="1373" dirty="0"/>
              <a:t>*You can not easily calculate the public or private key from the other. </a:t>
            </a:r>
          </a:p>
          <a:p>
            <a:pPr lvl="1"/>
            <a:r>
              <a:rPr lang="en-US" sz="1373" dirty="0"/>
              <a:t>A message encrypted with one can be decrypted with the other. </a:t>
            </a:r>
          </a:p>
          <a:p>
            <a:endParaRPr lang="en-US" sz="2000" dirty="0"/>
          </a:p>
          <a:p>
            <a:r>
              <a:rPr lang="en-US" sz="2000" dirty="0"/>
              <a:t>Signing can then be added </a:t>
            </a:r>
          </a:p>
          <a:p>
            <a:pPr lvl="1"/>
            <a:r>
              <a:rPr lang="en-US" sz="1373" dirty="0"/>
              <a:t>By signing we no longer have a database that can be compromised </a:t>
            </a:r>
          </a:p>
          <a:p>
            <a:pPr lvl="1"/>
            <a:r>
              <a:rPr lang="en-US" sz="1373" dirty="0"/>
              <a:t>The Private key now never needs to leave the original source.  (no Password)</a:t>
            </a:r>
          </a:p>
          <a:p>
            <a:pPr lvl="1"/>
            <a:endParaRPr lang="en-US" sz="2000" dirty="0"/>
          </a:p>
          <a:p>
            <a:r>
              <a:rPr lang="en-US" sz="2000" dirty="0"/>
              <a:t>Task is to determine which keys you can Trust. </a:t>
            </a:r>
          </a:p>
          <a:p>
            <a:pPr lvl="1"/>
            <a:r>
              <a:rPr lang="en-US" sz="1373" dirty="0"/>
              <a:t>CCID Portal becomes the entry point for an RP to register a key </a:t>
            </a:r>
          </a:p>
          <a:p>
            <a:pPr marL="0" indent="0">
              <a:buNone/>
            </a:pPr>
            <a:endParaRPr lang="en-US" sz="2000" dirty="0"/>
          </a:p>
          <a:p>
            <a:r>
              <a:rPr lang="en-US" sz="2000" dirty="0"/>
              <a:t>Binding : </a:t>
            </a:r>
          </a:p>
          <a:p>
            <a:pPr lvl="1"/>
            <a:r>
              <a:rPr lang="en-US" sz="1373" dirty="0"/>
              <a:t>The process of connecting the Tokens issued to the client able to use those tokens.  (via knowing which keys the tokens were issued too). </a:t>
            </a:r>
          </a:p>
        </p:txBody>
      </p:sp>
      <p:sp>
        <p:nvSpPr>
          <p:cNvPr id="4" name="Title 3">
            <a:extLst>
              <a:ext uri="{FF2B5EF4-FFF2-40B4-BE49-F238E27FC236}">
                <a16:creationId xmlns:a16="http://schemas.microsoft.com/office/drawing/2014/main" id="{8FC6EFDE-1B01-444A-9FE1-E8CDDA922130}"/>
              </a:ext>
            </a:extLst>
          </p:cNvPr>
          <p:cNvSpPr>
            <a:spLocks noGrp="1"/>
          </p:cNvSpPr>
          <p:nvPr>
            <p:ph type="title"/>
          </p:nvPr>
        </p:nvSpPr>
        <p:spPr/>
        <p:txBody>
          <a:bodyPr/>
          <a:lstStyle/>
          <a:p>
            <a:r>
              <a:rPr lang="en-US" dirty="0"/>
              <a:t>Digital Signature  (101)</a:t>
            </a:r>
          </a:p>
        </p:txBody>
      </p:sp>
      <p:pic>
        <p:nvPicPr>
          <p:cNvPr id="1026" name="Picture 2" descr="Image result for pki signature">
            <a:extLst>
              <a:ext uri="{FF2B5EF4-FFF2-40B4-BE49-F238E27FC236}">
                <a16:creationId xmlns:a16="http://schemas.microsoft.com/office/drawing/2014/main" id="{A12CAC7D-2736-4587-B12A-A3C0E39B5F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462" b="10692"/>
          <a:stretch/>
        </p:blipFill>
        <p:spPr bwMode="auto">
          <a:xfrm>
            <a:off x="4981281" y="2139473"/>
            <a:ext cx="6829402" cy="424342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AEBB4912-376B-4787-B44D-735F2ACD5CFD}"/>
              </a:ext>
            </a:extLst>
          </p:cNvPr>
          <p:cNvPicPr>
            <a:picLocks noChangeAspect="1"/>
          </p:cNvPicPr>
          <p:nvPr/>
        </p:nvPicPr>
        <p:blipFill>
          <a:blip r:embed="rId3"/>
          <a:stretch>
            <a:fillRect/>
          </a:stretch>
        </p:blipFill>
        <p:spPr>
          <a:xfrm>
            <a:off x="6491220" y="105229"/>
            <a:ext cx="3809524" cy="1047619"/>
          </a:xfrm>
          <a:prstGeom prst="rect">
            <a:avLst/>
          </a:prstGeom>
        </p:spPr>
      </p:pic>
      <p:pic>
        <p:nvPicPr>
          <p:cNvPr id="8" name="Picture 7">
            <a:extLst>
              <a:ext uri="{FF2B5EF4-FFF2-40B4-BE49-F238E27FC236}">
                <a16:creationId xmlns:a16="http://schemas.microsoft.com/office/drawing/2014/main" id="{5FA96B8B-C178-481B-B478-E0160736EA8A}"/>
              </a:ext>
            </a:extLst>
          </p:cNvPr>
          <p:cNvPicPr>
            <a:picLocks noChangeAspect="1"/>
          </p:cNvPicPr>
          <p:nvPr/>
        </p:nvPicPr>
        <p:blipFill>
          <a:blip r:embed="rId3"/>
          <a:stretch>
            <a:fillRect/>
          </a:stretch>
        </p:blipFill>
        <p:spPr>
          <a:xfrm>
            <a:off x="6366529" y="1122351"/>
            <a:ext cx="3809524" cy="1047619"/>
          </a:xfrm>
          <a:prstGeom prst="rect">
            <a:avLst/>
          </a:prstGeom>
        </p:spPr>
      </p:pic>
      <p:sp>
        <p:nvSpPr>
          <p:cNvPr id="7" name="TextBox 6">
            <a:extLst>
              <a:ext uri="{FF2B5EF4-FFF2-40B4-BE49-F238E27FC236}">
                <a16:creationId xmlns:a16="http://schemas.microsoft.com/office/drawing/2014/main" id="{A4702B1E-2DD2-4A2B-A709-7094B18B19F3}"/>
              </a:ext>
            </a:extLst>
          </p:cNvPr>
          <p:cNvSpPr txBox="1"/>
          <p:nvPr/>
        </p:nvSpPr>
        <p:spPr>
          <a:xfrm>
            <a:off x="6993379" y="1128445"/>
            <a:ext cx="1184929" cy="215444"/>
          </a:xfrm>
          <a:prstGeom prst="rect">
            <a:avLst/>
          </a:prstGeom>
          <a:solidFill>
            <a:schemeClr val="bg1"/>
          </a:solidFill>
        </p:spPr>
        <p:txBody>
          <a:bodyPr wrap="square" lIns="0" tIns="0" rIns="0" bIns="0" rtlCol="0">
            <a:spAutoFit/>
          </a:bodyPr>
          <a:lstStyle/>
          <a:p>
            <a:r>
              <a:rPr lang="en-US" sz="1400" b="1" dirty="0">
                <a:solidFill>
                  <a:srgbClr val="00B050"/>
                </a:solidFill>
                <a:latin typeface="Tele-GroteskNor" pitchFamily="2" charset="0"/>
                <a:cs typeface="Arial" pitchFamily="34" charset="0"/>
              </a:rPr>
              <a:t>Private Key</a:t>
            </a:r>
          </a:p>
        </p:txBody>
      </p:sp>
      <p:sp>
        <p:nvSpPr>
          <p:cNvPr id="10" name="TextBox 9">
            <a:extLst>
              <a:ext uri="{FF2B5EF4-FFF2-40B4-BE49-F238E27FC236}">
                <a16:creationId xmlns:a16="http://schemas.microsoft.com/office/drawing/2014/main" id="{06FF4823-94DF-4231-9727-147F2F613EC3}"/>
              </a:ext>
            </a:extLst>
          </p:cNvPr>
          <p:cNvSpPr txBox="1"/>
          <p:nvPr/>
        </p:nvSpPr>
        <p:spPr>
          <a:xfrm>
            <a:off x="8680467" y="1122351"/>
            <a:ext cx="1184929" cy="215444"/>
          </a:xfrm>
          <a:prstGeom prst="rect">
            <a:avLst/>
          </a:prstGeom>
          <a:solidFill>
            <a:schemeClr val="bg1"/>
          </a:solidFill>
        </p:spPr>
        <p:txBody>
          <a:bodyPr wrap="square" lIns="0" tIns="0" rIns="0" bIns="0" rtlCol="0">
            <a:spAutoFit/>
          </a:bodyPr>
          <a:lstStyle/>
          <a:p>
            <a:r>
              <a:rPr lang="en-US" sz="1400" b="1" dirty="0">
                <a:solidFill>
                  <a:srgbClr val="00B050"/>
                </a:solidFill>
                <a:latin typeface="Tele-GroteskNor" pitchFamily="2" charset="0"/>
                <a:cs typeface="Arial" pitchFamily="34" charset="0"/>
              </a:rPr>
              <a:t>Public Key</a:t>
            </a:r>
          </a:p>
        </p:txBody>
      </p:sp>
    </p:spTree>
    <p:extLst>
      <p:ext uri="{BB962C8B-B14F-4D97-AF65-F5344CB8AC3E}">
        <p14:creationId xmlns:p14="http://schemas.microsoft.com/office/powerpoint/2010/main" val="149107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63BA5AE-317E-457F-8F52-91CFED0723B8}"/>
              </a:ext>
            </a:extLst>
          </p:cNvPr>
          <p:cNvSpPr>
            <a:spLocks noGrp="1"/>
          </p:cNvSpPr>
          <p:nvPr>
            <p:ph type="title"/>
          </p:nvPr>
        </p:nvSpPr>
        <p:spPr/>
        <p:txBody>
          <a:bodyPr/>
          <a:lstStyle/>
          <a:p>
            <a:r>
              <a:rPr lang="en-US" dirty="0"/>
              <a:t>Key exchange	  (101)</a:t>
            </a:r>
          </a:p>
        </p:txBody>
      </p:sp>
      <p:pic>
        <p:nvPicPr>
          <p:cNvPr id="10" name="Picture 9">
            <a:extLst>
              <a:ext uri="{FF2B5EF4-FFF2-40B4-BE49-F238E27FC236}">
                <a16:creationId xmlns:a16="http://schemas.microsoft.com/office/drawing/2014/main" id="{ED6D70E3-420C-4EBC-964A-CE77E75CCAD2}"/>
              </a:ext>
            </a:extLst>
          </p:cNvPr>
          <p:cNvPicPr>
            <a:picLocks noChangeAspect="1"/>
          </p:cNvPicPr>
          <p:nvPr/>
        </p:nvPicPr>
        <p:blipFill>
          <a:blip r:embed="rId2"/>
          <a:stretch>
            <a:fillRect/>
          </a:stretch>
        </p:blipFill>
        <p:spPr>
          <a:xfrm>
            <a:off x="7361254" y="106532"/>
            <a:ext cx="4498130" cy="6378651"/>
          </a:xfrm>
          <a:prstGeom prst="rect">
            <a:avLst/>
          </a:prstGeom>
        </p:spPr>
      </p:pic>
      <p:sp>
        <p:nvSpPr>
          <p:cNvPr id="12" name="TextBox 11">
            <a:extLst>
              <a:ext uri="{FF2B5EF4-FFF2-40B4-BE49-F238E27FC236}">
                <a16:creationId xmlns:a16="http://schemas.microsoft.com/office/drawing/2014/main" id="{625BCFD4-1A8A-4B87-B1B9-9A2E7F54D831}"/>
              </a:ext>
            </a:extLst>
          </p:cNvPr>
          <p:cNvSpPr txBox="1"/>
          <p:nvPr/>
        </p:nvSpPr>
        <p:spPr>
          <a:xfrm>
            <a:off x="887896" y="1245704"/>
            <a:ext cx="5303179" cy="3693319"/>
          </a:xfrm>
          <a:prstGeom prst="rect">
            <a:avLst/>
          </a:prstGeom>
          <a:noFill/>
        </p:spPr>
        <p:txBody>
          <a:bodyPr wrap="square" rtlCol="0">
            <a:spAutoFit/>
          </a:bodyPr>
          <a:lstStyle/>
          <a:p>
            <a:r>
              <a:rPr lang="en-US" dirty="0">
                <a:latin typeface="Tele-GroteskNor" pitchFamily="2" charset="0"/>
                <a:cs typeface="Arial" pitchFamily="34" charset="0"/>
              </a:rPr>
              <a:t>This diagram helps illustrate how a pair of services can generate a secret (key) that can be used to secure a tunnel between systems. </a:t>
            </a:r>
          </a:p>
          <a:p>
            <a:endParaRPr lang="en-US" dirty="0">
              <a:latin typeface="Tele-GroteskNor" pitchFamily="2" charset="0"/>
              <a:cs typeface="Arial" pitchFamily="34" charset="0"/>
            </a:endParaRPr>
          </a:p>
          <a:p>
            <a:r>
              <a:rPr lang="en-US" dirty="0">
                <a:latin typeface="Tele-GroteskNor" pitchFamily="2" charset="0"/>
                <a:cs typeface="Arial" pitchFamily="34" charset="0"/>
              </a:rPr>
              <a:t>This is provided for reference. </a:t>
            </a:r>
          </a:p>
          <a:p>
            <a:endParaRPr lang="en-US" dirty="0">
              <a:latin typeface="Tele-GroteskNor" pitchFamily="2" charset="0"/>
              <a:cs typeface="Arial" pitchFamily="34" charset="0"/>
            </a:endParaRPr>
          </a:p>
          <a:p>
            <a:r>
              <a:rPr lang="en-US" dirty="0">
                <a:latin typeface="Tele-GroteskNor" pitchFamily="2" charset="0"/>
                <a:cs typeface="Arial" pitchFamily="34" charset="0"/>
              </a:rPr>
              <a:t>We can leverage shared keys to move from signing to encryption, but we don’t yet identify where we would make this additional step. For now All binding recommendations that follow will use TLS for the tunnel encryption, and then use signing within the tunnels. </a:t>
            </a:r>
          </a:p>
          <a:p>
            <a:endParaRPr lang="en-US" dirty="0">
              <a:latin typeface="Tele-GroteskNor" pitchFamily="2" charset="0"/>
              <a:cs typeface="Arial" pitchFamily="34" charset="0"/>
            </a:endParaRPr>
          </a:p>
          <a:p>
            <a:endParaRPr lang="en-US" dirty="0">
              <a:latin typeface="Tele-GroteskNor" pitchFamily="2" charset="0"/>
              <a:cs typeface="Arial" pitchFamily="34" charset="0"/>
            </a:endParaRPr>
          </a:p>
        </p:txBody>
      </p:sp>
    </p:spTree>
    <p:extLst>
      <p:ext uri="{BB962C8B-B14F-4D97-AF65-F5344CB8AC3E}">
        <p14:creationId xmlns:p14="http://schemas.microsoft.com/office/powerpoint/2010/main" val="4121800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9DF1F15-2A13-4D0E-8ACA-2C5854B0DC74}"/>
              </a:ext>
            </a:extLst>
          </p:cNvPr>
          <p:cNvSpPr>
            <a:spLocks noGrp="1"/>
          </p:cNvSpPr>
          <p:nvPr>
            <p:ph sz="quarter" idx="12"/>
          </p:nvPr>
        </p:nvSpPr>
        <p:spPr>
          <a:xfrm>
            <a:off x="243840" y="2935224"/>
            <a:ext cx="5730240" cy="3416808"/>
          </a:xfrm>
        </p:spPr>
        <p:txBody>
          <a:bodyPr>
            <a:normAutofit fontScale="92500" lnSpcReduction="10000"/>
          </a:bodyPr>
          <a:lstStyle/>
          <a:p>
            <a:pPr marL="0" indent="0">
              <a:buNone/>
            </a:pPr>
            <a:r>
              <a:rPr lang="en-US" dirty="0"/>
              <a:t>Multiple efforts have been trying to define binding for Oauth2 &amp; </a:t>
            </a:r>
            <a:r>
              <a:rPr lang="en-US" dirty="0" err="1"/>
              <a:t>Openid</a:t>
            </a:r>
            <a:r>
              <a:rPr lang="en-US" dirty="0"/>
              <a:t> connect. Binding efforts have historically focused on TLS  </a:t>
            </a:r>
            <a:endParaRPr lang="en-US" dirty="0">
              <a:hlinkClick r:id="rId2"/>
            </a:endParaRPr>
          </a:p>
          <a:p>
            <a:r>
              <a:rPr lang="en-US" sz="1900" dirty="0">
                <a:hlinkClick r:id="rId2"/>
              </a:rPr>
              <a:t>https://tools.ietf.org/html/draft-ietf-oauth-token-binding-06</a:t>
            </a:r>
            <a:endParaRPr lang="en-US" sz="1900" dirty="0"/>
          </a:p>
          <a:p>
            <a:r>
              <a:rPr lang="en-US" sz="1900" dirty="0">
                <a:hlinkClick r:id="rId3"/>
              </a:rPr>
              <a:t>https://tools.ietf.org/html/draft-ietf-tokbind-https-10#ref-I-D.ietf-tokbind-protocol</a:t>
            </a:r>
            <a:endParaRPr lang="en-US" sz="1900" dirty="0"/>
          </a:p>
          <a:p>
            <a:r>
              <a:rPr lang="en-US" sz="1900" dirty="0">
                <a:hlinkClick r:id="rId4"/>
              </a:rPr>
              <a:t>https://tools.ietf.org/html/draft-ietf-tokbind-negotiation-09</a:t>
            </a:r>
            <a:endParaRPr lang="en-US" sz="1900" dirty="0"/>
          </a:p>
          <a:p>
            <a:r>
              <a:rPr lang="en-US" sz="1900" dirty="0">
                <a:hlinkClick r:id="rId5"/>
              </a:rPr>
              <a:t>https://tools.ietf.org/html/draft-ietf-tokbind-protocol-15</a:t>
            </a:r>
            <a:endParaRPr lang="en-US" sz="1900" dirty="0"/>
          </a:p>
          <a:p>
            <a:r>
              <a:rPr lang="en-US" sz="1900" dirty="0">
                <a:hlinkClick r:id="rId6"/>
              </a:rPr>
              <a:t>https://tools.ietf.org/html/draft-ietf-tokbind-protocol-16</a:t>
            </a:r>
            <a:endParaRPr lang="en-US" sz="1900" dirty="0"/>
          </a:p>
          <a:p>
            <a:r>
              <a:rPr lang="en-US" sz="1900" dirty="0">
                <a:hlinkClick r:id="rId7"/>
              </a:rPr>
              <a:t>https://openid.net/specs/openid-connect-token-bound-authentication-1_0.html</a:t>
            </a:r>
            <a:endParaRPr lang="en-US" sz="1900" dirty="0"/>
          </a:p>
          <a:p>
            <a:endParaRPr lang="en-US" dirty="0"/>
          </a:p>
        </p:txBody>
      </p:sp>
      <p:sp>
        <p:nvSpPr>
          <p:cNvPr id="3" name="Content Placeholder 2">
            <a:extLst>
              <a:ext uri="{FF2B5EF4-FFF2-40B4-BE49-F238E27FC236}">
                <a16:creationId xmlns:a16="http://schemas.microsoft.com/office/drawing/2014/main" id="{C32E5310-C6C6-4595-A47E-4461C04C9950}"/>
              </a:ext>
            </a:extLst>
          </p:cNvPr>
          <p:cNvSpPr>
            <a:spLocks noGrp="1"/>
          </p:cNvSpPr>
          <p:nvPr>
            <p:ph sz="quarter" idx="13"/>
          </p:nvPr>
        </p:nvSpPr>
        <p:spPr>
          <a:xfrm>
            <a:off x="6230112" y="2788920"/>
            <a:ext cx="5730240" cy="3563112"/>
          </a:xfrm>
        </p:spPr>
        <p:txBody>
          <a:bodyPr>
            <a:normAutofit fontScale="77500" lnSpcReduction="20000"/>
          </a:bodyPr>
          <a:lstStyle/>
          <a:p>
            <a:pPr marL="0" indent="0">
              <a:buNone/>
            </a:pPr>
            <a:r>
              <a:rPr lang="en-US" dirty="0"/>
              <a:t>Each environment has TLS challenges</a:t>
            </a:r>
          </a:p>
          <a:p>
            <a:r>
              <a:rPr lang="en-US" dirty="0"/>
              <a:t>TLS tunnels sometimes proxied with company devices loaded with trusted CA certs</a:t>
            </a:r>
          </a:p>
          <a:p>
            <a:pPr lvl="1"/>
            <a:r>
              <a:rPr lang="en-US" dirty="0"/>
              <a:t>Keys can change as user roams across networks</a:t>
            </a:r>
          </a:p>
          <a:p>
            <a:r>
              <a:rPr lang="en-US" dirty="0"/>
              <a:t>TLS terminated on load balancers or API gateways</a:t>
            </a:r>
          </a:p>
          <a:p>
            <a:pPr lvl="1"/>
            <a:r>
              <a:rPr lang="en-US" dirty="0"/>
              <a:t>Most load balancers unable to inspect layer 7 JWT tokens for bindings</a:t>
            </a:r>
          </a:p>
          <a:p>
            <a:r>
              <a:rPr lang="en-US" dirty="0"/>
              <a:t>Client handoff tokens for Server </a:t>
            </a:r>
            <a:r>
              <a:rPr lang="en-US" dirty="0" err="1"/>
              <a:t>api</a:t>
            </a:r>
            <a:r>
              <a:rPr lang="en-US" dirty="0"/>
              <a:t> calls</a:t>
            </a:r>
          </a:p>
          <a:p>
            <a:r>
              <a:rPr lang="en-US" dirty="0"/>
              <a:t>On some devices each client/application may have it’s own TLS keys. (</a:t>
            </a:r>
            <a:r>
              <a:rPr lang="en-US" dirty="0" err="1"/>
              <a:t>webviews</a:t>
            </a:r>
            <a:r>
              <a:rPr lang="en-US" dirty="0"/>
              <a:t>/browser/http)… </a:t>
            </a:r>
          </a:p>
          <a:p>
            <a:endParaRPr lang="en-US" dirty="0"/>
          </a:p>
          <a:p>
            <a:pPr marL="0" indent="0">
              <a:buNone/>
            </a:pPr>
            <a:r>
              <a:rPr lang="en-US" b="1" u="sng" dirty="0">
                <a:solidFill>
                  <a:schemeClr val="accent1"/>
                </a:solidFill>
              </a:rPr>
              <a:t>Therefore</a:t>
            </a:r>
            <a:r>
              <a:rPr lang="en-US" dirty="0"/>
              <a:t> T-Mobile has pursued client defined keys for token binding</a:t>
            </a:r>
          </a:p>
          <a:p>
            <a:endParaRPr lang="en-US" dirty="0"/>
          </a:p>
        </p:txBody>
      </p:sp>
      <p:sp>
        <p:nvSpPr>
          <p:cNvPr id="4" name="Title 3">
            <a:extLst>
              <a:ext uri="{FF2B5EF4-FFF2-40B4-BE49-F238E27FC236}">
                <a16:creationId xmlns:a16="http://schemas.microsoft.com/office/drawing/2014/main" id="{307A8C48-12FF-41D6-808F-C3E740C832CB}"/>
              </a:ext>
            </a:extLst>
          </p:cNvPr>
          <p:cNvSpPr>
            <a:spLocks noGrp="1"/>
          </p:cNvSpPr>
          <p:nvPr>
            <p:ph type="title"/>
          </p:nvPr>
        </p:nvSpPr>
        <p:spPr/>
        <p:txBody>
          <a:bodyPr/>
          <a:lstStyle/>
          <a:p>
            <a:r>
              <a:rPr lang="en-US" dirty="0"/>
              <a:t>TLS</a:t>
            </a:r>
          </a:p>
        </p:txBody>
      </p:sp>
      <p:sp>
        <p:nvSpPr>
          <p:cNvPr id="5" name="Rectangle: Rounded Corners 4">
            <a:extLst>
              <a:ext uri="{FF2B5EF4-FFF2-40B4-BE49-F238E27FC236}">
                <a16:creationId xmlns:a16="http://schemas.microsoft.com/office/drawing/2014/main" id="{CCFAD689-A080-4D64-B7D7-90338DCFF58A}"/>
              </a:ext>
            </a:extLst>
          </p:cNvPr>
          <p:cNvSpPr/>
          <p:nvPr/>
        </p:nvSpPr>
        <p:spPr>
          <a:xfrm>
            <a:off x="749808" y="1572768"/>
            <a:ext cx="1088136"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Client</a:t>
            </a:r>
          </a:p>
        </p:txBody>
      </p:sp>
      <p:sp>
        <p:nvSpPr>
          <p:cNvPr id="6" name="Rectangle: Rounded Corners 5">
            <a:extLst>
              <a:ext uri="{FF2B5EF4-FFF2-40B4-BE49-F238E27FC236}">
                <a16:creationId xmlns:a16="http://schemas.microsoft.com/office/drawing/2014/main" id="{1895E978-284D-4956-B97B-7915AA79992C}"/>
              </a:ext>
            </a:extLst>
          </p:cNvPr>
          <p:cNvSpPr/>
          <p:nvPr/>
        </p:nvSpPr>
        <p:spPr>
          <a:xfrm>
            <a:off x="3895344" y="841248"/>
            <a:ext cx="1033272" cy="557784"/>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IDP</a:t>
            </a:r>
          </a:p>
        </p:txBody>
      </p:sp>
      <p:sp>
        <p:nvSpPr>
          <p:cNvPr id="7" name="Rectangle: Rounded Corners 6">
            <a:extLst>
              <a:ext uri="{FF2B5EF4-FFF2-40B4-BE49-F238E27FC236}">
                <a16:creationId xmlns:a16="http://schemas.microsoft.com/office/drawing/2014/main" id="{62A51912-DB4E-4729-8CC7-D64217BDB6C7}"/>
              </a:ext>
            </a:extLst>
          </p:cNvPr>
          <p:cNvSpPr/>
          <p:nvPr/>
        </p:nvSpPr>
        <p:spPr>
          <a:xfrm>
            <a:off x="3881550" y="2161794"/>
            <a:ext cx="1042416" cy="557784"/>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Service</a:t>
            </a:r>
          </a:p>
        </p:txBody>
      </p:sp>
      <p:cxnSp>
        <p:nvCxnSpPr>
          <p:cNvPr id="9" name="Straight Arrow Connector 8">
            <a:extLst>
              <a:ext uri="{FF2B5EF4-FFF2-40B4-BE49-F238E27FC236}">
                <a16:creationId xmlns:a16="http://schemas.microsoft.com/office/drawing/2014/main" id="{AAB8965D-25E2-49D1-8E11-4DE5517C6E3E}"/>
              </a:ext>
            </a:extLst>
          </p:cNvPr>
          <p:cNvCxnSpPr>
            <a:cxnSpLocks/>
          </p:cNvCxnSpPr>
          <p:nvPr/>
        </p:nvCxnSpPr>
        <p:spPr>
          <a:xfrm flipH="1">
            <a:off x="1837944" y="978408"/>
            <a:ext cx="2029968" cy="749808"/>
          </a:xfrm>
          <a:prstGeom prst="straightConnector1">
            <a:avLst/>
          </a:prstGeom>
          <a:ln w="1905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Left Brace 11">
            <a:extLst>
              <a:ext uri="{FF2B5EF4-FFF2-40B4-BE49-F238E27FC236}">
                <a16:creationId xmlns:a16="http://schemas.microsoft.com/office/drawing/2014/main" id="{938AB89D-491D-45A6-B9B7-C824E8D02148}"/>
              </a:ext>
            </a:extLst>
          </p:cNvPr>
          <p:cNvSpPr/>
          <p:nvPr/>
        </p:nvSpPr>
        <p:spPr>
          <a:xfrm rot="4186017">
            <a:off x="2778056" y="951360"/>
            <a:ext cx="146304" cy="631252"/>
          </a:xfrm>
          <a:prstGeom prst="leftBrace">
            <a:avLst/>
          </a:prstGeom>
          <a:ln w="19050">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9EF0D984-AD14-4992-9892-EA13772EFE4F}"/>
              </a:ext>
            </a:extLst>
          </p:cNvPr>
          <p:cNvCxnSpPr>
            <a:cxnSpLocks/>
            <a:endCxn id="7" idx="1"/>
          </p:cNvCxnSpPr>
          <p:nvPr/>
        </p:nvCxnSpPr>
        <p:spPr>
          <a:xfrm>
            <a:off x="1865376" y="1975104"/>
            <a:ext cx="2016174" cy="465582"/>
          </a:xfrm>
          <a:prstGeom prst="straightConnector1">
            <a:avLst/>
          </a:prstGeom>
          <a:ln w="1905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Left Brace 15">
            <a:extLst>
              <a:ext uri="{FF2B5EF4-FFF2-40B4-BE49-F238E27FC236}">
                <a16:creationId xmlns:a16="http://schemas.microsoft.com/office/drawing/2014/main" id="{83BCA607-950B-4C89-9256-4CA3802E61B5}"/>
              </a:ext>
            </a:extLst>
          </p:cNvPr>
          <p:cNvSpPr/>
          <p:nvPr/>
        </p:nvSpPr>
        <p:spPr>
          <a:xfrm rot="6199234">
            <a:off x="2831336" y="1815507"/>
            <a:ext cx="146304" cy="631252"/>
          </a:xfrm>
          <a:prstGeom prst="leftBrace">
            <a:avLst/>
          </a:prstGeom>
          <a:ln w="19050">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7" name="TextBox 16">
            <a:extLst>
              <a:ext uri="{FF2B5EF4-FFF2-40B4-BE49-F238E27FC236}">
                <a16:creationId xmlns:a16="http://schemas.microsoft.com/office/drawing/2014/main" id="{7C3E96BE-E2ED-4522-8BFC-3720BD95EF8A}"/>
              </a:ext>
            </a:extLst>
          </p:cNvPr>
          <p:cNvSpPr txBox="1"/>
          <p:nvPr/>
        </p:nvSpPr>
        <p:spPr>
          <a:xfrm rot="20407758">
            <a:off x="2108812" y="795901"/>
            <a:ext cx="1347295" cy="430887"/>
          </a:xfrm>
          <a:prstGeom prst="rect">
            <a:avLst/>
          </a:prstGeom>
          <a:noFill/>
        </p:spPr>
        <p:txBody>
          <a:bodyPr wrap="square" rtlCol="0">
            <a:spAutoFit/>
          </a:bodyPr>
          <a:lstStyle/>
          <a:p>
            <a:r>
              <a:rPr lang="en-US" sz="1100" dirty="0">
                <a:latin typeface="Tele-GroteskNor" pitchFamily="2" charset="0"/>
                <a:cs typeface="Arial" pitchFamily="34" charset="0"/>
              </a:rPr>
              <a:t>Token Issued on TLS tunnel with </a:t>
            </a:r>
            <a:r>
              <a:rPr lang="en-US" sz="1100" dirty="0" err="1">
                <a:latin typeface="Tele-GroteskNor" pitchFamily="2" charset="0"/>
                <a:cs typeface="Arial" pitchFamily="34" charset="0"/>
              </a:rPr>
              <a:t>pubkey</a:t>
            </a:r>
            <a:r>
              <a:rPr lang="en-US" sz="1100" dirty="0">
                <a:latin typeface="Tele-GroteskNor" pitchFamily="2" charset="0"/>
                <a:cs typeface="Arial" pitchFamily="34" charset="0"/>
              </a:rPr>
              <a:t> X</a:t>
            </a:r>
          </a:p>
        </p:txBody>
      </p:sp>
      <p:sp>
        <p:nvSpPr>
          <p:cNvPr id="18" name="TextBox 17">
            <a:extLst>
              <a:ext uri="{FF2B5EF4-FFF2-40B4-BE49-F238E27FC236}">
                <a16:creationId xmlns:a16="http://schemas.microsoft.com/office/drawing/2014/main" id="{7658A7FE-CD47-47EF-8074-57F7F403FAA7}"/>
              </a:ext>
            </a:extLst>
          </p:cNvPr>
          <p:cNvSpPr txBox="1"/>
          <p:nvPr/>
        </p:nvSpPr>
        <p:spPr>
          <a:xfrm rot="503336">
            <a:off x="2382015" y="1663963"/>
            <a:ext cx="1347295" cy="430887"/>
          </a:xfrm>
          <a:prstGeom prst="rect">
            <a:avLst/>
          </a:prstGeom>
          <a:noFill/>
        </p:spPr>
        <p:txBody>
          <a:bodyPr wrap="square" rtlCol="0">
            <a:spAutoFit/>
          </a:bodyPr>
          <a:lstStyle/>
          <a:p>
            <a:r>
              <a:rPr lang="en-US" sz="1100" dirty="0">
                <a:latin typeface="Tele-GroteskNor" pitchFamily="2" charset="0"/>
                <a:cs typeface="Arial" pitchFamily="34" charset="0"/>
              </a:rPr>
              <a:t>Token used on TLS tunnel with </a:t>
            </a:r>
            <a:r>
              <a:rPr lang="en-US" sz="1100" dirty="0" err="1">
                <a:latin typeface="Tele-GroteskNor" pitchFamily="2" charset="0"/>
                <a:cs typeface="Arial" pitchFamily="34" charset="0"/>
              </a:rPr>
              <a:t>pubkey</a:t>
            </a:r>
            <a:r>
              <a:rPr lang="en-US" sz="1100" dirty="0">
                <a:latin typeface="Tele-GroteskNor" pitchFamily="2" charset="0"/>
                <a:cs typeface="Arial" pitchFamily="34" charset="0"/>
              </a:rPr>
              <a:t> X</a:t>
            </a:r>
          </a:p>
        </p:txBody>
      </p:sp>
      <p:sp>
        <p:nvSpPr>
          <p:cNvPr id="20" name="TextBox 19">
            <a:extLst>
              <a:ext uri="{FF2B5EF4-FFF2-40B4-BE49-F238E27FC236}">
                <a16:creationId xmlns:a16="http://schemas.microsoft.com/office/drawing/2014/main" id="{4411A655-66A3-4722-8DB6-ED13828454C6}"/>
              </a:ext>
            </a:extLst>
          </p:cNvPr>
          <p:cNvSpPr txBox="1"/>
          <p:nvPr/>
        </p:nvSpPr>
        <p:spPr>
          <a:xfrm>
            <a:off x="6592460" y="379057"/>
            <a:ext cx="2264664" cy="523220"/>
          </a:xfrm>
          <a:prstGeom prst="rect">
            <a:avLst/>
          </a:prstGeom>
          <a:noFill/>
          <a:ln>
            <a:noFill/>
          </a:ln>
        </p:spPr>
        <p:txBody>
          <a:bodyPr wrap="square" rtlCol="0">
            <a:spAutoFit/>
          </a:bodyPr>
          <a:lstStyle/>
          <a:p>
            <a:r>
              <a:rPr lang="en-US" sz="2800" dirty="0">
                <a:solidFill>
                  <a:schemeClr val="accent1"/>
                </a:solidFill>
                <a:latin typeface="Stencil" panose="040409050D0802020404" pitchFamily="82" charset="0"/>
                <a:cs typeface="Arial" pitchFamily="34" charset="0"/>
              </a:rPr>
              <a:t>Reality</a:t>
            </a:r>
          </a:p>
        </p:txBody>
      </p:sp>
      <p:sp>
        <p:nvSpPr>
          <p:cNvPr id="21" name="Rectangle: Rounded Corners 20">
            <a:extLst>
              <a:ext uri="{FF2B5EF4-FFF2-40B4-BE49-F238E27FC236}">
                <a16:creationId xmlns:a16="http://schemas.microsoft.com/office/drawing/2014/main" id="{73CC0FCA-D875-4D9B-B4C0-A32C51CB52C7}"/>
              </a:ext>
            </a:extLst>
          </p:cNvPr>
          <p:cNvSpPr/>
          <p:nvPr/>
        </p:nvSpPr>
        <p:spPr>
          <a:xfrm>
            <a:off x="6303069" y="1613154"/>
            <a:ext cx="787406"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Client</a:t>
            </a:r>
          </a:p>
        </p:txBody>
      </p:sp>
      <p:sp>
        <p:nvSpPr>
          <p:cNvPr id="25" name="Rectangle: Rounded Corners 24">
            <a:extLst>
              <a:ext uri="{FF2B5EF4-FFF2-40B4-BE49-F238E27FC236}">
                <a16:creationId xmlns:a16="http://schemas.microsoft.com/office/drawing/2014/main" id="{33D9934D-27BC-48CA-BC92-8729AA12DFEA}"/>
              </a:ext>
            </a:extLst>
          </p:cNvPr>
          <p:cNvSpPr/>
          <p:nvPr/>
        </p:nvSpPr>
        <p:spPr>
          <a:xfrm>
            <a:off x="11009181" y="1580816"/>
            <a:ext cx="787406"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Mico</a:t>
            </a:r>
            <a:endParaRPr lang="en-US" sz="1100" dirty="0"/>
          </a:p>
          <a:p>
            <a:pPr algn="ctr"/>
            <a:r>
              <a:rPr lang="en-US" sz="1100" dirty="0"/>
              <a:t>services</a:t>
            </a:r>
          </a:p>
        </p:txBody>
      </p:sp>
      <p:cxnSp>
        <p:nvCxnSpPr>
          <p:cNvPr id="27" name="Connector: Curved 26">
            <a:extLst>
              <a:ext uri="{FF2B5EF4-FFF2-40B4-BE49-F238E27FC236}">
                <a16:creationId xmlns:a16="http://schemas.microsoft.com/office/drawing/2014/main" id="{40F6A1C3-6042-4A67-B8BA-BFA4D2E3AF83}"/>
              </a:ext>
            </a:extLst>
          </p:cNvPr>
          <p:cNvCxnSpPr>
            <a:stCxn id="21" idx="0"/>
            <a:endCxn id="25" idx="0"/>
          </p:cNvCxnSpPr>
          <p:nvPr/>
        </p:nvCxnSpPr>
        <p:spPr>
          <a:xfrm rot="5400000" flipH="1" flipV="1">
            <a:off x="9033659" y="-756071"/>
            <a:ext cx="32338" cy="4706112"/>
          </a:xfrm>
          <a:prstGeom prst="curvedConnector3">
            <a:avLst>
              <a:gd name="adj1" fmla="val 806908"/>
            </a:avLst>
          </a:prstGeom>
          <a:ln w="1905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Rectangle: Rounded Corners 21">
            <a:extLst>
              <a:ext uri="{FF2B5EF4-FFF2-40B4-BE49-F238E27FC236}">
                <a16:creationId xmlns:a16="http://schemas.microsoft.com/office/drawing/2014/main" id="{A8AA551D-26F1-49F5-9B91-375D68EADD37}"/>
              </a:ext>
            </a:extLst>
          </p:cNvPr>
          <p:cNvSpPr/>
          <p:nvPr/>
        </p:nvSpPr>
        <p:spPr>
          <a:xfrm>
            <a:off x="7432630" y="1032175"/>
            <a:ext cx="850028"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Company proxies</a:t>
            </a:r>
          </a:p>
        </p:txBody>
      </p:sp>
      <p:sp>
        <p:nvSpPr>
          <p:cNvPr id="23" name="Rectangle: Rounded Corners 22">
            <a:extLst>
              <a:ext uri="{FF2B5EF4-FFF2-40B4-BE49-F238E27FC236}">
                <a16:creationId xmlns:a16="http://schemas.microsoft.com/office/drawing/2014/main" id="{4CE13F5A-9B23-40C3-BA3E-368BBD7F3755}"/>
              </a:ext>
            </a:extLst>
          </p:cNvPr>
          <p:cNvSpPr/>
          <p:nvPr/>
        </p:nvSpPr>
        <p:spPr>
          <a:xfrm>
            <a:off x="9968266" y="1062609"/>
            <a:ext cx="850028"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Load Balancers</a:t>
            </a:r>
          </a:p>
        </p:txBody>
      </p:sp>
      <p:sp>
        <p:nvSpPr>
          <p:cNvPr id="24" name="Rectangle: Rounded Corners 23">
            <a:extLst>
              <a:ext uri="{FF2B5EF4-FFF2-40B4-BE49-F238E27FC236}">
                <a16:creationId xmlns:a16="http://schemas.microsoft.com/office/drawing/2014/main" id="{CF14A936-D14D-47A9-8396-316129CDBDF2}"/>
              </a:ext>
            </a:extLst>
          </p:cNvPr>
          <p:cNvSpPr/>
          <p:nvPr/>
        </p:nvSpPr>
        <p:spPr>
          <a:xfrm>
            <a:off x="8700448" y="1043196"/>
            <a:ext cx="850028"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API gateways</a:t>
            </a:r>
          </a:p>
        </p:txBody>
      </p:sp>
      <p:cxnSp>
        <p:nvCxnSpPr>
          <p:cNvPr id="30" name="Connector: Curved 29">
            <a:extLst>
              <a:ext uri="{FF2B5EF4-FFF2-40B4-BE49-F238E27FC236}">
                <a16:creationId xmlns:a16="http://schemas.microsoft.com/office/drawing/2014/main" id="{D047EB6F-9D5D-4002-823D-CCC455E41D64}"/>
              </a:ext>
            </a:extLst>
          </p:cNvPr>
          <p:cNvCxnSpPr>
            <a:stCxn id="21" idx="2"/>
            <a:endCxn id="25" idx="2"/>
          </p:cNvCxnSpPr>
          <p:nvPr/>
        </p:nvCxnSpPr>
        <p:spPr>
          <a:xfrm rot="5400000" flipH="1" flipV="1">
            <a:off x="9033659" y="-207431"/>
            <a:ext cx="32338" cy="4706112"/>
          </a:xfrm>
          <a:prstGeom prst="curvedConnector3">
            <a:avLst>
              <a:gd name="adj1" fmla="val -706908"/>
            </a:avLst>
          </a:prstGeom>
          <a:ln w="19050">
            <a:solidFill>
              <a:schemeClr val="accent3"/>
            </a:solidFill>
            <a:tailEnd type="triangle"/>
          </a:ln>
          <a:effectLst/>
        </p:spPr>
        <p:style>
          <a:lnRef idx="2">
            <a:schemeClr val="accent1"/>
          </a:lnRef>
          <a:fillRef idx="0">
            <a:schemeClr val="accent1"/>
          </a:fillRef>
          <a:effectRef idx="1">
            <a:schemeClr val="accent1"/>
          </a:effectRef>
          <a:fontRef idx="minor">
            <a:schemeClr val="tx1"/>
          </a:fontRef>
        </p:style>
      </p:cxnSp>
      <p:sp>
        <p:nvSpPr>
          <p:cNvPr id="28" name="Rectangle: Rounded Corners 27">
            <a:extLst>
              <a:ext uri="{FF2B5EF4-FFF2-40B4-BE49-F238E27FC236}">
                <a16:creationId xmlns:a16="http://schemas.microsoft.com/office/drawing/2014/main" id="{958CEFF9-A141-43E8-BC36-C02B8ABF7640}"/>
              </a:ext>
            </a:extLst>
          </p:cNvPr>
          <p:cNvSpPr/>
          <p:nvPr/>
        </p:nvSpPr>
        <p:spPr>
          <a:xfrm>
            <a:off x="7408718" y="2161794"/>
            <a:ext cx="787406" cy="5486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Server</a:t>
            </a:r>
          </a:p>
        </p:txBody>
      </p:sp>
      <p:sp>
        <p:nvSpPr>
          <p:cNvPr id="31" name="Rectangle 30">
            <a:extLst>
              <a:ext uri="{FF2B5EF4-FFF2-40B4-BE49-F238E27FC236}">
                <a16:creationId xmlns:a16="http://schemas.microsoft.com/office/drawing/2014/main" id="{31F2C455-9F5A-407C-9A49-936AA57F26FF}"/>
              </a:ext>
            </a:extLst>
          </p:cNvPr>
          <p:cNvSpPr/>
          <p:nvPr/>
        </p:nvSpPr>
        <p:spPr>
          <a:xfrm>
            <a:off x="749808" y="6167366"/>
            <a:ext cx="10403101" cy="369332"/>
          </a:xfrm>
          <a:prstGeom prst="rect">
            <a:avLst/>
          </a:prstGeom>
        </p:spPr>
        <p:txBody>
          <a:bodyPr wrap="square">
            <a:spAutoFit/>
          </a:bodyPr>
          <a:lstStyle/>
          <a:p>
            <a:r>
              <a:rPr lang="en-US" dirty="0"/>
              <a:t>*Note: new spec looking to try to address TLS binding </a:t>
            </a:r>
            <a:r>
              <a:rPr lang="en-US" dirty="0">
                <a:hlinkClick r:id="rId8"/>
              </a:rPr>
              <a:t>https://www.ietf.org/id/draft-ietf-tokbind-ttrp-03.txt</a:t>
            </a:r>
            <a:endParaRPr lang="en-US" dirty="0"/>
          </a:p>
        </p:txBody>
      </p:sp>
      <p:sp>
        <p:nvSpPr>
          <p:cNvPr id="8" name="TextBox 7">
            <a:extLst>
              <a:ext uri="{FF2B5EF4-FFF2-40B4-BE49-F238E27FC236}">
                <a16:creationId xmlns:a16="http://schemas.microsoft.com/office/drawing/2014/main" id="{38BCB08C-D83C-40DB-9631-BD648D61C7BB}"/>
              </a:ext>
            </a:extLst>
          </p:cNvPr>
          <p:cNvSpPr txBox="1"/>
          <p:nvPr/>
        </p:nvSpPr>
        <p:spPr>
          <a:xfrm>
            <a:off x="7007616" y="5683746"/>
            <a:ext cx="3385664" cy="307777"/>
          </a:xfrm>
          <a:prstGeom prst="rect">
            <a:avLst/>
          </a:prstGeom>
          <a:noFill/>
        </p:spPr>
        <p:txBody>
          <a:bodyPr wrap="square" rtlCol="0">
            <a:spAutoFit/>
          </a:bodyPr>
          <a:lstStyle/>
          <a:p>
            <a:r>
              <a:rPr lang="en-US" sz="1400" dirty="0">
                <a:latin typeface="Tele-GroteskNor" pitchFamily="2" charset="0"/>
                <a:cs typeface="Arial" pitchFamily="34" charset="0"/>
              </a:rPr>
              <a:t>*patents pending</a:t>
            </a:r>
          </a:p>
        </p:txBody>
      </p:sp>
    </p:spTree>
    <p:extLst>
      <p:ext uri="{BB962C8B-B14F-4D97-AF65-F5344CB8AC3E}">
        <p14:creationId xmlns:p14="http://schemas.microsoft.com/office/powerpoint/2010/main" val="2528740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825F0A-5A57-4D18-BFFB-D332B27035F3}"/>
              </a:ext>
            </a:extLst>
          </p:cNvPr>
          <p:cNvSpPr>
            <a:spLocks noGrp="1"/>
          </p:cNvSpPr>
          <p:nvPr>
            <p:ph type="title"/>
          </p:nvPr>
        </p:nvSpPr>
        <p:spPr>
          <a:xfrm>
            <a:off x="243843" y="195075"/>
            <a:ext cx="11716512" cy="737297"/>
          </a:xfrm>
        </p:spPr>
        <p:txBody>
          <a:bodyPr/>
          <a:lstStyle/>
          <a:p>
            <a:r>
              <a:rPr lang="en-US" dirty="0"/>
              <a:t>basic connections </a:t>
            </a:r>
          </a:p>
        </p:txBody>
      </p:sp>
      <p:sp>
        <p:nvSpPr>
          <p:cNvPr id="27" name="TextBox 26">
            <a:extLst>
              <a:ext uri="{FF2B5EF4-FFF2-40B4-BE49-F238E27FC236}">
                <a16:creationId xmlns:a16="http://schemas.microsoft.com/office/drawing/2014/main" id="{624F9332-8656-47F8-90D8-EA79728254A8}"/>
              </a:ext>
            </a:extLst>
          </p:cNvPr>
          <p:cNvSpPr txBox="1"/>
          <p:nvPr/>
        </p:nvSpPr>
        <p:spPr>
          <a:xfrm>
            <a:off x="548640" y="1376178"/>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A</a:t>
            </a:r>
          </a:p>
        </p:txBody>
      </p:sp>
      <p:sp>
        <p:nvSpPr>
          <p:cNvPr id="28" name="TextBox 27">
            <a:extLst>
              <a:ext uri="{FF2B5EF4-FFF2-40B4-BE49-F238E27FC236}">
                <a16:creationId xmlns:a16="http://schemas.microsoft.com/office/drawing/2014/main" id="{B07B9E80-351B-44EA-A27C-ECAE2A09143E}"/>
              </a:ext>
            </a:extLst>
          </p:cNvPr>
          <p:cNvSpPr txBox="1"/>
          <p:nvPr/>
        </p:nvSpPr>
        <p:spPr>
          <a:xfrm>
            <a:off x="558021" y="3005366"/>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C</a:t>
            </a:r>
          </a:p>
        </p:txBody>
      </p:sp>
      <p:sp>
        <p:nvSpPr>
          <p:cNvPr id="29" name="TextBox 28">
            <a:extLst>
              <a:ext uri="{FF2B5EF4-FFF2-40B4-BE49-F238E27FC236}">
                <a16:creationId xmlns:a16="http://schemas.microsoft.com/office/drawing/2014/main" id="{B1BE2BEB-80DB-4366-998B-C944B010A3C3}"/>
              </a:ext>
            </a:extLst>
          </p:cNvPr>
          <p:cNvSpPr txBox="1"/>
          <p:nvPr/>
        </p:nvSpPr>
        <p:spPr>
          <a:xfrm>
            <a:off x="551767" y="2190772"/>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B</a:t>
            </a:r>
          </a:p>
        </p:txBody>
      </p:sp>
      <p:sp>
        <p:nvSpPr>
          <p:cNvPr id="33" name="TextBox 32">
            <a:extLst>
              <a:ext uri="{FF2B5EF4-FFF2-40B4-BE49-F238E27FC236}">
                <a16:creationId xmlns:a16="http://schemas.microsoft.com/office/drawing/2014/main" id="{032155C8-A62A-4D6C-8CAA-0D5C249D4337}"/>
              </a:ext>
            </a:extLst>
          </p:cNvPr>
          <p:cNvSpPr txBox="1"/>
          <p:nvPr/>
        </p:nvSpPr>
        <p:spPr>
          <a:xfrm>
            <a:off x="554894" y="3819960"/>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D</a:t>
            </a:r>
          </a:p>
        </p:txBody>
      </p:sp>
      <p:sp>
        <p:nvSpPr>
          <p:cNvPr id="34" name="TextBox 33">
            <a:extLst>
              <a:ext uri="{FF2B5EF4-FFF2-40B4-BE49-F238E27FC236}">
                <a16:creationId xmlns:a16="http://schemas.microsoft.com/office/drawing/2014/main" id="{B0FA5892-C87C-47AC-AF67-03BF19DC6D5C}"/>
              </a:ext>
            </a:extLst>
          </p:cNvPr>
          <p:cNvSpPr txBox="1"/>
          <p:nvPr/>
        </p:nvSpPr>
        <p:spPr>
          <a:xfrm>
            <a:off x="564277" y="4634554"/>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E</a:t>
            </a:r>
          </a:p>
        </p:txBody>
      </p:sp>
      <p:sp>
        <p:nvSpPr>
          <p:cNvPr id="37" name="TextBox 36">
            <a:extLst>
              <a:ext uri="{FF2B5EF4-FFF2-40B4-BE49-F238E27FC236}">
                <a16:creationId xmlns:a16="http://schemas.microsoft.com/office/drawing/2014/main" id="{650811BC-0B21-47D7-8B07-B3D1C305B3D3}"/>
              </a:ext>
            </a:extLst>
          </p:cNvPr>
          <p:cNvSpPr txBox="1"/>
          <p:nvPr/>
        </p:nvSpPr>
        <p:spPr>
          <a:xfrm>
            <a:off x="561148" y="5449146"/>
            <a:ext cx="543339" cy="400110"/>
          </a:xfrm>
          <a:prstGeom prst="rect">
            <a:avLst/>
          </a:prstGeom>
          <a:noFill/>
        </p:spPr>
        <p:txBody>
          <a:bodyPr wrap="square" rtlCol="0">
            <a:spAutoFit/>
          </a:bodyPr>
          <a:lstStyle/>
          <a:p>
            <a:r>
              <a:rPr lang="en-US" sz="2000" u="sng" dirty="0">
                <a:latin typeface="Tele-GroteskNor" pitchFamily="2" charset="0"/>
                <a:cs typeface="Arial" pitchFamily="34" charset="0"/>
              </a:rPr>
              <a:t>E’</a:t>
            </a:r>
          </a:p>
        </p:txBody>
      </p:sp>
      <p:sp>
        <p:nvSpPr>
          <p:cNvPr id="3" name="TextBox 2">
            <a:extLst>
              <a:ext uri="{FF2B5EF4-FFF2-40B4-BE49-F238E27FC236}">
                <a16:creationId xmlns:a16="http://schemas.microsoft.com/office/drawing/2014/main" id="{4CDC3C25-0074-415C-A55F-3444A350ED87}"/>
              </a:ext>
            </a:extLst>
          </p:cNvPr>
          <p:cNvSpPr txBox="1"/>
          <p:nvPr/>
        </p:nvSpPr>
        <p:spPr>
          <a:xfrm>
            <a:off x="1042416" y="1376178"/>
            <a:ext cx="3675888" cy="369332"/>
          </a:xfrm>
          <a:prstGeom prst="rect">
            <a:avLst/>
          </a:prstGeom>
          <a:noFill/>
        </p:spPr>
        <p:txBody>
          <a:bodyPr wrap="square" rtlCol="0">
            <a:spAutoFit/>
          </a:bodyPr>
          <a:lstStyle/>
          <a:p>
            <a:r>
              <a:rPr lang="en-US" dirty="0">
                <a:latin typeface="Tele-GroteskNor" pitchFamily="2" charset="0"/>
                <a:cs typeface="Arial" pitchFamily="34" charset="0"/>
              </a:rPr>
              <a:t>RP responsible to secure this channel</a:t>
            </a:r>
          </a:p>
        </p:txBody>
      </p:sp>
      <p:sp>
        <p:nvSpPr>
          <p:cNvPr id="38" name="TextBox 37">
            <a:extLst>
              <a:ext uri="{FF2B5EF4-FFF2-40B4-BE49-F238E27FC236}">
                <a16:creationId xmlns:a16="http://schemas.microsoft.com/office/drawing/2014/main" id="{875DBB2B-6B68-475C-A07B-02C0BE5FEB07}"/>
              </a:ext>
            </a:extLst>
          </p:cNvPr>
          <p:cNvSpPr txBox="1"/>
          <p:nvPr/>
        </p:nvSpPr>
        <p:spPr>
          <a:xfrm>
            <a:off x="1042416" y="3776086"/>
            <a:ext cx="4270382" cy="923330"/>
          </a:xfrm>
          <a:prstGeom prst="rect">
            <a:avLst/>
          </a:prstGeom>
          <a:noFill/>
        </p:spPr>
        <p:txBody>
          <a:bodyPr wrap="square" rtlCol="0">
            <a:spAutoFit/>
          </a:bodyPr>
          <a:lstStyle/>
          <a:p>
            <a:r>
              <a:rPr lang="en-US" dirty="0">
                <a:latin typeface="Tele-GroteskNor" pitchFamily="2" charset="0"/>
                <a:cs typeface="Arial" pitchFamily="34" charset="0"/>
              </a:rPr>
              <a:t>Carrier responsible to secure this channel</a:t>
            </a:r>
          </a:p>
          <a:p>
            <a:pPr marL="285750" indent="-285750">
              <a:buFont typeface="Arial" panose="020B0604020202020204" pitchFamily="34" charset="0"/>
              <a:buChar char="•"/>
            </a:pPr>
            <a:r>
              <a:rPr lang="en-US" dirty="0">
                <a:latin typeface="Tele-GroteskNor" pitchFamily="2" charset="0"/>
                <a:cs typeface="Arial" pitchFamily="34" charset="0"/>
              </a:rPr>
              <a:t>T-Mobile will use device </a:t>
            </a:r>
            <a:r>
              <a:rPr lang="en-US" dirty="0" err="1">
                <a:latin typeface="Tele-GroteskNor" pitchFamily="2" charset="0"/>
                <a:cs typeface="Arial" pitchFamily="34" charset="0"/>
              </a:rPr>
              <a:t>auth</a:t>
            </a:r>
            <a:r>
              <a:rPr lang="en-US" dirty="0">
                <a:latin typeface="Tele-GroteskNor" pitchFamily="2" charset="0"/>
                <a:cs typeface="Arial" pitchFamily="34" charset="0"/>
              </a:rPr>
              <a:t>, network </a:t>
            </a:r>
            <a:r>
              <a:rPr lang="en-US" dirty="0" err="1">
                <a:latin typeface="Tele-GroteskNor" pitchFamily="2" charset="0"/>
                <a:cs typeface="Arial" pitchFamily="34" charset="0"/>
              </a:rPr>
              <a:t>auth</a:t>
            </a:r>
            <a:r>
              <a:rPr lang="en-US" dirty="0">
                <a:latin typeface="Tele-GroteskNor" pitchFamily="2" charset="0"/>
                <a:cs typeface="Arial" pitchFamily="34" charset="0"/>
              </a:rPr>
              <a:t>, and key binding</a:t>
            </a:r>
          </a:p>
        </p:txBody>
      </p:sp>
      <p:sp>
        <p:nvSpPr>
          <p:cNvPr id="39" name="TextBox 38">
            <a:extLst>
              <a:ext uri="{FF2B5EF4-FFF2-40B4-BE49-F238E27FC236}">
                <a16:creationId xmlns:a16="http://schemas.microsoft.com/office/drawing/2014/main" id="{18F679D3-7974-4107-91AD-C34384F9EA11}"/>
              </a:ext>
            </a:extLst>
          </p:cNvPr>
          <p:cNvSpPr txBox="1"/>
          <p:nvPr/>
        </p:nvSpPr>
        <p:spPr>
          <a:xfrm>
            <a:off x="1042416" y="2189316"/>
            <a:ext cx="3675888" cy="646331"/>
          </a:xfrm>
          <a:prstGeom prst="rect">
            <a:avLst/>
          </a:prstGeom>
          <a:noFill/>
        </p:spPr>
        <p:txBody>
          <a:bodyPr wrap="square" rtlCol="0">
            <a:spAutoFit/>
          </a:bodyPr>
          <a:lstStyle/>
          <a:p>
            <a:r>
              <a:rPr lang="en-US" dirty="0">
                <a:latin typeface="Tele-GroteskNor" pitchFamily="2" charset="0"/>
                <a:cs typeface="Arial" pitchFamily="34" charset="0"/>
              </a:rPr>
              <a:t>On device client request for code</a:t>
            </a:r>
          </a:p>
          <a:p>
            <a:pPr marL="285750" indent="-285750">
              <a:buFont typeface="Arial" panose="020B0604020202020204" pitchFamily="34" charset="0"/>
              <a:buChar char="•"/>
            </a:pPr>
            <a:r>
              <a:rPr lang="en-US" dirty="0">
                <a:latin typeface="Tele-GroteskNor" pitchFamily="2" charset="0"/>
                <a:cs typeface="Arial" pitchFamily="34" charset="0"/>
              </a:rPr>
              <a:t>T-Mobile also defines Angular clients</a:t>
            </a:r>
          </a:p>
        </p:txBody>
      </p:sp>
      <p:sp>
        <p:nvSpPr>
          <p:cNvPr id="40" name="TextBox 39">
            <a:extLst>
              <a:ext uri="{FF2B5EF4-FFF2-40B4-BE49-F238E27FC236}">
                <a16:creationId xmlns:a16="http://schemas.microsoft.com/office/drawing/2014/main" id="{5C60F248-DF71-4C09-AB32-DE113F00D880}"/>
              </a:ext>
            </a:extLst>
          </p:cNvPr>
          <p:cNvSpPr txBox="1"/>
          <p:nvPr/>
        </p:nvSpPr>
        <p:spPr>
          <a:xfrm>
            <a:off x="1045437" y="3005366"/>
            <a:ext cx="3675888" cy="369332"/>
          </a:xfrm>
          <a:prstGeom prst="rect">
            <a:avLst/>
          </a:prstGeom>
          <a:noFill/>
        </p:spPr>
        <p:txBody>
          <a:bodyPr wrap="square" rtlCol="0">
            <a:spAutoFit/>
          </a:bodyPr>
          <a:lstStyle/>
          <a:p>
            <a:r>
              <a:rPr lang="en-US" dirty="0">
                <a:latin typeface="Tele-GroteskNor" pitchFamily="2" charset="0"/>
                <a:cs typeface="Arial" pitchFamily="34" charset="0"/>
              </a:rPr>
              <a:t>Convert </a:t>
            </a:r>
            <a:r>
              <a:rPr lang="en-US" dirty="0" err="1">
                <a:latin typeface="Tele-GroteskNor" pitchFamily="2" charset="0"/>
                <a:cs typeface="Arial" pitchFamily="34" charset="0"/>
              </a:rPr>
              <a:t>auth</a:t>
            </a:r>
            <a:r>
              <a:rPr lang="en-US" dirty="0">
                <a:latin typeface="Tele-GroteskNor" pitchFamily="2" charset="0"/>
                <a:cs typeface="Arial" pitchFamily="34" charset="0"/>
              </a:rPr>
              <a:t> code to </a:t>
            </a:r>
            <a:r>
              <a:rPr lang="en-US" dirty="0" err="1">
                <a:latin typeface="Tele-GroteskNor" pitchFamily="2" charset="0"/>
                <a:cs typeface="Arial" pitchFamily="34" charset="0"/>
              </a:rPr>
              <a:t>ID_Token</a:t>
            </a:r>
            <a:endParaRPr lang="en-US" dirty="0">
              <a:latin typeface="Tele-GroteskNor" pitchFamily="2" charset="0"/>
              <a:cs typeface="Arial" pitchFamily="34" charset="0"/>
            </a:endParaRPr>
          </a:p>
        </p:txBody>
      </p:sp>
      <p:sp>
        <p:nvSpPr>
          <p:cNvPr id="41" name="TextBox 40">
            <a:extLst>
              <a:ext uri="{FF2B5EF4-FFF2-40B4-BE49-F238E27FC236}">
                <a16:creationId xmlns:a16="http://schemas.microsoft.com/office/drawing/2014/main" id="{6B330170-4223-48D8-8241-899147BBBCCA}"/>
              </a:ext>
            </a:extLst>
          </p:cNvPr>
          <p:cNvSpPr txBox="1"/>
          <p:nvPr/>
        </p:nvSpPr>
        <p:spPr>
          <a:xfrm>
            <a:off x="1042416" y="4680854"/>
            <a:ext cx="3675888" cy="369332"/>
          </a:xfrm>
          <a:prstGeom prst="rect">
            <a:avLst/>
          </a:prstGeom>
          <a:noFill/>
        </p:spPr>
        <p:txBody>
          <a:bodyPr wrap="square" rtlCol="0">
            <a:spAutoFit/>
          </a:bodyPr>
          <a:lstStyle/>
          <a:p>
            <a:r>
              <a:rPr lang="en-US" dirty="0">
                <a:latin typeface="Tele-GroteskNor" pitchFamily="2" charset="0"/>
                <a:cs typeface="Arial" pitchFamily="34" charset="0"/>
              </a:rPr>
              <a:t>Service request to carrier for data</a:t>
            </a:r>
          </a:p>
        </p:txBody>
      </p:sp>
      <p:sp>
        <p:nvSpPr>
          <p:cNvPr id="42" name="TextBox 41">
            <a:extLst>
              <a:ext uri="{FF2B5EF4-FFF2-40B4-BE49-F238E27FC236}">
                <a16:creationId xmlns:a16="http://schemas.microsoft.com/office/drawing/2014/main" id="{10D401C3-99B1-491F-8E85-94A31EC17647}"/>
              </a:ext>
            </a:extLst>
          </p:cNvPr>
          <p:cNvSpPr txBox="1"/>
          <p:nvPr/>
        </p:nvSpPr>
        <p:spPr>
          <a:xfrm>
            <a:off x="1042416" y="5450911"/>
            <a:ext cx="3675888" cy="646331"/>
          </a:xfrm>
          <a:prstGeom prst="rect">
            <a:avLst/>
          </a:prstGeom>
          <a:noFill/>
        </p:spPr>
        <p:txBody>
          <a:bodyPr wrap="square" rtlCol="0">
            <a:spAutoFit/>
          </a:bodyPr>
          <a:lstStyle/>
          <a:p>
            <a:r>
              <a:rPr lang="en-US" dirty="0">
                <a:latin typeface="Tele-GroteskNor" pitchFamily="2" charset="0"/>
                <a:cs typeface="Arial" pitchFamily="34" charset="0"/>
              </a:rPr>
              <a:t>Service request from an on device (or angular) client. </a:t>
            </a:r>
          </a:p>
        </p:txBody>
      </p:sp>
      <p:grpSp>
        <p:nvGrpSpPr>
          <p:cNvPr id="14" name="Group 13">
            <a:extLst>
              <a:ext uri="{FF2B5EF4-FFF2-40B4-BE49-F238E27FC236}">
                <a16:creationId xmlns:a16="http://schemas.microsoft.com/office/drawing/2014/main" id="{F0850488-4EDE-4307-9209-931C0CB959F6}"/>
              </a:ext>
            </a:extLst>
          </p:cNvPr>
          <p:cNvGrpSpPr/>
          <p:nvPr/>
        </p:nvGrpSpPr>
        <p:grpSpPr>
          <a:xfrm>
            <a:off x="5459506" y="1666576"/>
            <a:ext cx="6607589" cy="4545752"/>
            <a:chOff x="5459506" y="1666576"/>
            <a:chExt cx="6607589" cy="4545752"/>
          </a:xfrm>
        </p:grpSpPr>
        <p:sp>
          <p:nvSpPr>
            <p:cNvPr id="61" name="Rectangle: Rounded Corners 60">
              <a:extLst>
                <a:ext uri="{FF2B5EF4-FFF2-40B4-BE49-F238E27FC236}">
                  <a16:creationId xmlns:a16="http://schemas.microsoft.com/office/drawing/2014/main" id="{A4E138CD-3C55-4EF6-AFAD-7AC6329FA231}"/>
                </a:ext>
              </a:extLst>
            </p:cNvPr>
            <p:cNvSpPr/>
            <p:nvPr/>
          </p:nvSpPr>
          <p:spPr>
            <a:xfrm rot="16362415">
              <a:off x="7136998" y="4616389"/>
              <a:ext cx="877172" cy="270672"/>
            </a:xfrm>
            <a:prstGeom prst="round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Carrier SDK</a:t>
              </a:r>
            </a:p>
          </p:txBody>
        </p:sp>
        <p:sp>
          <p:nvSpPr>
            <p:cNvPr id="60" name="Rectangle: Rounded Corners 59">
              <a:extLst>
                <a:ext uri="{FF2B5EF4-FFF2-40B4-BE49-F238E27FC236}">
                  <a16:creationId xmlns:a16="http://schemas.microsoft.com/office/drawing/2014/main" id="{FCF53D3E-F2E9-45C2-B2AE-DD29FD99BE7C}"/>
                </a:ext>
              </a:extLst>
            </p:cNvPr>
            <p:cNvSpPr/>
            <p:nvPr/>
          </p:nvSpPr>
          <p:spPr>
            <a:xfrm>
              <a:off x="8671889" y="3050622"/>
              <a:ext cx="1218731" cy="270672"/>
            </a:xfrm>
            <a:prstGeom prst="round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CCID server  SDK</a:t>
              </a:r>
            </a:p>
          </p:txBody>
        </p:sp>
        <p:sp>
          <p:nvSpPr>
            <p:cNvPr id="2" name="Rectangle: Rounded Corners 1">
              <a:extLst>
                <a:ext uri="{FF2B5EF4-FFF2-40B4-BE49-F238E27FC236}">
                  <a16:creationId xmlns:a16="http://schemas.microsoft.com/office/drawing/2014/main" id="{75C4AB4F-880E-432A-A11D-BC48305CBA70}"/>
                </a:ext>
              </a:extLst>
            </p:cNvPr>
            <p:cNvSpPr/>
            <p:nvPr/>
          </p:nvSpPr>
          <p:spPr>
            <a:xfrm>
              <a:off x="6428575" y="2999599"/>
              <a:ext cx="1433997" cy="270672"/>
            </a:xfrm>
            <a:prstGeom prst="round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1"/>
                  </a:solidFill>
                </a:rPr>
                <a:t>CCID SDK</a:t>
              </a:r>
            </a:p>
          </p:txBody>
        </p:sp>
        <p:sp>
          <p:nvSpPr>
            <p:cNvPr id="25" name="Rectangle: Rounded Corners 24">
              <a:extLst>
                <a:ext uri="{FF2B5EF4-FFF2-40B4-BE49-F238E27FC236}">
                  <a16:creationId xmlns:a16="http://schemas.microsoft.com/office/drawing/2014/main" id="{8A749DE0-5FFB-4031-9956-5BCBC9F9954E}"/>
                </a:ext>
              </a:extLst>
            </p:cNvPr>
            <p:cNvSpPr/>
            <p:nvPr/>
          </p:nvSpPr>
          <p:spPr>
            <a:xfrm>
              <a:off x="10976111" y="47604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Userinfo</a:t>
              </a:r>
              <a:r>
                <a:rPr lang="en-US" dirty="0"/>
                <a:t> / services</a:t>
              </a:r>
            </a:p>
          </p:txBody>
        </p:sp>
        <p:sp>
          <p:nvSpPr>
            <p:cNvPr id="24" name="Rectangle: Rounded Corners 23">
              <a:extLst>
                <a:ext uri="{FF2B5EF4-FFF2-40B4-BE49-F238E27FC236}">
                  <a16:creationId xmlns:a16="http://schemas.microsoft.com/office/drawing/2014/main" id="{B9BDA885-BC5C-4787-B929-305C6C7C3E0E}"/>
                </a:ext>
              </a:extLst>
            </p:cNvPr>
            <p:cNvSpPr/>
            <p:nvPr/>
          </p:nvSpPr>
          <p:spPr>
            <a:xfrm>
              <a:off x="10823711" y="46080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Userinfo</a:t>
              </a:r>
              <a:r>
                <a:rPr lang="en-US" dirty="0"/>
                <a:t> / services</a:t>
              </a:r>
            </a:p>
          </p:txBody>
        </p:sp>
        <p:grpSp>
          <p:nvGrpSpPr>
            <p:cNvPr id="36" name="Group 35">
              <a:extLst>
                <a:ext uri="{FF2B5EF4-FFF2-40B4-BE49-F238E27FC236}">
                  <a16:creationId xmlns:a16="http://schemas.microsoft.com/office/drawing/2014/main" id="{BBA3A594-E4D2-48AC-8C7F-132B9031D0F6}"/>
                </a:ext>
              </a:extLst>
            </p:cNvPr>
            <p:cNvGrpSpPr/>
            <p:nvPr/>
          </p:nvGrpSpPr>
          <p:grpSpPr>
            <a:xfrm>
              <a:off x="5970104" y="2365854"/>
              <a:ext cx="5792191" cy="2785546"/>
              <a:chOff x="5970104" y="2365854"/>
              <a:chExt cx="5792191" cy="2785546"/>
            </a:xfrm>
          </p:grpSpPr>
          <p:sp>
            <p:nvSpPr>
              <p:cNvPr id="6" name="Rectangle: Rounded Corners 5">
                <a:extLst>
                  <a:ext uri="{FF2B5EF4-FFF2-40B4-BE49-F238E27FC236}">
                    <a16:creationId xmlns:a16="http://schemas.microsoft.com/office/drawing/2014/main" id="{830A35E9-A5A1-4AD6-BBAD-BC7C24949518}"/>
                  </a:ext>
                </a:extLst>
              </p:cNvPr>
              <p:cNvSpPr/>
              <p:nvPr/>
            </p:nvSpPr>
            <p:spPr>
              <a:xfrm>
                <a:off x="8984973" y="2365854"/>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RP server</a:t>
                </a:r>
              </a:p>
            </p:txBody>
          </p:sp>
          <p:sp>
            <p:nvSpPr>
              <p:cNvPr id="7" name="Rectangle: Rounded Corners 6">
                <a:extLst>
                  <a:ext uri="{FF2B5EF4-FFF2-40B4-BE49-F238E27FC236}">
                    <a16:creationId xmlns:a16="http://schemas.microsoft.com/office/drawing/2014/main" id="{AA0C5622-C576-4BFF-95A0-E1D491A20984}"/>
                  </a:ext>
                </a:extLst>
              </p:cNvPr>
              <p:cNvSpPr/>
              <p:nvPr/>
            </p:nvSpPr>
            <p:spPr>
              <a:xfrm>
                <a:off x="8984972" y="4455660"/>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MNO IDP</a:t>
                </a:r>
              </a:p>
            </p:txBody>
          </p:sp>
          <p:sp>
            <p:nvSpPr>
              <p:cNvPr id="8" name="Rectangle: Rounded Corners 7">
                <a:extLst>
                  <a:ext uri="{FF2B5EF4-FFF2-40B4-BE49-F238E27FC236}">
                    <a16:creationId xmlns:a16="http://schemas.microsoft.com/office/drawing/2014/main" id="{2835C11D-718B-42AC-A365-D0AD65114142}"/>
                  </a:ext>
                </a:extLst>
              </p:cNvPr>
              <p:cNvSpPr/>
              <p:nvPr/>
            </p:nvSpPr>
            <p:spPr>
              <a:xfrm>
                <a:off x="5970104" y="4455660"/>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MNO </a:t>
                </a:r>
                <a:r>
                  <a:rPr lang="en-US" dirty="0" err="1"/>
                  <a:t>auth</a:t>
                </a:r>
                <a:r>
                  <a:rPr lang="en-US" dirty="0"/>
                  <a:t> app</a:t>
                </a:r>
              </a:p>
            </p:txBody>
          </p:sp>
          <p:sp>
            <p:nvSpPr>
              <p:cNvPr id="9" name="Rectangle: Rounded Corners 8">
                <a:extLst>
                  <a:ext uri="{FF2B5EF4-FFF2-40B4-BE49-F238E27FC236}">
                    <a16:creationId xmlns:a16="http://schemas.microsoft.com/office/drawing/2014/main" id="{B75280E1-7241-438A-887F-563636837E5B}"/>
                  </a:ext>
                </a:extLst>
              </p:cNvPr>
              <p:cNvSpPr/>
              <p:nvPr/>
            </p:nvSpPr>
            <p:spPr>
              <a:xfrm>
                <a:off x="5970104" y="2365854"/>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RP client</a:t>
                </a:r>
              </a:p>
            </p:txBody>
          </p:sp>
          <p:cxnSp>
            <p:nvCxnSpPr>
              <p:cNvPr id="11" name="Straight Arrow Connector 10">
                <a:extLst>
                  <a:ext uri="{FF2B5EF4-FFF2-40B4-BE49-F238E27FC236}">
                    <a16:creationId xmlns:a16="http://schemas.microsoft.com/office/drawing/2014/main" id="{36CA100D-0438-4C88-AB92-E8544836EFB9}"/>
                  </a:ext>
                </a:extLst>
              </p:cNvPr>
              <p:cNvCxnSpPr>
                <a:stCxn id="9" idx="2"/>
                <a:endCxn id="8" idx="0"/>
              </p:cNvCxnSpPr>
              <p:nvPr/>
            </p:nvCxnSpPr>
            <p:spPr>
              <a:xfrm>
                <a:off x="6722165" y="3061594"/>
                <a:ext cx="0"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B3FFF875-E2DF-4A1D-915C-C4901D4A0F9F}"/>
                  </a:ext>
                </a:extLst>
              </p:cNvPr>
              <p:cNvCxnSpPr>
                <a:cxnSpLocks/>
                <a:stCxn id="8" idx="3"/>
                <a:endCxn id="7" idx="1"/>
              </p:cNvCxnSpPr>
              <p:nvPr/>
            </p:nvCxnSpPr>
            <p:spPr>
              <a:xfrm>
                <a:off x="7474226" y="4803530"/>
                <a:ext cx="1510746"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3679CF06-5A6E-4D54-86B2-A85D8DFDBD42}"/>
                  </a:ext>
                </a:extLst>
              </p:cNvPr>
              <p:cNvCxnSpPr>
                <a:cxnSpLocks/>
                <a:stCxn id="6" idx="2"/>
                <a:endCxn id="7" idx="0"/>
              </p:cNvCxnSpPr>
              <p:nvPr/>
            </p:nvCxnSpPr>
            <p:spPr>
              <a:xfrm flipH="1">
                <a:off x="9499489" y="3061594"/>
                <a:ext cx="1"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D342AFFF-70F6-4140-848D-4B55E6B00CF6}"/>
                  </a:ext>
                </a:extLst>
              </p:cNvPr>
              <p:cNvCxnSpPr>
                <a:cxnSpLocks/>
                <a:stCxn id="9" idx="3"/>
                <a:endCxn id="6" idx="1"/>
              </p:cNvCxnSpPr>
              <p:nvPr/>
            </p:nvCxnSpPr>
            <p:spPr>
              <a:xfrm>
                <a:off x="7474226" y="2713724"/>
                <a:ext cx="1510747"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694B1EB-7F63-48AC-A2A3-879C5AABC358}"/>
                  </a:ext>
                </a:extLst>
              </p:cNvPr>
              <p:cNvSpPr txBox="1"/>
              <p:nvPr/>
            </p:nvSpPr>
            <p:spPr>
              <a:xfrm>
                <a:off x="8087273" y="2366535"/>
                <a:ext cx="543339" cy="369332"/>
              </a:xfrm>
              <a:prstGeom prst="rect">
                <a:avLst/>
              </a:prstGeom>
              <a:noFill/>
            </p:spPr>
            <p:txBody>
              <a:bodyPr wrap="square" rtlCol="0">
                <a:spAutoFit/>
              </a:bodyPr>
              <a:lstStyle/>
              <a:p>
                <a:r>
                  <a:rPr lang="en-US" dirty="0">
                    <a:latin typeface="Tele-GroteskNor" pitchFamily="2" charset="0"/>
                    <a:cs typeface="Arial" pitchFamily="34" charset="0"/>
                  </a:rPr>
                  <a:t>A</a:t>
                </a:r>
              </a:p>
            </p:txBody>
          </p:sp>
          <p:sp>
            <p:nvSpPr>
              <p:cNvPr id="19" name="TextBox 18">
                <a:extLst>
                  <a:ext uri="{FF2B5EF4-FFF2-40B4-BE49-F238E27FC236}">
                    <a16:creationId xmlns:a16="http://schemas.microsoft.com/office/drawing/2014/main" id="{484C5924-40AB-49A8-B876-F2232979134D}"/>
                  </a:ext>
                </a:extLst>
              </p:cNvPr>
              <p:cNvSpPr txBox="1"/>
              <p:nvPr/>
            </p:nvSpPr>
            <p:spPr>
              <a:xfrm>
                <a:off x="8087273" y="4371968"/>
                <a:ext cx="543339" cy="369332"/>
              </a:xfrm>
              <a:prstGeom prst="rect">
                <a:avLst/>
              </a:prstGeom>
              <a:noFill/>
            </p:spPr>
            <p:txBody>
              <a:bodyPr wrap="square" rtlCol="0">
                <a:spAutoFit/>
              </a:bodyPr>
              <a:lstStyle/>
              <a:p>
                <a:r>
                  <a:rPr lang="en-US" dirty="0">
                    <a:latin typeface="Tele-GroteskNor" pitchFamily="2" charset="0"/>
                    <a:cs typeface="Arial" pitchFamily="34" charset="0"/>
                  </a:rPr>
                  <a:t>D</a:t>
                </a:r>
              </a:p>
            </p:txBody>
          </p:sp>
          <p:sp>
            <p:nvSpPr>
              <p:cNvPr id="20" name="TextBox 19">
                <a:extLst>
                  <a:ext uri="{FF2B5EF4-FFF2-40B4-BE49-F238E27FC236}">
                    <a16:creationId xmlns:a16="http://schemas.microsoft.com/office/drawing/2014/main" id="{5C756E58-48BE-4358-B315-D475EEEDC0D7}"/>
                  </a:ext>
                </a:extLst>
              </p:cNvPr>
              <p:cNvSpPr txBox="1"/>
              <p:nvPr/>
            </p:nvSpPr>
            <p:spPr>
              <a:xfrm>
                <a:off x="6400934" y="3573961"/>
                <a:ext cx="543339" cy="369332"/>
              </a:xfrm>
              <a:prstGeom prst="rect">
                <a:avLst/>
              </a:prstGeom>
              <a:noFill/>
            </p:spPr>
            <p:txBody>
              <a:bodyPr wrap="square" rtlCol="0">
                <a:spAutoFit/>
              </a:bodyPr>
              <a:lstStyle/>
              <a:p>
                <a:r>
                  <a:rPr lang="en-US" dirty="0">
                    <a:latin typeface="Tele-GroteskNor" pitchFamily="2" charset="0"/>
                    <a:cs typeface="Arial" pitchFamily="34" charset="0"/>
                  </a:rPr>
                  <a:t>B</a:t>
                </a:r>
              </a:p>
            </p:txBody>
          </p:sp>
          <p:sp>
            <p:nvSpPr>
              <p:cNvPr id="21" name="TextBox 20">
                <a:extLst>
                  <a:ext uri="{FF2B5EF4-FFF2-40B4-BE49-F238E27FC236}">
                    <a16:creationId xmlns:a16="http://schemas.microsoft.com/office/drawing/2014/main" id="{7D32A3B6-1005-479D-AF41-6F960FF72BCB}"/>
                  </a:ext>
                </a:extLst>
              </p:cNvPr>
              <p:cNvSpPr txBox="1"/>
              <p:nvPr/>
            </p:nvSpPr>
            <p:spPr>
              <a:xfrm>
                <a:off x="9477361" y="3475890"/>
                <a:ext cx="543339" cy="369332"/>
              </a:xfrm>
              <a:prstGeom prst="rect">
                <a:avLst/>
              </a:prstGeom>
              <a:noFill/>
            </p:spPr>
            <p:txBody>
              <a:bodyPr wrap="square" rtlCol="0">
                <a:spAutoFit/>
              </a:bodyPr>
              <a:lstStyle/>
              <a:p>
                <a:r>
                  <a:rPr lang="en-US" dirty="0">
                    <a:latin typeface="Tele-GroteskNor" pitchFamily="2" charset="0"/>
                    <a:cs typeface="Arial" pitchFamily="34" charset="0"/>
                  </a:rPr>
                  <a:t>C</a:t>
                </a:r>
              </a:p>
            </p:txBody>
          </p:sp>
          <p:sp>
            <p:nvSpPr>
              <p:cNvPr id="22" name="Rectangle: Rounded Corners 21">
                <a:extLst>
                  <a:ext uri="{FF2B5EF4-FFF2-40B4-BE49-F238E27FC236}">
                    <a16:creationId xmlns:a16="http://schemas.microsoft.com/office/drawing/2014/main" id="{B21D9B14-15CE-465D-86CD-605DBD8E960A}"/>
                  </a:ext>
                </a:extLst>
              </p:cNvPr>
              <p:cNvSpPr/>
              <p:nvPr/>
            </p:nvSpPr>
            <p:spPr>
              <a:xfrm>
                <a:off x="10671311" y="44556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a:t>Userinfo</a:t>
                </a:r>
                <a:r>
                  <a:rPr lang="en-US" dirty="0"/>
                  <a:t> / services</a:t>
                </a:r>
              </a:p>
            </p:txBody>
          </p:sp>
          <p:cxnSp>
            <p:nvCxnSpPr>
              <p:cNvPr id="26" name="Straight Arrow Connector 25">
                <a:extLst>
                  <a:ext uri="{FF2B5EF4-FFF2-40B4-BE49-F238E27FC236}">
                    <a16:creationId xmlns:a16="http://schemas.microsoft.com/office/drawing/2014/main" id="{4F1FC939-A891-4B36-9362-62E06D9C7727}"/>
                  </a:ext>
                </a:extLst>
              </p:cNvPr>
              <p:cNvCxnSpPr>
                <a:cxnSpLocks/>
                <a:stCxn id="6" idx="3"/>
                <a:endCxn id="22" idx="0"/>
              </p:cNvCxnSpPr>
              <p:nvPr/>
            </p:nvCxnSpPr>
            <p:spPr>
              <a:xfrm>
                <a:off x="10014006" y="2713724"/>
                <a:ext cx="1202797" cy="174193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8ED48593-8BBD-46B3-AC45-8CC1C40171A7}"/>
                  </a:ext>
                </a:extLst>
              </p:cNvPr>
              <p:cNvSpPr txBox="1"/>
              <p:nvPr/>
            </p:nvSpPr>
            <p:spPr>
              <a:xfrm>
                <a:off x="10903888" y="3777620"/>
                <a:ext cx="543339" cy="369332"/>
              </a:xfrm>
              <a:prstGeom prst="rect">
                <a:avLst/>
              </a:prstGeom>
              <a:noFill/>
            </p:spPr>
            <p:txBody>
              <a:bodyPr wrap="square" rtlCol="0">
                <a:spAutoFit/>
              </a:bodyPr>
              <a:lstStyle/>
              <a:p>
                <a:r>
                  <a:rPr lang="en-US" dirty="0">
                    <a:latin typeface="Tele-GroteskNor" pitchFamily="2" charset="0"/>
                    <a:cs typeface="Arial" pitchFamily="34" charset="0"/>
                  </a:rPr>
                  <a:t>E</a:t>
                </a:r>
              </a:p>
            </p:txBody>
          </p:sp>
          <p:cxnSp>
            <p:nvCxnSpPr>
              <p:cNvPr id="32" name="Straight Arrow Connector 31">
                <a:extLst>
                  <a:ext uri="{FF2B5EF4-FFF2-40B4-BE49-F238E27FC236}">
                    <a16:creationId xmlns:a16="http://schemas.microsoft.com/office/drawing/2014/main" id="{FA3A66FA-8F73-4B20-A2A4-310590162316}"/>
                  </a:ext>
                </a:extLst>
              </p:cNvPr>
              <p:cNvCxnSpPr>
                <a:cxnSpLocks/>
              </p:cNvCxnSpPr>
              <p:nvPr/>
            </p:nvCxnSpPr>
            <p:spPr>
              <a:xfrm>
                <a:off x="7474224" y="3061594"/>
                <a:ext cx="3197087"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0E5C6365-E883-42C8-A2C3-F15AA6FC45F6}"/>
                  </a:ext>
                </a:extLst>
              </p:cNvPr>
              <p:cNvSpPr txBox="1"/>
              <p:nvPr/>
            </p:nvSpPr>
            <p:spPr>
              <a:xfrm>
                <a:off x="10505187" y="4044482"/>
                <a:ext cx="543339" cy="369332"/>
              </a:xfrm>
              <a:prstGeom prst="rect">
                <a:avLst/>
              </a:prstGeom>
              <a:noFill/>
            </p:spPr>
            <p:txBody>
              <a:bodyPr wrap="square" rtlCol="0">
                <a:spAutoFit/>
              </a:bodyPr>
              <a:lstStyle/>
              <a:p>
                <a:r>
                  <a:rPr lang="en-US" dirty="0">
                    <a:latin typeface="Tele-GroteskNor" pitchFamily="2" charset="0"/>
                    <a:cs typeface="Arial" pitchFamily="34" charset="0"/>
                  </a:rPr>
                  <a:t>E’</a:t>
                </a:r>
              </a:p>
            </p:txBody>
          </p:sp>
        </p:grpSp>
        <p:sp>
          <p:nvSpPr>
            <p:cNvPr id="43" name="TextBox 42">
              <a:extLst>
                <a:ext uri="{FF2B5EF4-FFF2-40B4-BE49-F238E27FC236}">
                  <a16:creationId xmlns:a16="http://schemas.microsoft.com/office/drawing/2014/main" id="{32E20286-7CA6-4A22-ABC0-CEDCE84D780B}"/>
                </a:ext>
              </a:extLst>
            </p:cNvPr>
            <p:cNvSpPr txBox="1"/>
            <p:nvPr/>
          </p:nvSpPr>
          <p:spPr>
            <a:xfrm>
              <a:off x="5858347" y="1679771"/>
              <a:ext cx="2171852" cy="523220"/>
            </a:xfrm>
            <a:prstGeom prst="rect">
              <a:avLst/>
            </a:prstGeom>
            <a:noFill/>
          </p:spPr>
          <p:txBody>
            <a:bodyPr wrap="square" rtlCol="0">
              <a:spAutoFit/>
            </a:bodyPr>
            <a:lstStyle/>
            <a:p>
              <a:r>
                <a:rPr lang="en-US" sz="1400" dirty="0">
                  <a:latin typeface="Tele-GroteskNor" pitchFamily="2" charset="0"/>
                  <a:cs typeface="Arial" pitchFamily="34" charset="0"/>
                </a:rPr>
                <a:t>Thousands of clients</a:t>
              </a:r>
            </a:p>
            <a:p>
              <a:r>
                <a:rPr lang="en-US" sz="1400" dirty="0" err="1">
                  <a:latin typeface="Tele-GroteskNor" pitchFamily="2" charset="0"/>
                  <a:cs typeface="Arial" pitchFamily="34" charset="0"/>
                </a:rPr>
                <a:t>Ie</a:t>
              </a:r>
              <a:r>
                <a:rPr lang="en-US" sz="1400" dirty="0">
                  <a:latin typeface="Tele-GroteskNor" pitchFamily="2" charset="0"/>
                  <a:cs typeface="Arial" pitchFamily="34" charset="0"/>
                </a:rPr>
                <a:t>.. Chase app on each phone</a:t>
              </a:r>
            </a:p>
          </p:txBody>
        </p:sp>
        <p:sp>
          <p:nvSpPr>
            <p:cNvPr id="44" name="TextBox 43">
              <a:extLst>
                <a:ext uri="{FF2B5EF4-FFF2-40B4-BE49-F238E27FC236}">
                  <a16:creationId xmlns:a16="http://schemas.microsoft.com/office/drawing/2014/main" id="{D530BD36-4ACA-4C18-ABB0-D732374241D2}"/>
                </a:ext>
              </a:extLst>
            </p:cNvPr>
            <p:cNvSpPr txBox="1"/>
            <p:nvPr/>
          </p:nvSpPr>
          <p:spPr>
            <a:xfrm>
              <a:off x="8878828" y="1666576"/>
              <a:ext cx="1626359" cy="523220"/>
            </a:xfrm>
            <a:prstGeom prst="rect">
              <a:avLst/>
            </a:prstGeom>
            <a:noFill/>
          </p:spPr>
          <p:txBody>
            <a:bodyPr wrap="square" rtlCol="0">
              <a:spAutoFit/>
            </a:bodyPr>
            <a:lstStyle/>
            <a:p>
              <a:r>
                <a:rPr lang="en-US" sz="1400" dirty="0">
                  <a:latin typeface="Tele-GroteskNor" pitchFamily="2" charset="0"/>
                  <a:cs typeface="Arial" pitchFamily="34" charset="0"/>
                </a:rPr>
                <a:t>One Server/service</a:t>
              </a:r>
            </a:p>
            <a:p>
              <a:r>
                <a:rPr lang="en-US" sz="1400" dirty="0" err="1">
                  <a:latin typeface="Tele-GroteskNor" pitchFamily="2" charset="0"/>
                  <a:cs typeface="Arial" pitchFamily="34" charset="0"/>
                </a:rPr>
                <a:t>Ie</a:t>
              </a:r>
              <a:r>
                <a:rPr lang="en-US" sz="1400" dirty="0">
                  <a:latin typeface="Tele-GroteskNor" pitchFamily="2" charset="0"/>
                  <a:cs typeface="Arial" pitchFamily="34" charset="0"/>
                </a:rPr>
                <a:t>..   www.chase.com</a:t>
              </a:r>
            </a:p>
          </p:txBody>
        </p:sp>
        <p:sp>
          <p:nvSpPr>
            <p:cNvPr id="45" name="TextBox 44">
              <a:extLst>
                <a:ext uri="{FF2B5EF4-FFF2-40B4-BE49-F238E27FC236}">
                  <a16:creationId xmlns:a16="http://schemas.microsoft.com/office/drawing/2014/main" id="{975DE738-0ABB-4E5D-A02C-A758690C74A9}"/>
                </a:ext>
              </a:extLst>
            </p:cNvPr>
            <p:cNvSpPr txBox="1"/>
            <p:nvPr/>
          </p:nvSpPr>
          <p:spPr>
            <a:xfrm>
              <a:off x="5459506" y="5350554"/>
              <a:ext cx="2788023" cy="861774"/>
            </a:xfrm>
            <a:prstGeom prst="rect">
              <a:avLst/>
            </a:prstGeom>
            <a:noFill/>
          </p:spPr>
          <p:txBody>
            <a:bodyPr wrap="square" lIns="0" tIns="0" rIns="0" bIns="0" rtlCol="0">
              <a:spAutoFit/>
            </a:bodyPr>
            <a:lstStyle/>
            <a:p>
              <a:pPr marL="91440" defTabSz="182880"/>
              <a:r>
                <a:rPr lang="en-US" sz="1400" dirty="0">
                  <a:latin typeface="Tele-GroteskNor" pitchFamily="2" charset="0"/>
                  <a:cs typeface="Arial" pitchFamily="34" charset="0"/>
                </a:rPr>
                <a:t>Thousands of phones</a:t>
              </a:r>
            </a:p>
            <a:p>
              <a:pPr marL="91440" defTabSz="182880">
                <a:buFont typeface="Arial" panose="020B0604020202020204" pitchFamily="34" charset="0"/>
                <a:buChar char="•"/>
              </a:pPr>
              <a:r>
                <a:rPr lang="en-US" sz="1400" dirty="0">
                  <a:latin typeface="Tele-GroteskNor" pitchFamily="2" charset="0"/>
                  <a:cs typeface="Arial" pitchFamily="34" charset="0"/>
                </a:rPr>
                <a:t>One CCID app per instance of RP client</a:t>
              </a:r>
            </a:p>
            <a:p>
              <a:pPr marL="91440" lvl="2" defTabSz="182880"/>
              <a:r>
                <a:rPr lang="en-US" sz="1400" dirty="0">
                  <a:latin typeface="Tele-GroteskNor" pitchFamily="2" charset="0"/>
                  <a:cs typeface="Arial" pitchFamily="34" charset="0"/>
                </a:rPr>
                <a:t>	</a:t>
              </a:r>
              <a:r>
                <a:rPr lang="en-US" sz="1400" dirty="0" err="1">
                  <a:latin typeface="Tele-GroteskNor" pitchFamily="2" charset="0"/>
                  <a:cs typeface="Arial" pitchFamily="34" charset="0"/>
                </a:rPr>
                <a:t>Ie</a:t>
              </a:r>
              <a:r>
                <a:rPr lang="en-US" sz="1400" dirty="0">
                  <a:latin typeface="Tele-GroteskNor" pitchFamily="2" charset="0"/>
                  <a:cs typeface="Arial" pitchFamily="34" charset="0"/>
                </a:rPr>
                <a:t>.. 1 </a:t>
              </a:r>
              <a:r>
                <a:rPr lang="en-US" sz="1400" dirty="0" err="1">
                  <a:latin typeface="Tele-GroteskNor" pitchFamily="2" charset="0"/>
                  <a:cs typeface="Arial" pitchFamily="34" charset="0"/>
                </a:rPr>
                <a:t>ccid</a:t>
              </a:r>
              <a:r>
                <a:rPr lang="en-US" sz="1400" dirty="0">
                  <a:latin typeface="Tele-GroteskNor" pitchFamily="2" charset="0"/>
                  <a:cs typeface="Arial" pitchFamily="34" charset="0"/>
                </a:rPr>
                <a:t> app on each phone</a:t>
              </a:r>
            </a:p>
            <a:p>
              <a:pPr marL="91440" defTabSz="182880">
                <a:buFont typeface="Arial" panose="020B0604020202020204" pitchFamily="34" charset="0"/>
                <a:buChar char="•"/>
              </a:pPr>
              <a:r>
                <a:rPr lang="en-US" sz="1400" dirty="0">
                  <a:latin typeface="Tele-GroteskNor" pitchFamily="2" charset="0"/>
                  <a:cs typeface="Arial" pitchFamily="34" charset="0"/>
                </a:rPr>
                <a:t>Multiple RP apps per CCID app</a:t>
              </a:r>
            </a:p>
          </p:txBody>
        </p:sp>
        <p:sp>
          <p:nvSpPr>
            <p:cNvPr id="46" name="TextBox 45">
              <a:extLst>
                <a:ext uri="{FF2B5EF4-FFF2-40B4-BE49-F238E27FC236}">
                  <a16:creationId xmlns:a16="http://schemas.microsoft.com/office/drawing/2014/main" id="{C5259093-574E-41F6-92E9-140EFE2AB847}"/>
                </a:ext>
              </a:extLst>
            </p:cNvPr>
            <p:cNvSpPr txBox="1"/>
            <p:nvPr/>
          </p:nvSpPr>
          <p:spPr>
            <a:xfrm>
              <a:off x="8696579" y="5465375"/>
              <a:ext cx="1626359" cy="307777"/>
            </a:xfrm>
            <a:prstGeom prst="rect">
              <a:avLst/>
            </a:prstGeom>
            <a:noFill/>
          </p:spPr>
          <p:txBody>
            <a:bodyPr wrap="square" rtlCol="0">
              <a:spAutoFit/>
            </a:bodyPr>
            <a:lstStyle/>
            <a:p>
              <a:endParaRPr lang="en-US" sz="1400" dirty="0">
                <a:latin typeface="Tele-GroteskNor" pitchFamily="2" charset="0"/>
                <a:cs typeface="Arial" pitchFamily="34" charset="0"/>
              </a:endParaRPr>
            </a:p>
          </p:txBody>
        </p:sp>
        <p:sp>
          <p:nvSpPr>
            <p:cNvPr id="10" name="Rectangle: Rounded Corners 9">
              <a:extLst>
                <a:ext uri="{FF2B5EF4-FFF2-40B4-BE49-F238E27FC236}">
                  <a16:creationId xmlns:a16="http://schemas.microsoft.com/office/drawing/2014/main" id="{84958C0B-F562-475A-A977-9110C618C003}"/>
                </a:ext>
              </a:extLst>
            </p:cNvPr>
            <p:cNvSpPr/>
            <p:nvPr/>
          </p:nvSpPr>
          <p:spPr>
            <a:xfrm>
              <a:off x="5676098" y="2202991"/>
              <a:ext cx="2105446" cy="3147563"/>
            </a:xfrm>
            <a:prstGeom prst="round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3767604-57F5-450E-9CD5-50EA577D7FBC}"/>
                </a:ext>
              </a:extLst>
            </p:cNvPr>
            <p:cNvGrpSpPr/>
            <p:nvPr/>
          </p:nvGrpSpPr>
          <p:grpSpPr>
            <a:xfrm>
              <a:off x="5504551" y="2560365"/>
              <a:ext cx="363160" cy="379298"/>
              <a:chOff x="7750090" y="224197"/>
              <a:chExt cx="363160" cy="379298"/>
            </a:xfrm>
          </p:grpSpPr>
          <p:pic>
            <p:nvPicPr>
              <p:cNvPr id="47" name="Picture 46">
                <a:extLst>
                  <a:ext uri="{FF2B5EF4-FFF2-40B4-BE49-F238E27FC236}">
                    <a16:creationId xmlns:a16="http://schemas.microsoft.com/office/drawing/2014/main" id="{0939B40F-08D9-4313-B7C1-E098FCF0387E}"/>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48" name="Picture 47">
                <a:extLst>
                  <a:ext uri="{FF2B5EF4-FFF2-40B4-BE49-F238E27FC236}">
                    <a16:creationId xmlns:a16="http://schemas.microsoft.com/office/drawing/2014/main" id="{1C9DD767-EFCE-4CBF-A2E1-59024AEF35A5}"/>
                  </a:ext>
                </a:extLst>
              </p:cNvPr>
              <p:cNvPicPr>
                <a:picLocks noChangeAspect="1"/>
              </p:cNvPicPr>
              <p:nvPr/>
            </p:nvPicPr>
            <p:blipFill>
              <a:blip r:embed="rId3"/>
              <a:stretch>
                <a:fillRect/>
              </a:stretch>
            </p:blipFill>
            <p:spPr>
              <a:xfrm rot="15648670">
                <a:off x="7849153" y="341065"/>
                <a:ext cx="163367" cy="361493"/>
              </a:xfrm>
              <a:prstGeom prst="rect">
                <a:avLst/>
              </a:prstGeom>
            </p:spPr>
          </p:pic>
        </p:grpSp>
        <p:grpSp>
          <p:nvGrpSpPr>
            <p:cNvPr id="51" name="Group 50">
              <a:extLst>
                <a:ext uri="{FF2B5EF4-FFF2-40B4-BE49-F238E27FC236}">
                  <a16:creationId xmlns:a16="http://schemas.microsoft.com/office/drawing/2014/main" id="{1BD4D803-C82D-46F1-9063-2D3215F996AE}"/>
                </a:ext>
              </a:extLst>
            </p:cNvPr>
            <p:cNvGrpSpPr/>
            <p:nvPr/>
          </p:nvGrpSpPr>
          <p:grpSpPr>
            <a:xfrm>
              <a:off x="5504119" y="4606733"/>
              <a:ext cx="363160" cy="379298"/>
              <a:chOff x="7750090" y="224197"/>
              <a:chExt cx="363160" cy="379298"/>
            </a:xfrm>
          </p:grpSpPr>
          <p:pic>
            <p:nvPicPr>
              <p:cNvPr id="52" name="Picture 51">
                <a:extLst>
                  <a:ext uri="{FF2B5EF4-FFF2-40B4-BE49-F238E27FC236}">
                    <a16:creationId xmlns:a16="http://schemas.microsoft.com/office/drawing/2014/main" id="{AAA08803-A98A-4CB7-ADCF-F91AE032CEBA}"/>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53" name="Picture 52">
                <a:extLst>
                  <a:ext uri="{FF2B5EF4-FFF2-40B4-BE49-F238E27FC236}">
                    <a16:creationId xmlns:a16="http://schemas.microsoft.com/office/drawing/2014/main" id="{6C2F06AD-9062-4DE6-818A-7E62D81257CD}"/>
                  </a:ext>
                </a:extLst>
              </p:cNvPr>
              <p:cNvPicPr>
                <a:picLocks noChangeAspect="1"/>
              </p:cNvPicPr>
              <p:nvPr/>
            </p:nvPicPr>
            <p:blipFill>
              <a:blip r:embed="rId3"/>
              <a:stretch>
                <a:fillRect/>
              </a:stretch>
            </p:blipFill>
            <p:spPr>
              <a:xfrm rot="15648670">
                <a:off x="7849153" y="341065"/>
                <a:ext cx="163367" cy="361493"/>
              </a:xfrm>
              <a:prstGeom prst="rect">
                <a:avLst/>
              </a:prstGeom>
            </p:spPr>
          </p:pic>
        </p:grpSp>
        <p:grpSp>
          <p:nvGrpSpPr>
            <p:cNvPr id="54" name="Group 53">
              <a:extLst>
                <a:ext uri="{FF2B5EF4-FFF2-40B4-BE49-F238E27FC236}">
                  <a16:creationId xmlns:a16="http://schemas.microsoft.com/office/drawing/2014/main" id="{62E7B634-6283-45CA-BBCB-A2BE614D3FB9}"/>
                </a:ext>
              </a:extLst>
            </p:cNvPr>
            <p:cNvGrpSpPr/>
            <p:nvPr/>
          </p:nvGrpSpPr>
          <p:grpSpPr>
            <a:xfrm>
              <a:off x="10186787" y="2283385"/>
              <a:ext cx="363160" cy="379298"/>
              <a:chOff x="7750090" y="224197"/>
              <a:chExt cx="363160" cy="379298"/>
            </a:xfrm>
          </p:grpSpPr>
          <p:pic>
            <p:nvPicPr>
              <p:cNvPr id="55" name="Picture 54">
                <a:extLst>
                  <a:ext uri="{FF2B5EF4-FFF2-40B4-BE49-F238E27FC236}">
                    <a16:creationId xmlns:a16="http://schemas.microsoft.com/office/drawing/2014/main" id="{FBDEA6DA-8B70-46C0-B634-56D3C9EEEE57}"/>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56" name="Picture 55">
                <a:extLst>
                  <a:ext uri="{FF2B5EF4-FFF2-40B4-BE49-F238E27FC236}">
                    <a16:creationId xmlns:a16="http://schemas.microsoft.com/office/drawing/2014/main" id="{28C358A9-B06E-4441-ADE8-50BF780BA048}"/>
                  </a:ext>
                </a:extLst>
              </p:cNvPr>
              <p:cNvPicPr>
                <a:picLocks noChangeAspect="1"/>
              </p:cNvPicPr>
              <p:nvPr/>
            </p:nvPicPr>
            <p:blipFill>
              <a:blip r:embed="rId3"/>
              <a:stretch>
                <a:fillRect/>
              </a:stretch>
            </p:blipFill>
            <p:spPr>
              <a:xfrm rot="15648670">
                <a:off x="7849153" y="341065"/>
                <a:ext cx="163367" cy="361493"/>
              </a:xfrm>
              <a:prstGeom prst="rect">
                <a:avLst/>
              </a:prstGeom>
            </p:spPr>
          </p:pic>
        </p:grpSp>
        <p:grpSp>
          <p:nvGrpSpPr>
            <p:cNvPr id="57" name="Group 56">
              <a:extLst>
                <a:ext uri="{FF2B5EF4-FFF2-40B4-BE49-F238E27FC236}">
                  <a16:creationId xmlns:a16="http://schemas.microsoft.com/office/drawing/2014/main" id="{A1E49AF5-6B52-4F40-8643-DA50F9B15A87}"/>
                </a:ext>
              </a:extLst>
            </p:cNvPr>
            <p:cNvGrpSpPr/>
            <p:nvPr/>
          </p:nvGrpSpPr>
          <p:grpSpPr>
            <a:xfrm>
              <a:off x="9781428" y="5239965"/>
              <a:ext cx="363160" cy="379298"/>
              <a:chOff x="7750090" y="224197"/>
              <a:chExt cx="363160" cy="379298"/>
            </a:xfrm>
          </p:grpSpPr>
          <p:pic>
            <p:nvPicPr>
              <p:cNvPr id="58" name="Picture 57">
                <a:extLst>
                  <a:ext uri="{FF2B5EF4-FFF2-40B4-BE49-F238E27FC236}">
                    <a16:creationId xmlns:a16="http://schemas.microsoft.com/office/drawing/2014/main" id="{E51A21FE-A5C6-4105-A048-9E0D49D6651B}"/>
                  </a:ext>
                </a:extLst>
              </p:cNvPr>
              <p:cNvPicPr>
                <a:picLocks noChangeAspect="1"/>
              </p:cNvPicPr>
              <p:nvPr/>
            </p:nvPicPr>
            <p:blipFill>
              <a:blip r:embed="rId3"/>
              <a:stretch>
                <a:fillRect/>
              </a:stretch>
            </p:blipFill>
            <p:spPr>
              <a:xfrm rot="16869416">
                <a:off x="7850820" y="125134"/>
                <a:ext cx="163367" cy="361493"/>
              </a:xfrm>
              <a:prstGeom prst="rect">
                <a:avLst/>
              </a:prstGeom>
            </p:spPr>
          </p:pic>
          <p:pic>
            <p:nvPicPr>
              <p:cNvPr id="59" name="Picture 58">
                <a:extLst>
                  <a:ext uri="{FF2B5EF4-FFF2-40B4-BE49-F238E27FC236}">
                    <a16:creationId xmlns:a16="http://schemas.microsoft.com/office/drawing/2014/main" id="{666D4498-4E82-4CBC-A5C6-AC326AEB038E}"/>
                  </a:ext>
                </a:extLst>
              </p:cNvPr>
              <p:cNvPicPr>
                <a:picLocks noChangeAspect="1"/>
              </p:cNvPicPr>
              <p:nvPr/>
            </p:nvPicPr>
            <p:blipFill>
              <a:blip r:embed="rId3"/>
              <a:stretch>
                <a:fillRect/>
              </a:stretch>
            </p:blipFill>
            <p:spPr>
              <a:xfrm rot="15648670">
                <a:off x="7849153" y="341065"/>
                <a:ext cx="163367" cy="361493"/>
              </a:xfrm>
              <a:prstGeom prst="rect">
                <a:avLst/>
              </a:prstGeom>
            </p:spPr>
          </p:pic>
        </p:grpSp>
      </p:grpSp>
      <p:sp>
        <p:nvSpPr>
          <p:cNvPr id="5" name="TextBox 4">
            <a:extLst>
              <a:ext uri="{FF2B5EF4-FFF2-40B4-BE49-F238E27FC236}">
                <a16:creationId xmlns:a16="http://schemas.microsoft.com/office/drawing/2014/main" id="{B8D7090D-BF32-4588-B8BD-9F6258B76DF7}"/>
              </a:ext>
            </a:extLst>
          </p:cNvPr>
          <p:cNvSpPr txBox="1"/>
          <p:nvPr/>
        </p:nvSpPr>
        <p:spPr>
          <a:xfrm>
            <a:off x="5578997" y="332690"/>
            <a:ext cx="6381358" cy="738664"/>
          </a:xfrm>
          <a:prstGeom prst="rect">
            <a:avLst/>
          </a:prstGeom>
          <a:noFill/>
        </p:spPr>
        <p:txBody>
          <a:bodyPr wrap="square" rtlCol="0">
            <a:spAutoFit/>
          </a:bodyPr>
          <a:lstStyle/>
          <a:p>
            <a:r>
              <a:rPr lang="en-US" sz="1400" dirty="0">
                <a:latin typeface="Tele-GroteskNor" pitchFamily="2" charset="0"/>
                <a:cs typeface="Arial" pitchFamily="34" charset="0"/>
              </a:rPr>
              <a:t>User accounts already moved to Keys (</a:t>
            </a:r>
            <a:r>
              <a:rPr lang="en-US" sz="1400" dirty="0" err="1">
                <a:latin typeface="Tele-GroteskNor" pitchFamily="2" charset="0"/>
                <a:cs typeface="Arial" pitchFamily="34" charset="0"/>
              </a:rPr>
              <a:t>fido</a:t>
            </a:r>
            <a:r>
              <a:rPr lang="en-US" sz="1400" dirty="0">
                <a:latin typeface="Tele-GroteskNor" pitchFamily="2" charset="0"/>
                <a:cs typeface="Arial" pitchFamily="34" charset="0"/>
              </a:rPr>
              <a:t>, biometrics, …)</a:t>
            </a:r>
          </a:p>
          <a:p>
            <a:r>
              <a:rPr lang="en-US" sz="1400" dirty="0">
                <a:latin typeface="Tele-GroteskNor" pitchFamily="2" charset="0"/>
                <a:cs typeface="Arial" pitchFamily="34" charset="0"/>
              </a:rPr>
              <a:t>Now </a:t>
            </a:r>
          </a:p>
          <a:p>
            <a:r>
              <a:rPr lang="en-US" sz="1400" dirty="0">
                <a:latin typeface="Tele-GroteskNor" pitchFamily="2" charset="0"/>
                <a:cs typeface="Arial" pitchFamily="34" charset="0"/>
              </a:rPr>
              <a:t>Each node is able to now generate and user a PKI key pair instead of using static secrets. </a:t>
            </a:r>
          </a:p>
        </p:txBody>
      </p:sp>
    </p:spTree>
    <p:extLst>
      <p:ext uri="{BB962C8B-B14F-4D97-AF65-F5344CB8AC3E}">
        <p14:creationId xmlns:p14="http://schemas.microsoft.com/office/powerpoint/2010/main" val="3032564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8" grpId="0"/>
      <p:bldP spid="39" grpId="0"/>
      <p:bldP spid="40"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399CCBAD-7CA9-400D-B650-1C007E577528}"/>
              </a:ext>
            </a:extLst>
          </p:cNvPr>
          <p:cNvSpPr/>
          <p:nvPr/>
        </p:nvSpPr>
        <p:spPr>
          <a:xfrm>
            <a:off x="10467241" y="682086"/>
            <a:ext cx="220504" cy="632131"/>
          </a:xfrm>
          <a:prstGeom prst="round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38F24A71-D529-4E53-8866-F6D564665A82}"/>
              </a:ext>
            </a:extLst>
          </p:cNvPr>
          <p:cNvSpPr>
            <a:spLocks noGrp="1"/>
          </p:cNvSpPr>
          <p:nvPr>
            <p:ph sz="quarter" idx="12"/>
          </p:nvPr>
        </p:nvSpPr>
        <p:spPr>
          <a:xfrm>
            <a:off x="248016" y="996085"/>
            <a:ext cx="5730240" cy="3874179"/>
          </a:xfrm>
        </p:spPr>
        <p:txBody>
          <a:bodyPr>
            <a:normAutofit fontScale="92500" lnSpcReduction="20000"/>
          </a:bodyPr>
          <a:lstStyle/>
          <a:p>
            <a:r>
              <a:rPr lang="en-US" dirty="0"/>
              <a:t>RP server authentication via JWT</a:t>
            </a:r>
          </a:p>
          <a:p>
            <a:pPr lvl="1"/>
            <a:r>
              <a:rPr lang="en-US" dirty="0"/>
              <a:t>Included in the </a:t>
            </a:r>
            <a:r>
              <a:rPr lang="en-US" dirty="0" err="1"/>
              <a:t>Openid</a:t>
            </a:r>
            <a:r>
              <a:rPr lang="en-US" dirty="0"/>
              <a:t> Core Spec: </a:t>
            </a:r>
            <a:r>
              <a:rPr lang="en-US" dirty="0" err="1"/>
              <a:t>jwt</a:t>
            </a:r>
            <a:r>
              <a:rPr lang="en-US" dirty="0"/>
              <a:t>-bearer</a:t>
            </a:r>
          </a:p>
          <a:p>
            <a:pPr lvl="2"/>
            <a:r>
              <a:rPr lang="en-US" dirty="0"/>
              <a:t>Client passes a JWT instead of client-secret</a:t>
            </a:r>
          </a:p>
          <a:p>
            <a:pPr lvl="2"/>
            <a:r>
              <a:rPr lang="en-US" dirty="0">
                <a:hlinkClick r:id="rId3"/>
              </a:rPr>
              <a:t>http://openid.net/specs/openid-connect-core-1_0.html#ClientAuthentication</a:t>
            </a:r>
            <a:endParaRPr lang="en-US" dirty="0"/>
          </a:p>
          <a:p>
            <a:pPr lvl="1"/>
            <a:r>
              <a:rPr lang="en-US" dirty="0"/>
              <a:t>Binding defined in the </a:t>
            </a:r>
            <a:r>
              <a:rPr lang="en-US" dirty="0" err="1"/>
              <a:t>ID_Token</a:t>
            </a:r>
            <a:r>
              <a:rPr lang="en-US" dirty="0"/>
              <a:t> </a:t>
            </a:r>
          </a:p>
          <a:p>
            <a:pPr lvl="2"/>
            <a:r>
              <a:rPr lang="en-US" dirty="0">
                <a:hlinkClick r:id="rId4"/>
              </a:rPr>
              <a:t>https://tools.ietf.org/html/rfc7800</a:t>
            </a:r>
            <a:endParaRPr lang="en-US" dirty="0"/>
          </a:p>
          <a:p>
            <a:r>
              <a:rPr lang="en-US" dirty="0"/>
              <a:t>The Client ID database is blockchain replicated across all 4 carriers, and any future additional carriers</a:t>
            </a:r>
          </a:p>
          <a:p>
            <a:pPr lvl="1"/>
            <a:r>
              <a:rPr lang="en-US" dirty="0"/>
              <a:t>Moving to signatures means the client database can leak without risk. </a:t>
            </a:r>
          </a:p>
          <a:p>
            <a:pPr lvl="1"/>
            <a:r>
              <a:rPr lang="en-US" dirty="0"/>
              <a:t>RP’s should be allowed to register an array of keys to support rotation.</a:t>
            </a:r>
          </a:p>
          <a:p>
            <a:pPr lvl="1"/>
            <a:endParaRPr lang="en-US" dirty="0"/>
          </a:p>
        </p:txBody>
      </p:sp>
      <p:sp>
        <p:nvSpPr>
          <p:cNvPr id="4" name="Title 3">
            <a:extLst>
              <a:ext uri="{FF2B5EF4-FFF2-40B4-BE49-F238E27FC236}">
                <a16:creationId xmlns:a16="http://schemas.microsoft.com/office/drawing/2014/main" id="{8F636AE7-A422-44C0-8F75-81BB0C45AD8B}"/>
              </a:ext>
            </a:extLst>
          </p:cNvPr>
          <p:cNvSpPr>
            <a:spLocks noGrp="1"/>
          </p:cNvSpPr>
          <p:nvPr>
            <p:ph type="title"/>
          </p:nvPr>
        </p:nvSpPr>
        <p:spPr/>
        <p:txBody>
          <a:bodyPr/>
          <a:lstStyle/>
          <a:p>
            <a:r>
              <a:rPr lang="en-US" dirty="0"/>
              <a:t>Token call (leg C)</a:t>
            </a:r>
          </a:p>
        </p:txBody>
      </p:sp>
      <p:grpSp>
        <p:nvGrpSpPr>
          <p:cNvPr id="6" name="Group 5">
            <a:extLst>
              <a:ext uri="{FF2B5EF4-FFF2-40B4-BE49-F238E27FC236}">
                <a16:creationId xmlns:a16="http://schemas.microsoft.com/office/drawing/2014/main" id="{753C8FCE-AA53-4B8E-B3BF-5E239843E409}"/>
              </a:ext>
            </a:extLst>
          </p:cNvPr>
          <p:cNvGrpSpPr/>
          <p:nvPr/>
        </p:nvGrpSpPr>
        <p:grpSpPr>
          <a:xfrm>
            <a:off x="8266176" y="62787"/>
            <a:ext cx="3825303" cy="1866597"/>
            <a:chOff x="5970104" y="2365854"/>
            <a:chExt cx="5792191" cy="2785546"/>
          </a:xfrm>
        </p:grpSpPr>
        <p:sp>
          <p:nvSpPr>
            <p:cNvPr id="7" name="Rectangle: Rounded Corners 6">
              <a:extLst>
                <a:ext uri="{FF2B5EF4-FFF2-40B4-BE49-F238E27FC236}">
                  <a16:creationId xmlns:a16="http://schemas.microsoft.com/office/drawing/2014/main" id="{592C3C8E-C1B8-4AA9-B380-EA3B5F0CD2D7}"/>
                </a:ext>
              </a:extLst>
            </p:cNvPr>
            <p:cNvSpPr/>
            <p:nvPr/>
          </p:nvSpPr>
          <p:spPr>
            <a:xfrm>
              <a:off x="8984973" y="2365854"/>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server</a:t>
              </a:r>
            </a:p>
          </p:txBody>
        </p:sp>
        <p:sp>
          <p:nvSpPr>
            <p:cNvPr id="8" name="Rectangle: Rounded Corners 7">
              <a:extLst>
                <a:ext uri="{FF2B5EF4-FFF2-40B4-BE49-F238E27FC236}">
                  <a16:creationId xmlns:a16="http://schemas.microsoft.com/office/drawing/2014/main" id="{143C0AAC-ADB1-4D7F-8FA9-0E0D0D4DD3CC}"/>
                </a:ext>
              </a:extLst>
            </p:cNvPr>
            <p:cNvSpPr/>
            <p:nvPr/>
          </p:nvSpPr>
          <p:spPr>
            <a:xfrm>
              <a:off x="8984972" y="4455660"/>
              <a:ext cx="1029033"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MNO IDP</a:t>
              </a:r>
            </a:p>
          </p:txBody>
        </p:sp>
        <p:sp>
          <p:nvSpPr>
            <p:cNvPr id="9" name="Rectangle: Rounded Corners 8">
              <a:extLst>
                <a:ext uri="{FF2B5EF4-FFF2-40B4-BE49-F238E27FC236}">
                  <a16:creationId xmlns:a16="http://schemas.microsoft.com/office/drawing/2014/main" id="{FDF5F10A-B148-4D95-8E96-D1772FA85A5A}"/>
                </a:ext>
              </a:extLst>
            </p:cNvPr>
            <p:cNvSpPr/>
            <p:nvPr/>
          </p:nvSpPr>
          <p:spPr>
            <a:xfrm>
              <a:off x="5970104" y="4455660"/>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CCID app / MNO </a:t>
              </a:r>
              <a:r>
                <a:rPr lang="en-US" sz="1100" dirty="0" err="1"/>
                <a:t>auth</a:t>
              </a:r>
              <a:r>
                <a:rPr lang="en-US" sz="1100" dirty="0"/>
                <a:t> app</a:t>
              </a:r>
            </a:p>
          </p:txBody>
        </p:sp>
        <p:sp>
          <p:nvSpPr>
            <p:cNvPr id="10" name="Rectangle: Rounded Corners 9">
              <a:extLst>
                <a:ext uri="{FF2B5EF4-FFF2-40B4-BE49-F238E27FC236}">
                  <a16:creationId xmlns:a16="http://schemas.microsoft.com/office/drawing/2014/main" id="{A161A1DF-865C-4805-BC44-63803B34DDED}"/>
                </a:ext>
              </a:extLst>
            </p:cNvPr>
            <p:cNvSpPr/>
            <p:nvPr/>
          </p:nvSpPr>
          <p:spPr>
            <a:xfrm>
              <a:off x="5970104" y="2365854"/>
              <a:ext cx="1504122"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t>RP client</a:t>
              </a:r>
            </a:p>
          </p:txBody>
        </p:sp>
        <p:cxnSp>
          <p:nvCxnSpPr>
            <p:cNvPr id="11" name="Straight Arrow Connector 10">
              <a:extLst>
                <a:ext uri="{FF2B5EF4-FFF2-40B4-BE49-F238E27FC236}">
                  <a16:creationId xmlns:a16="http://schemas.microsoft.com/office/drawing/2014/main" id="{6D38C594-4A40-49E6-BB2A-C986CCCBC733}"/>
                </a:ext>
              </a:extLst>
            </p:cNvPr>
            <p:cNvCxnSpPr>
              <a:stCxn id="10" idx="2"/>
              <a:endCxn id="9" idx="0"/>
            </p:cNvCxnSpPr>
            <p:nvPr/>
          </p:nvCxnSpPr>
          <p:spPr>
            <a:xfrm>
              <a:off x="6722165" y="3061594"/>
              <a:ext cx="0"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5BA6CA64-6A7E-42F2-A988-EEF770B8EDB2}"/>
                </a:ext>
              </a:extLst>
            </p:cNvPr>
            <p:cNvCxnSpPr>
              <a:cxnSpLocks/>
              <a:stCxn id="9" idx="3"/>
              <a:endCxn id="8" idx="1"/>
            </p:cNvCxnSpPr>
            <p:nvPr/>
          </p:nvCxnSpPr>
          <p:spPr>
            <a:xfrm>
              <a:off x="7474226" y="4803530"/>
              <a:ext cx="1510746"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4CCE4863-AA67-4EB6-BBD1-55759F6DA86E}"/>
                </a:ext>
              </a:extLst>
            </p:cNvPr>
            <p:cNvCxnSpPr>
              <a:cxnSpLocks/>
              <a:stCxn id="7" idx="2"/>
              <a:endCxn id="8" idx="0"/>
            </p:cNvCxnSpPr>
            <p:nvPr/>
          </p:nvCxnSpPr>
          <p:spPr>
            <a:xfrm flipH="1">
              <a:off x="9499489" y="3061594"/>
              <a:ext cx="1"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AF252A8-47EE-4474-92D0-F531A44606E6}"/>
                </a:ext>
              </a:extLst>
            </p:cNvPr>
            <p:cNvCxnSpPr>
              <a:cxnSpLocks/>
              <a:stCxn id="10" idx="3"/>
              <a:endCxn id="7" idx="1"/>
            </p:cNvCxnSpPr>
            <p:nvPr/>
          </p:nvCxnSpPr>
          <p:spPr>
            <a:xfrm>
              <a:off x="7474226" y="2713724"/>
              <a:ext cx="1510747" cy="0"/>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9A289CE-7D42-49B8-B6D3-3FC96CDBFD15}"/>
                </a:ext>
              </a:extLst>
            </p:cNvPr>
            <p:cNvSpPr txBox="1"/>
            <p:nvPr/>
          </p:nvSpPr>
          <p:spPr>
            <a:xfrm>
              <a:off x="8087274" y="2366536"/>
              <a:ext cx="543340" cy="390404"/>
            </a:xfrm>
            <a:prstGeom prst="rect">
              <a:avLst/>
            </a:prstGeom>
            <a:noFill/>
          </p:spPr>
          <p:txBody>
            <a:bodyPr wrap="square" rtlCol="0">
              <a:spAutoFit/>
            </a:bodyPr>
            <a:lstStyle/>
            <a:p>
              <a:r>
                <a:rPr lang="en-US" sz="1100" dirty="0">
                  <a:latin typeface="Tele-GroteskNor" pitchFamily="2" charset="0"/>
                  <a:cs typeface="Arial" pitchFamily="34" charset="0"/>
                </a:rPr>
                <a:t>A</a:t>
              </a:r>
            </a:p>
          </p:txBody>
        </p:sp>
        <p:sp>
          <p:nvSpPr>
            <p:cNvPr id="16" name="TextBox 15">
              <a:extLst>
                <a:ext uri="{FF2B5EF4-FFF2-40B4-BE49-F238E27FC236}">
                  <a16:creationId xmlns:a16="http://schemas.microsoft.com/office/drawing/2014/main" id="{C332B3E4-35CF-46AD-A0B7-611932F3A49D}"/>
                </a:ext>
              </a:extLst>
            </p:cNvPr>
            <p:cNvSpPr txBox="1"/>
            <p:nvPr/>
          </p:nvSpPr>
          <p:spPr>
            <a:xfrm>
              <a:off x="8087274" y="4371968"/>
              <a:ext cx="543340" cy="390404"/>
            </a:xfrm>
            <a:prstGeom prst="rect">
              <a:avLst/>
            </a:prstGeom>
            <a:noFill/>
          </p:spPr>
          <p:txBody>
            <a:bodyPr wrap="square" rtlCol="0">
              <a:spAutoFit/>
            </a:bodyPr>
            <a:lstStyle/>
            <a:p>
              <a:r>
                <a:rPr lang="en-US" sz="1100" dirty="0">
                  <a:latin typeface="Tele-GroteskNor" pitchFamily="2" charset="0"/>
                  <a:cs typeface="Arial" pitchFamily="34" charset="0"/>
                </a:rPr>
                <a:t>D</a:t>
              </a:r>
            </a:p>
          </p:txBody>
        </p:sp>
        <p:sp>
          <p:nvSpPr>
            <p:cNvPr id="17" name="TextBox 16">
              <a:extLst>
                <a:ext uri="{FF2B5EF4-FFF2-40B4-BE49-F238E27FC236}">
                  <a16:creationId xmlns:a16="http://schemas.microsoft.com/office/drawing/2014/main" id="{C80E490B-7488-4F70-836C-AE22892E09C5}"/>
                </a:ext>
              </a:extLst>
            </p:cNvPr>
            <p:cNvSpPr txBox="1"/>
            <p:nvPr/>
          </p:nvSpPr>
          <p:spPr>
            <a:xfrm>
              <a:off x="6400935" y="3573962"/>
              <a:ext cx="543340" cy="390404"/>
            </a:xfrm>
            <a:prstGeom prst="rect">
              <a:avLst/>
            </a:prstGeom>
            <a:noFill/>
          </p:spPr>
          <p:txBody>
            <a:bodyPr wrap="square" rtlCol="0">
              <a:spAutoFit/>
            </a:bodyPr>
            <a:lstStyle/>
            <a:p>
              <a:r>
                <a:rPr lang="en-US" sz="1100" dirty="0">
                  <a:latin typeface="Tele-GroteskNor" pitchFamily="2" charset="0"/>
                  <a:cs typeface="Arial" pitchFamily="34" charset="0"/>
                </a:rPr>
                <a:t>B</a:t>
              </a:r>
            </a:p>
          </p:txBody>
        </p:sp>
        <p:sp>
          <p:nvSpPr>
            <p:cNvPr id="18" name="TextBox 17">
              <a:extLst>
                <a:ext uri="{FF2B5EF4-FFF2-40B4-BE49-F238E27FC236}">
                  <a16:creationId xmlns:a16="http://schemas.microsoft.com/office/drawing/2014/main" id="{22081FBC-F297-40E9-AD12-559C4505EAD8}"/>
                </a:ext>
              </a:extLst>
            </p:cNvPr>
            <p:cNvSpPr txBox="1"/>
            <p:nvPr/>
          </p:nvSpPr>
          <p:spPr>
            <a:xfrm>
              <a:off x="9509758" y="3050863"/>
              <a:ext cx="543340" cy="390404"/>
            </a:xfrm>
            <a:prstGeom prst="rect">
              <a:avLst/>
            </a:prstGeom>
            <a:noFill/>
          </p:spPr>
          <p:txBody>
            <a:bodyPr wrap="square" rtlCol="0">
              <a:spAutoFit/>
            </a:bodyPr>
            <a:lstStyle/>
            <a:p>
              <a:r>
                <a:rPr lang="en-US" sz="1100" dirty="0">
                  <a:latin typeface="Tele-GroteskNor" pitchFamily="2" charset="0"/>
                  <a:cs typeface="Arial" pitchFamily="34" charset="0"/>
                </a:rPr>
                <a:t>C</a:t>
              </a:r>
            </a:p>
          </p:txBody>
        </p:sp>
        <p:sp>
          <p:nvSpPr>
            <p:cNvPr id="19" name="Rectangle: Rounded Corners 18">
              <a:extLst>
                <a:ext uri="{FF2B5EF4-FFF2-40B4-BE49-F238E27FC236}">
                  <a16:creationId xmlns:a16="http://schemas.microsoft.com/office/drawing/2014/main" id="{9D7CB575-1396-4F84-A868-A31AB13C0469}"/>
                </a:ext>
              </a:extLst>
            </p:cNvPr>
            <p:cNvSpPr/>
            <p:nvPr/>
          </p:nvSpPr>
          <p:spPr>
            <a:xfrm>
              <a:off x="10671311" y="4455660"/>
              <a:ext cx="1090984" cy="695740"/>
            </a:xfrm>
            <a:prstGeom prst="round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err="1"/>
                <a:t>Userinfo</a:t>
              </a:r>
              <a:r>
                <a:rPr lang="en-US" sz="1100" dirty="0"/>
                <a:t> / services</a:t>
              </a:r>
            </a:p>
          </p:txBody>
        </p:sp>
        <p:cxnSp>
          <p:nvCxnSpPr>
            <p:cNvPr id="20" name="Straight Arrow Connector 19">
              <a:extLst>
                <a:ext uri="{FF2B5EF4-FFF2-40B4-BE49-F238E27FC236}">
                  <a16:creationId xmlns:a16="http://schemas.microsoft.com/office/drawing/2014/main" id="{2DBBBBC2-2AF6-424B-A87F-93496DC8DB0C}"/>
                </a:ext>
              </a:extLst>
            </p:cNvPr>
            <p:cNvCxnSpPr>
              <a:cxnSpLocks/>
              <a:stCxn id="7" idx="3"/>
              <a:endCxn id="19" idx="0"/>
            </p:cNvCxnSpPr>
            <p:nvPr/>
          </p:nvCxnSpPr>
          <p:spPr>
            <a:xfrm>
              <a:off x="10014006" y="2713724"/>
              <a:ext cx="1202797" cy="174193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FD792E44-740E-46B9-BE41-C0352A952DCB}"/>
                </a:ext>
              </a:extLst>
            </p:cNvPr>
            <p:cNvSpPr txBox="1"/>
            <p:nvPr/>
          </p:nvSpPr>
          <p:spPr>
            <a:xfrm>
              <a:off x="10903888" y="3777620"/>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cxnSp>
          <p:nvCxnSpPr>
            <p:cNvPr id="22" name="Straight Arrow Connector 21">
              <a:extLst>
                <a:ext uri="{FF2B5EF4-FFF2-40B4-BE49-F238E27FC236}">
                  <a16:creationId xmlns:a16="http://schemas.microsoft.com/office/drawing/2014/main" id="{6193C5BC-DB0C-45CE-9D05-5C099AF53AE4}"/>
                </a:ext>
              </a:extLst>
            </p:cNvPr>
            <p:cNvCxnSpPr>
              <a:cxnSpLocks/>
            </p:cNvCxnSpPr>
            <p:nvPr/>
          </p:nvCxnSpPr>
          <p:spPr>
            <a:xfrm>
              <a:off x="7474224" y="3061594"/>
              <a:ext cx="3197087" cy="1394066"/>
            </a:xfrm>
            <a:prstGeom prst="straightConnector1">
              <a:avLst/>
            </a:prstGeom>
            <a:ln w="19050">
              <a:solidFill>
                <a:schemeClr val="accent3"/>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BD1DE1D-1475-44C5-9531-9BAADF47D571}"/>
                </a:ext>
              </a:extLst>
            </p:cNvPr>
            <p:cNvSpPr txBox="1"/>
            <p:nvPr/>
          </p:nvSpPr>
          <p:spPr>
            <a:xfrm>
              <a:off x="10505186" y="4044482"/>
              <a:ext cx="543340" cy="390404"/>
            </a:xfrm>
            <a:prstGeom prst="rect">
              <a:avLst/>
            </a:prstGeom>
            <a:noFill/>
          </p:spPr>
          <p:txBody>
            <a:bodyPr wrap="square" rtlCol="0">
              <a:spAutoFit/>
            </a:bodyPr>
            <a:lstStyle/>
            <a:p>
              <a:r>
                <a:rPr lang="en-US" sz="1100" dirty="0">
                  <a:latin typeface="Tele-GroteskNor" pitchFamily="2" charset="0"/>
                  <a:cs typeface="Arial" pitchFamily="34" charset="0"/>
                </a:rPr>
                <a:t>E’</a:t>
              </a:r>
            </a:p>
          </p:txBody>
        </p:sp>
      </p:grpSp>
      <p:sp>
        <p:nvSpPr>
          <p:cNvPr id="26" name="Rectangle 2">
            <a:extLst>
              <a:ext uri="{FF2B5EF4-FFF2-40B4-BE49-F238E27FC236}">
                <a16:creationId xmlns:a16="http://schemas.microsoft.com/office/drawing/2014/main" id="{4C6CE032-3C7F-4E80-AA59-C0957D9920FD}"/>
              </a:ext>
            </a:extLst>
          </p:cNvPr>
          <p:cNvSpPr>
            <a:spLocks noChangeArrowheads="1"/>
          </p:cNvSpPr>
          <p:nvPr/>
        </p:nvSpPr>
        <p:spPr bwMode="auto">
          <a:xfrm>
            <a:off x="410965" y="4548758"/>
            <a:ext cx="5231196" cy="1785104"/>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POST /token HTTP/1.1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Host: mno.com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Content-Type: application/x-www-form-</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urlencoded</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grant_type</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authorization_code</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code=i1WsRn1uB1&amp;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client_id</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=s6BhdRkqt3&amp;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client_assertion_type</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urn%3Aietf%3Aparams%3Aoauth%3Aclient-assertion-type%3A</a:t>
            </a:r>
            <a:r>
              <a:rPr kumimoji="0" lang="en-US" altLang="en-US" sz="1000" b="1"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rPr>
              <a:t>jwt-bearer</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&amp;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client_assertion</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a:t>
            </a:r>
            <a:r>
              <a:rPr kumimoji="0" lang="en-US" altLang="en-US" sz="10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rPr>
              <a:t>fajd436256256sljf..JWT..daagdgfdsahgrewt435245143jflkdsj</a:t>
            </a:r>
            <a:r>
              <a:rPr kumimoji="0" lang="en-US" altLang="en-US" sz="800" b="0" i="0" u="none" strike="noStrike" cap="none" normalizeH="0" baseline="0" dirty="0">
                <a:ln>
                  <a:noFill/>
                </a:ln>
                <a:solidFill>
                  <a:schemeClr val="tx1"/>
                </a:solidFill>
                <a:effectLst/>
                <a:highlight>
                  <a:srgbClr val="FFFF00"/>
                </a:highlight>
              </a:rPr>
              <a:t> </a:t>
            </a:r>
            <a:endParaRPr kumimoji="0" lang="en-US" altLang="en-US" sz="1800" b="0" i="0" u="none" strike="noStrike" cap="none" normalizeH="0" baseline="0" dirty="0">
              <a:ln>
                <a:noFill/>
              </a:ln>
              <a:solidFill>
                <a:schemeClr val="tx1"/>
              </a:solidFill>
              <a:effectLst/>
              <a:highlight>
                <a:srgbClr val="FFFF00"/>
              </a:highlight>
              <a:latin typeface="Arial" panose="020B0604020202020204" pitchFamily="34" charset="0"/>
            </a:endParaRPr>
          </a:p>
        </p:txBody>
      </p:sp>
      <p:sp>
        <p:nvSpPr>
          <p:cNvPr id="27" name="Rectangle 2">
            <a:extLst>
              <a:ext uri="{FF2B5EF4-FFF2-40B4-BE49-F238E27FC236}">
                <a16:creationId xmlns:a16="http://schemas.microsoft.com/office/drawing/2014/main" id="{93B6C840-83AB-4F89-9964-840BCD1FD90C}"/>
              </a:ext>
            </a:extLst>
          </p:cNvPr>
          <p:cNvSpPr>
            <a:spLocks noChangeArrowheads="1"/>
          </p:cNvSpPr>
          <p:nvPr/>
        </p:nvSpPr>
        <p:spPr bwMode="auto">
          <a:xfrm>
            <a:off x="6052930" y="2374431"/>
            <a:ext cx="5907425" cy="1323439"/>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Client_assertion</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Payload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iss:clientid</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sub:clientid</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aud:https</a:t>
            </a:r>
            <a:r>
              <a:rPr lang="en-US" altLang="en-US" sz="1000" dirty="0">
                <a:solidFill>
                  <a:srgbClr val="000000"/>
                </a:solidFill>
                <a:latin typeface="Courier New" panose="02070309020205020404" pitchFamily="49" charset="0"/>
                <a:cs typeface="Courier New" panose="02070309020205020404" pitchFamily="49" charset="0"/>
              </a:rPr>
              <a:t>://mno.com/token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jti:transactionid</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exp:epochtime</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iat:epochtime</a:t>
            </a:r>
            <a:endParaRPr lang="en-US" altLang="en-US" sz="1000" dirty="0">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r>
              <a:rPr lang="en-US" altLang="en-US" sz="1000" dirty="0">
                <a:solidFill>
                  <a:srgbClr val="000000"/>
                </a:solidFill>
                <a:highlight>
                  <a:srgbClr val="FFFF00"/>
                </a:highlight>
                <a:latin typeface="Courier New" panose="02070309020205020404" pitchFamily="49" charset="0"/>
                <a:cs typeface="Courier New" panose="02070309020205020404" pitchFamily="49" charset="0"/>
              </a:rPr>
              <a:t>Signed by RP’s registered key in the blockchain</a:t>
            </a:r>
            <a:endParaRPr kumimoji="0" lang="en-US" altLang="en-US" sz="1000" b="0" i="0" u="none" strike="noStrike" cap="none" normalizeH="0" baseline="0" dirty="0">
              <a:ln>
                <a:noFill/>
              </a:ln>
              <a:solidFill>
                <a:srgbClr val="000000"/>
              </a:solidFill>
              <a:effectLst/>
              <a:highlight>
                <a:srgbClr val="FFFF00"/>
              </a:highlight>
              <a:latin typeface="Courier New" panose="02070309020205020404" pitchFamily="49" charset="0"/>
              <a:cs typeface="Courier New" panose="02070309020205020404" pitchFamily="49" charset="0"/>
            </a:endParaRPr>
          </a:p>
        </p:txBody>
      </p:sp>
      <p:sp>
        <p:nvSpPr>
          <p:cNvPr id="29" name="Rectangle 2">
            <a:extLst>
              <a:ext uri="{FF2B5EF4-FFF2-40B4-BE49-F238E27FC236}">
                <a16:creationId xmlns:a16="http://schemas.microsoft.com/office/drawing/2014/main" id="{A418B104-356F-4479-944F-36D7AB66DCD5}"/>
              </a:ext>
            </a:extLst>
          </p:cNvPr>
          <p:cNvSpPr>
            <a:spLocks noChangeArrowheads="1"/>
          </p:cNvSpPr>
          <p:nvPr/>
        </p:nvSpPr>
        <p:spPr bwMode="auto">
          <a:xfrm>
            <a:off x="6052930" y="3857204"/>
            <a:ext cx="5907425" cy="2400657"/>
          </a:xfrm>
          <a:prstGeom prst="rect">
            <a:avLst/>
          </a:prstGeom>
          <a:solidFill>
            <a:srgbClr val="CCCC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err="1">
                <a:ln>
                  <a:noFill/>
                </a:ln>
                <a:solidFill>
                  <a:srgbClr val="000000"/>
                </a:solidFill>
                <a:effectLst/>
                <a:latin typeface="Courier New" panose="02070309020205020404" pitchFamily="49" charset="0"/>
                <a:cs typeface="Courier New" panose="02070309020205020404" pitchFamily="49" charset="0"/>
              </a:rPr>
              <a:t>ID_Token</a:t>
            </a: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Response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iss:https</a:t>
            </a:r>
            <a:r>
              <a:rPr lang="en-US" altLang="en-US" sz="1000" dirty="0">
                <a:solidFill>
                  <a:srgbClr val="000000"/>
                </a:solidFill>
                <a:latin typeface="Courier New" panose="02070309020205020404" pitchFamily="49" charset="0"/>
                <a:cs typeface="Courier New" panose="02070309020205020404" pitchFamily="49" charset="0"/>
              </a:rPr>
              <a:t>://mno.com/     : must host well-known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sub:salted_user_id</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aud:clientid</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000000"/>
                </a:solidFill>
                <a:latin typeface="Courier New" panose="02070309020205020404" pitchFamily="49" charset="0"/>
                <a:cs typeface="Courier New" panose="02070309020205020404" pitchFamily="49" charset="0"/>
              </a:rPr>
              <a:t>Nonce:…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a:solidFill>
                  <a:srgbClr val="000000"/>
                </a:solidFill>
                <a:latin typeface="Courier New" panose="02070309020205020404" pitchFamily="49" charset="0"/>
                <a:cs typeface="Courier New" panose="02070309020205020404" pitchFamily="49" charset="0"/>
              </a:rPr>
              <a:t>Claims:…</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exp:epochtime</a:t>
            </a:r>
            <a:endParaRPr lang="en-US" altLang="en-US" sz="1000" dirty="0">
              <a:solidFill>
                <a:srgbClr val="000000"/>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000" dirty="0" err="1">
                <a:solidFill>
                  <a:srgbClr val="000000"/>
                </a:solidFill>
                <a:latin typeface="Courier New" panose="02070309020205020404" pitchFamily="49" charset="0"/>
                <a:cs typeface="Courier New" panose="02070309020205020404" pitchFamily="49" charset="0"/>
              </a:rPr>
              <a:t>iat:epochtime</a:t>
            </a:r>
            <a:endParaRPr lang="en-US" altLang="en-US" sz="1000" dirty="0">
              <a:solidFill>
                <a:srgbClr val="000000"/>
              </a:solidFill>
              <a:latin typeface="Courier New" panose="02070309020205020404" pitchFamily="49" charset="0"/>
              <a:cs typeface="Courier New" panose="02070309020205020404" pitchFamily="49" charset="0"/>
            </a:endParaRPr>
          </a:p>
          <a:p>
            <a:pPr lvl="1" defTabSz="914400" eaLnBrk="0" fontAlgn="base" hangingPunct="0">
              <a:spcBef>
                <a:spcPct val="0"/>
              </a:spcBef>
              <a:spcAft>
                <a:spcPct val="0"/>
              </a:spcAft>
            </a:pPr>
            <a:r>
              <a:rPr lang="en-US" altLang="en-US" sz="1000" dirty="0" err="1">
                <a:solidFill>
                  <a:srgbClr val="000000"/>
                </a:solidFill>
                <a:latin typeface="Courier New" panose="02070309020205020404" pitchFamily="49" charset="0"/>
                <a:cs typeface="Courier New" panose="02070309020205020404" pitchFamily="49" charset="0"/>
              </a:rPr>
              <a:t>Cnf</a:t>
            </a:r>
            <a:r>
              <a:rPr lang="en-US" altLang="en-US" sz="1000" dirty="0">
                <a:solidFill>
                  <a:srgbClr val="000000"/>
                </a:solidFill>
                <a:latin typeface="Courier New" panose="02070309020205020404" pitchFamily="49" charset="0"/>
                <a:cs typeface="Courier New" panose="02070309020205020404" pitchFamily="49" charset="0"/>
              </a:rPr>
              <a:t>:</a:t>
            </a:r>
            <a:r>
              <a:rPr lang="en-US" altLang="en-US" sz="1000" dirty="0">
                <a:solidFill>
                  <a:srgbClr val="000000"/>
                </a:solidFill>
                <a:latin typeface="Arial Unicode MS" panose="020B0604020202020204" pitchFamily="34" charset="-128"/>
              </a:rPr>
              <a:t>{"</a:t>
            </a:r>
            <a:r>
              <a:rPr lang="en-US" altLang="en-US" sz="1000" dirty="0" err="1">
                <a:solidFill>
                  <a:srgbClr val="000000"/>
                </a:solidFill>
                <a:latin typeface="Arial Unicode MS" panose="020B0604020202020204" pitchFamily="34" charset="-128"/>
              </a:rPr>
              <a:t>kty</a:t>
            </a:r>
            <a:r>
              <a:rPr lang="en-US" altLang="en-US" sz="1000" dirty="0">
                <a:solidFill>
                  <a:srgbClr val="000000"/>
                </a:solidFill>
                <a:latin typeface="Arial Unicode MS" panose="020B0604020202020204" pitchFamily="34" charset="-128"/>
              </a:rPr>
              <a:t>":"RSA", "n": "0vx7agoebGcQSuuPiLJXZptN9nndrQmbXEps2aiAFbWhM78LhWx 4cbbfAAtVT86zwu1RK7aPFFxuhDR1L6tSoc_BJECPebWKRXjBZCiFV4n3oknjhMs tn64tZ_2W-5JsGY4Hc5n9yBXArwl93lqt7_RN5w6Cf0h4QyQ5v-65YGjQR0_FDW2 QvzqY368QQMicAtaSqzs8KJZgnYb9c7d0zgdAZHzu6qMQvRL5hajrn1n91CbOpbI SD08qNLyrdkt-bFTWhAI4vMQFh6WeZu0fM4lFd2NcRwr3XPksINHaQ-G_xBniIqb w0Ls1jF44-csFCur-kEgU8awapJzKnqDKgw", "</a:t>
            </a:r>
            <a:r>
              <a:rPr lang="en-US" altLang="en-US" sz="1000" dirty="0" err="1">
                <a:solidFill>
                  <a:srgbClr val="000000"/>
                </a:solidFill>
                <a:latin typeface="Arial Unicode MS" panose="020B0604020202020204" pitchFamily="34" charset="-128"/>
              </a:rPr>
              <a:t>e":"AQAB</a:t>
            </a:r>
            <a:r>
              <a:rPr lang="en-US" altLang="en-US" sz="1000" dirty="0">
                <a:solidFill>
                  <a:srgbClr val="000000"/>
                </a:solidFill>
                <a:latin typeface="Arial Unicode MS" panose="020B0604020202020204" pitchFamily="34" charset="-128"/>
              </a:rPr>
              <a:t>", "alg":"RS256", "kid":"2011-04-29“}</a:t>
            </a:r>
            <a:endParaRPr lang="en-US" altLang="en-US" sz="1000" dirty="0">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    </a:t>
            </a:r>
            <a:r>
              <a:rPr lang="en-US" altLang="en-US" sz="1000" dirty="0">
                <a:solidFill>
                  <a:srgbClr val="000000"/>
                </a:solidFill>
                <a:latin typeface="Courier New" panose="02070309020205020404" pitchFamily="49" charset="0"/>
                <a:cs typeface="Courier New" panose="02070309020205020404" pitchFamily="49" charset="0"/>
              </a:rPr>
              <a:t>Signed by MNO private Key</a:t>
            </a:r>
            <a:endParaRPr kumimoji="0" lang="en-US" altLang="en-US" sz="1000" b="0"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endParaRPr>
          </a:p>
        </p:txBody>
      </p:sp>
      <p:sp>
        <p:nvSpPr>
          <p:cNvPr id="31" name="TextBox 30">
            <a:extLst>
              <a:ext uri="{FF2B5EF4-FFF2-40B4-BE49-F238E27FC236}">
                <a16:creationId xmlns:a16="http://schemas.microsoft.com/office/drawing/2014/main" id="{0DD7B10E-6CF3-4F50-889A-76E9904EDEC6}"/>
              </a:ext>
            </a:extLst>
          </p:cNvPr>
          <p:cNvSpPr txBox="1"/>
          <p:nvPr/>
        </p:nvSpPr>
        <p:spPr>
          <a:xfrm>
            <a:off x="6164276" y="6278695"/>
            <a:ext cx="5684732" cy="276999"/>
          </a:xfrm>
          <a:prstGeom prst="rect">
            <a:avLst/>
          </a:prstGeom>
          <a:noFill/>
        </p:spPr>
        <p:txBody>
          <a:bodyPr wrap="square" rtlCol="0">
            <a:spAutoFit/>
          </a:bodyPr>
          <a:lstStyle/>
          <a:p>
            <a:r>
              <a:rPr lang="en-US" sz="1200" dirty="0">
                <a:latin typeface="Tele-GroteskNor" pitchFamily="2" charset="0"/>
                <a:cs typeface="Arial" pitchFamily="34" charset="0"/>
              </a:rPr>
              <a:t>* Optional : return the CNF as a key hash</a:t>
            </a:r>
          </a:p>
        </p:txBody>
      </p:sp>
    </p:spTree>
    <p:extLst>
      <p:ext uri="{BB962C8B-B14F-4D97-AF65-F5344CB8AC3E}">
        <p14:creationId xmlns:p14="http://schemas.microsoft.com/office/powerpoint/2010/main" val="2192550831"/>
      </p:ext>
    </p:extLst>
  </p:cSld>
  <p:clrMapOvr>
    <a:masterClrMapping/>
  </p:clrMapOvr>
</p:sld>
</file>

<file path=ppt/theme/theme1.xml><?xml version="1.0" encoding="utf-8"?>
<a:theme xmlns:a="http://schemas.openxmlformats.org/drawingml/2006/main" name="1_Presentation Body and Information Slides">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2.xml><?xml version="1.0" encoding="utf-8"?>
<a:theme xmlns:a="http://schemas.openxmlformats.org/drawingml/2006/main" name="No Title">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3.xml><?xml version="1.0" encoding="utf-8"?>
<a:theme xmlns:a="http://schemas.openxmlformats.org/drawingml/2006/main" name="Closing Slides">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4.xml><?xml version="1.0" encoding="utf-8"?>
<a:theme xmlns:a="http://schemas.openxmlformats.org/drawingml/2006/main" name="Presentation Body and Information Slides">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5.xml><?xml version="1.0" encoding="utf-8"?>
<a:theme xmlns:a="http://schemas.openxmlformats.org/drawingml/2006/main" name="2_Presentation Body and Information Slides">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6.xml><?xml version="1.0" encoding="utf-8"?>
<a:theme xmlns:a="http://schemas.openxmlformats.org/drawingml/2006/main" name="1_No Title">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7.xml><?xml version="1.0" encoding="utf-8"?>
<a:theme xmlns:a="http://schemas.openxmlformats.org/drawingml/2006/main" name="2_No Title">
  <a:themeElements>
    <a:clrScheme name="T-Mobile 2014">
      <a:dk1>
        <a:srgbClr val="000000"/>
      </a:dk1>
      <a:lt1>
        <a:srgbClr val="FFFFFF"/>
      </a:lt1>
      <a:dk2>
        <a:srgbClr val="000000"/>
      </a:dk2>
      <a:lt2>
        <a:srgbClr val="E8E8E8"/>
      </a:lt2>
      <a:accent1>
        <a:srgbClr val="E20074"/>
      </a:accent1>
      <a:accent2>
        <a:srgbClr val="6A6A6A"/>
      </a:accent2>
      <a:accent3>
        <a:srgbClr val="9B9B9B"/>
      </a:accent3>
      <a:accent4>
        <a:srgbClr val="E8E8E8"/>
      </a:accent4>
      <a:accent5>
        <a:srgbClr val="000000"/>
      </a:accent5>
      <a:accent6>
        <a:srgbClr val="9B9B9B"/>
      </a:accent6>
      <a:hlink>
        <a:srgbClr val="000000"/>
      </a:hlink>
      <a:folHlink>
        <a:srgbClr val="000000"/>
      </a:folHlink>
    </a:clrScheme>
    <a:fontScheme name="T-Mobile Tele">
      <a:majorFont>
        <a:latin typeface="Tele-GroteskFet"/>
        <a:ea typeface=""/>
        <a:cs typeface=""/>
      </a:majorFont>
      <a:minorFont>
        <a:latin typeface="Tele-GroteskNo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9050">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dirty="0">
            <a:latin typeface="Tele-GroteskNor" pitchFamily="2" charset="0"/>
            <a:cs typeface="Arial" pitchFamily="34" charset="0"/>
          </a:defRPr>
        </a:defPPr>
      </a:lstStyle>
    </a:txDef>
  </a:objectDefaults>
  <a:extraClrSchemeLst/>
</a:theme>
</file>

<file path=ppt/theme/theme8.xml><?xml version="1.0" encoding="utf-8"?>
<a:theme xmlns:a="http://schemas.openxmlformats.org/drawingml/2006/main" name="Office Theme">
  <a:themeElements>
    <a:clrScheme name="T-Mobile 2.0 B">
      <a:dk1>
        <a:srgbClr val="000000"/>
      </a:dk1>
      <a:lt1>
        <a:srgbClr val="FFFFFF"/>
      </a:lt1>
      <a:dk2>
        <a:srgbClr val="000000"/>
      </a:dk2>
      <a:lt2>
        <a:srgbClr val="E8E8E8"/>
      </a:lt2>
      <a:accent1>
        <a:srgbClr val="E20074"/>
      </a:accent1>
      <a:accent2>
        <a:srgbClr val="6A6A6A"/>
      </a:accent2>
      <a:accent3>
        <a:srgbClr val="9B9B9B"/>
      </a:accent3>
      <a:accent4>
        <a:srgbClr val="C1D82F"/>
      </a:accent4>
      <a:accent5>
        <a:srgbClr val="6DB33F"/>
      </a:accent5>
      <a:accent6>
        <a:srgbClr val="008DA8"/>
      </a:accent6>
      <a:hlink>
        <a:srgbClr val="E20074"/>
      </a:hlink>
      <a:folHlink>
        <a:srgbClr val="9702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T-Mobile 2.0 B">
      <a:dk1>
        <a:srgbClr val="000000"/>
      </a:dk1>
      <a:lt1>
        <a:srgbClr val="FFFFFF"/>
      </a:lt1>
      <a:dk2>
        <a:srgbClr val="000000"/>
      </a:dk2>
      <a:lt2>
        <a:srgbClr val="E8E8E8"/>
      </a:lt2>
      <a:accent1>
        <a:srgbClr val="E20074"/>
      </a:accent1>
      <a:accent2>
        <a:srgbClr val="6A6A6A"/>
      </a:accent2>
      <a:accent3>
        <a:srgbClr val="9B9B9B"/>
      </a:accent3>
      <a:accent4>
        <a:srgbClr val="C1D82F"/>
      </a:accent4>
      <a:accent5>
        <a:srgbClr val="6DB33F"/>
      </a:accent5>
      <a:accent6>
        <a:srgbClr val="008DA8"/>
      </a:accent6>
      <a:hlink>
        <a:srgbClr val="E20074"/>
      </a:hlink>
      <a:folHlink>
        <a:srgbClr val="9702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7fe3146-0989-4592-9721-540c467698fa"/>
    <m11e907e0cc44baaadb3e4ec52b78d5c xmlns="a7fe3146-0989-4592-9721-540c467698fa">
      <Terms xmlns="http://schemas.microsoft.com/office/infopath/2007/PartnerControls"/>
    </m11e907e0cc44baaadb3e4ec52b78d5c>
    <de1f76f3127841d3b0446efdf5532abf xmlns="a7fe3146-0989-4592-9721-540c467698fa">
      <Terms xmlns="http://schemas.microsoft.com/office/infopath/2007/PartnerControls"/>
    </de1f76f3127841d3b0446efdf5532abf>
  </documentManagement>
</p:properties>
</file>

<file path=customXml/item2.xml><?xml version="1.0" encoding="utf-8"?>
<?mso-contentType ?>
<SharedContentType xmlns="Microsoft.SharePoint.Taxonomy.ContentTypeSync" SourceId="8f2c06f6-5083-4159-babb-c09886256be4" ContentTypeId="0x010100C8FEDC68C5CBFF4FAB1E98E42BEBE691" PreviousValue="false"/>
</file>

<file path=customXml/item3.xml><?xml version="1.0" encoding="utf-8"?>
<ct:contentTypeSchema xmlns:ct="http://schemas.microsoft.com/office/2006/metadata/contentType" xmlns:ma="http://schemas.microsoft.com/office/2006/metadata/properties/metaAttributes" ct:_="" ma:_="" ma:contentTypeName="TMO Document" ma:contentTypeID="0x010100C8FEDC68C5CBFF4FAB1E98E42BEBE69100DBFDCD29DAAFCB4A95EF3A610825AB93" ma:contentTypeVersion="" ma:contentTypeDescription="This is the document type for TMO to include the TMO Data Classification." ma:contentTypeScope="" ma:versionID="56eaacacb59224b985fb1e4b38e49500">
  <xsd:schema xmlns:xsd="http://www.w3.org/2001/XMLSchema" xmlns:xs="http://www.w3.org/2001/XMLSchema" xmlns:p="http://schemas.microsoft.com/office/2006/metadata/properties" xmlns:ns2="a7fe3146-0989-4592-9721-540c467698fa" targetNamespace="http://schemas.microsoft.com/office/2006/metadata/properties" ma:root="true" ma:fieldsID="cde36670ca11f580128f152cac33b701" ns2:_="">
    <xsd:import namespace="a7fe3146-0989-4592-9721-540c467698fa"/>
    <xsd:element name="properties">
      <xsd:complexType>
        <xsd:sequence>
          <xsd:element name="documentManagement">
            <xsd:complexType>
              <xsd:all>
                <xsd:element ref="ns2:de1f76f3127841d3b0446efdf5532abf" minOccurs="0"/>
                <xsd:element ref="ns2:TaxCatchAll" minOccurs="0"/>
                <xsd:element ref="ns2:TaxCatchAllLabel" minOccurs="0"/>
                <xsd:element ref="ns2:m11e907e0cc44baaadb3e4ec52b78d5c"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fe3146-0989-4592-9721-540c467698fa" elementFormDefault="qualified">
    <xsd:import namespace="http://schemas.microsoft.com/office/2006/documentManagement/types"/>
    <xsd:import namespace="http://schemas.microsoft.com/office/infopath/2007/PartnerControls"/>
    <xsd:element name="de1f76f3127841d3b0446efdf5532abf" ma:index="8" nillable="true" ma:taxonomy="true" ma:internalName="de1f76f3127841d3b0446efdf5532abf" ma:taxonomyFieldName="Classification" ma:displayName="Classification" ma:default="" ma:fieldId="{de1f76f3-1278-41d3-b044-6efdf5532abf}" ma:sspId="8f2c06f6-5083-4159-babb-c09886256be4" ma:termSetId="fb2678ef-5c3f-4c15-87d4-3d10819b4989"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2eac07bd-1aaa-4d09-9245-d395d40ff503}" ma:internalName="TaxCatchAll" ma:showField="CatchAllData" ma:web="a99a4da2-ec50-4338-8532-867c93741776">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2eac07bd-1aaa-4d09-9245-d395d40ff503}" ma:internalName="TaxCatchAllLabel" ma:readOnly="true" ma:showField="CatchAllDataLabel" ma:web="a99a4da2-ec50-4338-8532-867c93741776">
      <xsd:complexType>
        <xsd:complexContent>
          <xsd:extension base="dms:MultiChoiceLookup">
            <xsd:sequence>
              <xsd:element name="Value" type="dms:Lookup" maxOccurs="unbounded" minOccurs="0" nillable="true"/>
            </xsd:sequence>
          </xsd:extension>
        </xsd:complexContent>
      </xsd:complexType>
    </xsd:element>
    <xsd:element name="m11e907e0cc44baaadb3e4ec52b78d5c" ma:index="12" nillable="true" ma:taxonomy="true" ma:internalName="m11e907e0cc44baaadb3e4ec52b78d5c" ma:taxonomyFieldName="Organization" ma:displayName="Organization" ma:default="" ma:fieldId="{611e907e-0cc4-4baa-adb3-e4ec52b78d5c}" ma:sspId="8f2c06f6-5083-4159-babb-c09886256be4" ma:termSetId="c0582d0a-a624-4c9e-9113-d5231e294f2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73EC32B-1906-4F45-80D9-38C8D53CAE9C}">
  <ds:schemaRefs>
    <ds:schemaRef ds:uri="http://www.w3.org/XML/1998/namespace"/>
    <ds:schemaRef ds:uri="http://purl.org/dc/terms/"/>
    <ds:schemaRef ds:uri="http://schemas.microsoft.com/office/2006/metadata/properties"/>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a7fe3146-0989-4592-9721-540c467698fa"/>
    <ds:schemaRef ds:uri="http://purl.org/dc/dcmitype/"/>
  </ds:schemaRefs>
</ds:datastoreItem>
</file>

<file path=customXml/itemProps2.xml><?xml version="1.0" encoding="utf-8"?>
<ds:datastoreItem xmlns:ds="http://schemas.openxmlformats.org/officeDocument/2006/customXml" ds:itemID="{1DE11E8A-6A80-4211-B9CD-F4D38E0A487B}">
  <ds:schemaRefs>
    <ds:schemaRef ds:uri="Microsoft.SharePoint.Taxonomy.ContentTypeSync"/>
  </ds:schemaRefs>
</ds:datastoreItem>
</file>

<file path=customXml/itemProps3.xml><?xml version="1.0" encoding="utf-8"?>
<ds:datastoreItem xmlns:ds="http://schemas.openxmlformats.org/officeDocument/2006/customXml" ds:itemID="{12C3E37F-F972-46CD-94F4-1B39CE37C1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fe3146-0989-4592-9721-540c467698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01F7743-E576-4DAD-9EBE-1C5BEA1A98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31212</TotalTime>
  <Words>2386</Words>
  <Application>Microsoft Office PowerPoint</Application>
  <PresentationFormat>Widescreen</PresentationFormat>
  <Paragraphs>424</Paragraphs>
  <Slides>13</Slides>
  <Notes>4</Notes>
  <HiddenSlides>0</HiddenSlides>
  <MMClips>0</MMClips>
  <ScaleCrop>false</ScaleCrop>
  <HeadingPairs>
    <vt:vector size="6" baseType="variant">
      <vt:variant>
        <vt:lpstr>Fonts Used</vt:lpstr>
      </vt:variant>
      <vt:variant>
        <vt:i4>12</vt:i4>
      </vt:variant>
      <vt:variant>
        <vt:lpstr>Theme</vt:lpstr>
      </vt:variant>
      <vt:variant>
        <vt:i4>7</vt:i4>
      </vt:variant>
      <vt:variant>
        <vt:lpstr>Slide Titles</vt:lpstr>
      </vt:variant>
      <vt:variant>
        <vt:i4>13</vt:i4>
      </vt:variant>
    </vt:vector>
  </HeadingPairs>
  <TitlesOfParts>
    <vt:vector size="32" baseType="lpstr">
      <vt:lpstr>Arial Unicode MS</vt:lpstr>
      <vt:lpstr>Arial</vt:lpstr>
      <vt:lpstr>Calibri</vt:lpstr>
      <vt:lpstr>Courier New</vt:lpstr>
      <vt:lpstr>Stencil</vt:lpstr>
      <vt:lpstr>Swis721 BT Roman</vt:lpstr>
      <vt:lpstr>Tele-GroteskFet</vt:lpstr>
      <vt:lpstr>Tele-GroteskHal</vt:lpstr>
      <vt:lpstr>Tele-GroteskNor</vt:lpstr>
      <vt:lpstr>Tele-GroteskUlt</vt:lpstr>
      <vt:lpstr>Verdana</vt:lpstr>
      <vt:lpstr>Wingdings</vt:lpstr>
      <vt:lpstr>1_Presentation Body and Information Slides</vt:lpstr>
      <vt:lpstr>No Title</vt:lpstr>
      <vt:lpstr>Closing Slides</vt:lpstr>
      <vt:lpstr>Presentation Body and Information Slides</vt:lpstr>
      <vt:lpstr>2_Presentation Body and Information Slides</vt:lpstr>
      <vt:lpstr>1_No Title</vt:lpstr>
      <vt:lpstr>2_No Title</vt:lpstr>
      <vt:lpstr> </vt:lpstr>
      <vt:lpstr>So what’s wrong – why do we need token binding</vt:lpstr>
      <vt:lpstr>High level Design (web)</vt:lpstr>
      <vt:lpstr>High level Design (APP)</vt:lpstr>
      <vt:lpstr>Digital Signature  (101)</vt:lpstr>
      <vt:lpstr>Key exchange   (101)</vt:lpstr>
      <vt:lpstr>TLS</vt:lpstr>
      <vt:lpstr>basic connections </vt:lpstr>
      <vt:lpstr>Token call (leg C)</vt:lpstr>
      <vt:lpstr>Service Request (leg E)</vt:lpstr>
      <vt:lpstr>Code call (leg B)</vt:lpstr>
      <vt:lpstr>Service request from the app</vt:lpstr>
      <vt:lpstr>Appendix</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Engan, Michael</dc:creator>
  <cp:lastModifiedBy>Engan, Michael</cp:lastModifiedBy>
  <cp:revision>155</cp:revision>
  <dcterms:modified xsi:type="dcterms:W3CDTF">2018-05-15T15:20:24Z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0x010100C8FEDC68C5CBFF4FAB1E98E42BEBE69100DBFDCD29DAAFCB4A95EF3A610825AB93</vt:lpwstr>
  </property>
  <property fmtid="{D5CDD505-2E9C-101B-9397-08002B2CF9AE}" pid="3" name="Organization">
    <vt:lpwstr/>
  </property>
  <property fmtid="{D5CDD505-2E9C-101B-9397-08002B2CF9AE}" pid="4" name="Classification">
    <vt:lpwstr/>
  </property>
</Properties>
</file>