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360" r:id="rId3"/>
    <p:sldId id="358" r:id="rId4"/>
    <p:sldId id="359" r:id="rId5"/>
    <p:sldId id="361" r:id="rId6"/>
    <p:sldId id="363" r:id="rId7"/>
    <p:sldId id="370" r:id="rId8"/>
    <p:sldId id="372" r:id="rId9"/>
    <p:sldId id="35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97" autoAdjust="0"/>
    <p:restoredTop sz="89052" autoAdjust="0"/>
  </p:normalViewPr>
  <p:slideViewPr>
    <p:cSldViewPr snapToGrid="0" snapToObjects="1">
      <p:cViewPr>
        <p:scale>
          <a:sx n="90" d="100"/>
          <a:sy n="90" d="100"/>
        </p:scale>
        <p:origin x="-1272" y="-282"/>
      </p:cViewPr>
      <p:guideLst>
        <p:guide orient="horz" pos="2159"/>
        <p:guide pos="2880"/>
      </p:guideLst>
    </p:cSldViewPr>
  </p:slideViewPr>
  <p:outlineViewPr>
    <p:cViewPr>
      <p:scale>
        <a:sx n="33" d="100"/>
        <a:sy n="33" d="100"/>
      </p:scale>
      <p:origin x="0" y="108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E2A8F-DA74-4F28-9593-261C5C3BF011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DB9AE-916C-4254-87BA-AD5226153B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23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DB9AE-916C-4254-87BA-AD5226153B3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97" descr="openid-logo-wordmark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0525" y="274638"/>
            <a:ext cx="27336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24200" y="274638"/>
            <a:ext cx="5562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0537C-38F1-8E47-A1B0-6BA84A028946}" type="datetimeFigureOut">
              <a:rPr lang="en-US" smtClean="0"/>
              <a:pPr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5C50-40EB-E745-A461-82FCCB77BE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d.cto.telstra.com/public/openid-connect-account-porting-1_0.html;jsessionid=DB5976D2206F22B0587BB0C391EC1B03" TargetMode="External"/><Relationship Id="rId2" Type="http://schemas.openxmlformats.org/officeDocument/2006/relationships/hyperlink" Target="https://xml2rfc.tools.ietf.org/cgi-bin/xml2rfc.cgi?Submit=Submit&amp;format=ascii&amp;mode=html&amp;type=ascii&amp;url=https://bitbucket.org/openid/mobile/raw/tip/openid-connect-modrna-authentication-1_0.xml?at=defaul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xml2rfc.tools.ietf.org/cgi-bin/xml2rfc.cgi?Submit=Submit&amp;format=ascii&amp;mode=html&amp;type=ascii&amp;url=https://bitbucket.org/openid/mobile/raw/tip/draft-mobile-client-initiated-backchannel-authentication.xml?at=default" TargetMode="External"/><Relationship Id="rId4" Type="http://schemas.openxmlformats.org/officeDocument/2006/relationships/hyperlink" Target="https://xml2rfc.tools.ietf.org/cgi-bin/xml2rfc.cgi?Submit=Submit&amp;format=ascii&amp;mode=html&amp;type=ascii&amp;url=https://bitbucket.org/openid/mobile/raw/tip/draft-user-questioning-api.x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649" y="2244143"/>
            <a:ext cx="7115175" cy="1182952"/>
          </a:xfrm>
        </p:spPr>
        <p:txBody>
          <a:bodyPr>
            <a:normAutofit/>
          </a:bodyPr>
          <a:lstStyle/>
          <a:p>
            <a:r>
              <a:rPr lang="en-US" b="1" dirty="0" smtClean="0"/>
              <a:t>MODRNA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0641" y="3895725"/>
            <a:ext cx="8257735" cy="2650882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3600" b="1" dirty="0">
                <a:solidFill>
                  <a:schemeClr val="tx1"/>
                </a:solidFill>
              </a:rPr>
              <a:t>Bjorn </a:t>
            </a:r>
            <a:r>
              <a:rPr lang="en-US" sz="3600" b="1" dirty="0" smtClean="0">
                <a:solidFill>
                  <a:schemeClr val="tx1"/>
                </a:solidFill>
              </a:rPr>
              <a:t>Hjelm </a:t>
            </a:r>
            <a:r>
              <a:rPr lang="en-US" sz="3600" b="1" dirty="0" smtClean="0">
                <a:solidFill>
                  <a:schemeClr val="tx1"/>
                </a:solidFill>
              </a:rPr>
              <a:t>and </a:t>
            </a:r>
            <a:r>
              <a:rPr lang="en-US" sz="3600" b="1" dirty="0" smtClean="0">
                <a:solidFill>
                  <a:schemeClr val="tx1"/>
                </a:solidFill>
              </a:rPr>
              <a:t>John </a:t>
            </a:r>
            <a:r>
              <a:rPr lang="en-US" sz="3600" b="1" dirty="0" smtClean="0">
                <a:solidFill>
                  <a:schemeClr val="tx1"/>
                </a:solidFill>
              </a:rPr>
              <a:t>Bradley</a:t>
            </a:r>
          </a:p>
          <a:p>
            <a:endParaRPr lang="en-US" sz="3600" b="1" dirty="0">
              <a:solidFill>
                <a:schemeClr val="tx1"/>
              </a:solidFill>
            </a:endParaRPr>
          </a:p>
          <a:p>
            <a:r>
              <a:rPr lang="en-US" sz="2800" b="1" dirty="0" smtClean="0">
                <a:solidFill>
                  <a:schemeClr val="tx1"/>
                </a:solidFill>
              </a:rPr>
              <a:t>May 2017</a:t>
            </a:r>
            <a:endParaRPr lang="en-US" sz="2800" b="1" dirty="0">
              <a:solidFill>
                <a:schemeClr val="tx1"/>
              </a:solidFill>
            </a:endParaRPr>
          </a:p>
        </p:txBody>
      </p:sp>
      <p:pic>
        <p:nvPicPr>
          <p:cNvPr id="4" name="Picture 97" descr="openid-logo-wordmark"/>
          <p:cNvPicPr>
            <a:picLocks noChangeAspect="1" noChangeArrowheads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The Mobile Profile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cs typeface="Arial" panose="020B0604020202020204" pitchFamily="34" charset="0"/>
              </a:rPr>
              <a:t>GSMA created </a:t>
            </a:r>
            <a:r>
              <a:rPr lang="en-US" dirty="0">
                <a:cs typeface="Arial" panose="020B0604020202020204" pitchFamily="34" charset="0"/>
              </a:rPr>
              <a:t>Mobile Connect </a:t>
            </a:r>
            <a:r>
              <a:rPr lang="en-US" dirty="0" smtClean="0">
                <a:cs typeface="Arial" panose="020B0604020202020204" pitchFamily="34" charset="0"/>
              </a:rPr>
              <a:t>for secure </a:t>
            </a:r>
            <a:r>
              <a:rPr lang="en-US" dirty="0">
                <a:cs typeface="Arial" panose="020B0604020202020204" pitchFamily="34" charset="0"/>
              </a:rPr>
              <a:t>universal digital authentication </a:t>
            </a:r>
            <a:r>
              <a:rPr lang="en-US" dirty="0" smtClean="0">
                <a:cs typeface="Arial" panose="020B0604020202020204" pitchFamily="34" charset="0"/>
              </a:rPr>
              <a:t>leveraging </a:t>
            </a:r>
            <a:r>
              <a:rPr lang="en-US" dirty="0">
                <a:cs typeface="Arial" panose="020B0604020202020204" pitchFamily="34" charset="0"/>
              </a:rPr>
              <a:t>OpenID Connect</a:t>
            </a:r>
            <a:r>
              <a:rPr lang="en-US" dirty="0" smtClean="0">
                <a:cs typeface="Arial" panose="020B0604020202020204" pitchFamily="34" charset="0"/>
              </a:rPr>
              <a:t>.</a:t>
            </a:r>
          </a:p>
          <a:p>
            <a:r>
              <a:rPr lang="en-US" dirty="0" smtClean="0">
                <a:cs typeface="Arial" panose="020B0604020202020204" pitchFamily="34" charset="0"/>
              </a:rPr>
              <a:t>OpenID </a:t>
            </a:r>
            <a:r>
              <a:rPr lang="en-US" dirty="0">
                <a:cs typeface="Arial" panose="020B0604020202020204" pitchFamily="34" charset="0"/>
              </a:rPr>
              <a:t>Foundation </a:t>
            </a:r>
            <a:r>
              <a:rPr lang="en-US" dirty="0" smtClean="0">
                <a:cs typeface="Arial" panose="020B0604020202020204" pitchFamily="34" charset="0"/>
              </a:rPr>
              <a:t>MODRNA </a:t>
            </a:r>
            <a:r>
              <a:rPr lang="en-US" dirty="0">
                <a:cs typeface="Arial" panose="020B0604020202020204" pitchFamily="34" charset="0"/>
              </a:rPr>
              <a:t>WG </a:t>
            </a:r>
            <a:r>
              <a:rPr lang="en-US" dirty="0" smtClean="0">
                <a:cs typeface="Arial" panose="020B0604020202020204" pitchFamily="34" charset="0"/>
              </a:rPr>
              <a:t>created to support this evolution.</a:t>
            </a:r>
            <a:endParaRPr lang="en-US" dirty="0">
              <a:cs typeface="Arial" panose="020B0604020202020204" pitchFamily="34" charset="0"/>
            </a:endParaRPr>
          </a:p>
          <a:p>
            <a:pPr lvl="1"/>
            <a:r>
              <a:rPr lang="de-DE" dirty="0" smtClean="0">
                <a:cs typeface="Arial" panose="020B0604020202020204" pitchFamily="34" charset="0"/>
              </a:rPr>
              <a:t>Stands for </a:t>
            </a:r>
            <a:r>
              <a:rPr lang="de-DE" b="1" dirty="0" smtClean="0">
                <a:cs typeface="Arial" panose="020B0604020202020204" pitchFamily="34" charset="0"/>
              </a:rPr>
              <a:t>M</a:t>
            </a:r>
            <a:r>
              <a:rPr lang="de-DE" dirty="0" smtClean="0">
                <a:cs typeface="Arial" panose="020B0604020202020204" pitchFamily="34" charset="0"/>
              </a:rPr>
              <a:t>obile </a:t>
            </a:r>
            <a:r>
              <a:rPr lang="de-DE" b="1" dirty="0" smtClean="0">
                <a:cs typeface="Arial" panose="020B0604020202020204" pitchFamily="34" charset="0"/>
              </a:rPr>
              <a:t>O</a:t>
            </a:r>
            <a:r>
              <a:rPr lang="de-DE" dirty="0" smtClean="0">
                <a:cs typeface="Arial" panose="020B0604020202020204" pitchFamily="34" charset="0"/>
              </a:rPr>
              <a:t>perator </a:t>
            </a:r>
            <a:r>
              <a:rPr lang="de-DE" b="1" dirty="0" smtClean="0">
                <a:cs typeface="Arial" panose="020B0604020202020204" pitchFamily="34" charset="0"/>
              </a:rPr>
              <a:t>D</a:t>
            </a:r>
            <a:r>
              <a:rPr lang="de-DE" dirty="0" smtClean="0">
                <a:cs typeface="Arial" panose="020B0604020202020204" pitchFamily="34" charset="0"/>
              </a:rPr>
              <a:t>iscovery, </a:t>
            </a:r>
            <a:r>
              <a:rPr lang="de-DE" b="1" dirty="0" smtClean="0">
                <a:cs typeface="Arial" panose="020B0604020202020204" pitchFamily="34" charset="0"/>
              </a:rPr>
              <a:t>R</a:t>
            </a:r>
            <a:r>
              <a:rPr lang="de-DE" dirty="0" smtClean="0">
                <a:cs typeface="Arial" panose="020B0604020202020204" pitchFamily="34" charset="0"/>
              </a:rPr>
              <a:t>egistration, a</a:t>
            </a:r>
            <a:r>
              <a:rPr lang="de-DE" b="1" dirty="0" smtClean="0">
                <a:cs typeface="Arial" panose="020B0604020202020204" pitchFamily="34" charset="0"/>
              </a:rPr>
              <a:t>N</a:t>
            </a:r>
            <a:r>
              <a:rPr lang="de-DE" dirty="0" smtClean="0">
                <a:cs typeface="Arial" panose="020B0604020202020204" pitchFamily="34" charset="0"/>
              </a:rPr>
              <a:t>d </a:t>
            </a:r>
            <a:r>
              <a:rPr lang="de-DE" b="1" dirty="0" smtClean="0">
                <a:cs typeface="Arial" panose="020B0604020202020204" pitchFamily="34" charset="0"/>
              </a:rPr>
              <a:t>A</a:t>
            </a:r>
            <a:r>
              <a:rPr lang="de-DE" dirty="0" smtClean="0">
                <a:cs typeface="Arial" panose="020B0604020202020204" pitchFamily="34" charset="0"/>
              </a:rPr>
              <a:t>uthentication</a:t>
            </a:r>
            <a:endParaRPr lang="de-DE" dirty="0">
              <a:cs typeface="Arial" panose="020B0604020202020204" pitchFamily="34" charset="0"/>
            </a:endParaRPr>
          </a:p>
          <a:p>
            <a:pPr lvl="1"/>
            <a:r>
              <a:rPr lang="en-US" altLang="en-US" dirty="0" smtClean="0">
                <a:cs typeface="Arial" charset="0"/>
              </a:rPr>
              <a:t>Developing (1) a profile </a:t>
            </a:r>
            <a:r>
              <a:rPr lang="en-US" altLang="en-US" dirty="0">
                <a:cs typeface="Arial" charset="0"/>
              </a:rPr>
              <a:t>of </a:t>
            </a:r>
            <a:r>
              <a:rPr lang="en-US" altLang="en-US" dirty="0" smtClean="0">
                <a:cs typeface="Arial" charset="0"/>
              </a:rPr>
              <a:t>and (2) an extension to OpenID </a:t>
            </a:r>
            <a:r>
              <a:rPr lang="en-US" altLang="en-US" dirty="0">
                <a:cs typeface="Arial" charset="0"/>
              </a:rPr>
              <a:t>Connect for use by </a:t>
            </a:r>
            <a:r>
              <a:rPr lang="en-US" altLang="en-US" dirty="0" smtClean="0">
                <a:cs typeface="Arial" charset="0"/>
              </a:rPr>
              <a:t>MNOs </a:t>
            </a:r>
            <a:r>
              <a:rPr lang="en-US" altLang="en-US" dirty="0">
                <a:cs typeface="Arial" charset="0"/>
              </a:rPr>
              <a:t>providing identity </a:t>
            </a:r>
            <a:r>
              <a:rPr lang="en-US" altLang="en-US" dirty="0" smtClean="0">
                <a:cs typeface="Arial" charset="0"/>
              </a:rPr>
              <a:t>services.</a:t>
            </a:r>
            <a:endParaRPr lang="de-DE" dirty="0" smtClean="0"/>
          </a:p>
          <a:p>
            <a:pPr lvl="1"/>
            <a:r>
              <a:rPr lang="en-US" dirty="0"/>
              <a:t>Serve as technical input to Mobile Connect development.</a:t>
            </a:r>
            <a:endParaRPr lang="de-DE" dirty="0"/>
          </a:p>
          <a:p>
            <a:pPr lvl="1"/>
            <a:r>
              <a:rPr lang="de-DE" dirty="0"/>
              <a:t>OIDFs IPR framework ensures that all specifications can can be freely implemented.</a:t>
            </a:r>
          </a:p>
          <a:p>
            <a:pPr lvl="1"/>
            <a:r>
              <a:rPr lang="de-DE" dirty="0"/>
              <a:t>WG members from OpenID community as well as MNOs. </a:t>
            </a:r>
            <a:endParaRPr lang="de-DE" dirty="0" smtClean="0"/>
          </a:p>
          <a:p>
            <a:pPr lvl="2"/>
            <a:r>
              <a:rPr lang="en-US" dirty="0" smtClean="0">
                <a:cs typeface="Arial" panose="020B0604020202020204" pitchFamily="34" charset="0"/>
              </a:rPr>
              <a:t>Deutsche Telekom, Ping Identity, Orange, Verizon Wireless, Telefonica, Telenor, Telstra, </a:t>
            </a:r>
            <a:r>
              <a:rPr lang="en-US" dirty="0" err="1" smtClean="0">
                <a:cs typeface="Arial" panose="020B0604020202020204" pitchFamily="34" charset="0"/>
              </a:rPr>
              <a:t>GlobalSign</a:t>
            </a:r>
            <a:r>
              <a:rPr lang="en-US" dirty="0" smtClean="0">
                <a:cs typeface="Arial" panose="020B0604020202020204" pitchFamily="34" charset="0"/>
              </a:rPr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Mobile Connect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Mobile phone number as user identifier </a:t>
            </a:r>
          </a:p>
          <a:p>
            <a:r>
              <a:rPr lang="de-DE" dirty="0" smtClean="0"/>
              <a:t>Mobile phone as authenticator</a:t>
            </a:r>
          </a:p>
          <a:p>
            <a:r>
              <a:rPr lang="de-DE" dirty="0" smtClean="0"/>
              <a:t>MNO as authentication/identity provider</a:t>
            </a:r>
          </a:p>
          <a:p>
            <a:r>
              <a:rPr lang="de-DE" dirty="0"/>
              <a:t>R</a:t>
            </a:r>
            <a:r>
              <a:rPr lang="de-DE" dirty="0" smtClean="0"/>
              <a:t>eplace passwords and hardware security tokens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284478"/>
            <a:ext cx="33051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Mobile Connect Reference Architecture</a:t>
            </a:r>
            <a:endParaRPr lang="de-DE" dirty="0"/>
          </a:p>
        </p:txBody>
      </p:sp>
      <p:sp>
        <p:nvSpPr>
          <p:cNvPr id="4" name="Rectangle 41"/>
          <p:cNvSpPr/>
          <p:nvPr/>
        </p:nvSpPr>
        <p:spPr>
          <a:xfrm>
            <a:off x="6407424" y="1862938"/>
            <a:ext cx="257177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2. </a:t>
            </a:r>
            <a:r>
              <a:rPr lang="en-GB" sz="1200" dirty="0" smtClean="0">
                <a:latin typeface="+mj-lt"/>
              </a:rPr>
              <a:t>The </a:t>
            </a:r>
            <a:r>
              <a:rPr lang="en-GB" sz="1200" b="1" dirty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requests the authenticating operator from the API Exchange.</a:t>
            </a:r>
          </a:p>
        </p:txBody>
      </p:sp>
      <p:sp>
        <p:nvSpPr>
          <p:cNvPr id="5" name="Rectangle 43"/>
          <p:cNvSpPr/>
          <p:nvPr/>
        </p:nvSpPr>
        <p:spPr>
          <a:xfrm>
            <a:off x="4927949" y="3203556"/>
            <a:ext cx="250955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3. The </a:t>
            </a:r>
            <a:r>
              <a:rPr lang="en-GB" sz="1200" dirty="0" smtClean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makes a request for authentication.</a:t>
            </a:r>
          </a:p>
        </p:txBody>
      </p:sp>
      <p:sp>
        <p:nvSpPr>
          <p:cNvPr id="6" name="Rectangle 44"/>
          <p:cNvSpPr/>
          <p:nvPr/>
        </p:nvSpPr>
        <p:spPr>
          <a:xfrm>
            <a:off x="5681944" y="4409955"/>
            <a:ext cx="316604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4. The </a:t>
            </a:r>
            <a:r>
              <a:rPr lang="en-GB" sz="1200" b="1" dirty="0">
                <a:latin typeface="+mj-lt"/>
              </a:rPr>
              <a:t>operator</a:t>
            </a:r>
            <a:r>
              <a:rPr lang="en-GB" sz="1200" dirty="0">
                <a:latin typeface="+mj-lt"/>
              </a:rPr>
              <a:t> selects </a:t>
            </a:r>
            <a:r>
              <a:rPr lang="en-GB" sz="1200" dirty="0" smtClean="0">
                <a:latin typeface="+mj-lt"/>
              </a:rPr>
              <a:t>the appropriate </a:t>
            </a:r>
            <a:r>
              <a:rPr lang="en-GB" sz="1200" dirty="0">
                <a:latin typeface="+mj-lt"/>
              </a:rPr>
              <a:t>authenticator depending on the request for assurance and capabilities</a:t>
            </a:r>
          </a:p>
        </p:txBody>
      </p:sp>
      <p:sp>
        <p:nvSpPr>
          <p:cNvPr id="7" name="Rounded Rectangle 1"/>
          <p:cNvSpPr/>
          <p:nvPr/>
        </p:nvSpPr>
        <p:spPr>
          <a:xfrm>
            <a:off x="171842" y="1838841"/>
            <a:ext cx="2346229" cy="7150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j-lt"/>
              </a:rPr>
              <a:t>1. The </a:t>
            </a:r>
            <a:r>
              <a:rPr lang="en-GB" sz="1200" b="1" dirty="0">
                <a:latin typeface="+mj-lt"/>
              </a:rPr>
              <a:t>user</a:t>
            </a:r>
            <a:r>
              <a:rPr lang="en-GB" sz="1200" dirty="0">
                <a:latin typeface="+mj-lt"/>
              </a:rPr>
              <a:t> clicks on a </a:t>
            </a:r>
            <a:r>
              <a:rPr lang="en-GB" sz="1200" dirty="0" smtClean="0">
                <a:latin typeface="+mj-lt"/>
              </a:rPr>
              <a:t>Mobile Connect </a:t>
            </a:r>
            <a:r>
              <a:rPr lang="en-GB" sz="1200" dirty="0">
                <a:latin typeface="+mj-lt"/>
              </a:rPr>
              <a:t>button to access a service.</a:t>
            </a:r>
            <a:endParaRPr lang="en-US" sz="1200" dirty="0">
              <a:latin typeface="+mj-lt"/>
            </a:endParaRPr>
          </a:p>
        </p:txBody>
      </p:sp>
      <p:grpSp>
        <p:nvGrpSpPr>
          <p:cNvPr id="8" name="Group 42"/>
          <p:cNvGrpSpPr/>
          <p:nvPr/>
        </p:nvGrpSpPr>
        <p:grpSpPr>
          <a:xfrm>
            <a:off x="1124961" y="2196416"/>
            <a:ext cx="6814445" cy="3576252"/>
            <a:chOff x="707175" y="1961093"/>
            <a:chExt cx="7041990" cy="3738630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75" y="4351022"/>
              <a:ext cx="806677" cy="13487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14"/>
            <p:cNvSpPr txBox="1"/>
            <p:nvPr/>
          </p:nvSpPr>
          <p:spPr>
            <a:xfrm>
              <a:off x="1940953" y="4947234"/>
              <a:ext cx="1022410" cy="74002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SIM Applet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USSD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SMS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Smartphone App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FIDO</a:t>
              </a:r>
              <a:endParaRPr lang="en-US" sz="800" b="1" dirty="0">
                <a:solidFill>
                  <a:srgbClr val="000000">
                    <a:lumMod val="65000"/>
                    <a:lumOff val="35000"/>
                  </a:srgbClr>
                </a:solidFill>
                <a:latin typeface="+mj-lt"/>
              </a:endParaRPr>
            </a:p>
          </p:txBody>
        </p:sp>
        <p:sp>
          <p:nvSpPr>
            <p:cNvPr id="11" name="Rounded Rectangle 15"/>
            <p:cNvSpPr/>
            <p:nvPr/>
          </p:nvSpPr>
          <p:spPr>
            <a:xfrm>
              <a:off x="4067731" y="3626075"/>
              <a:ext cx="1204901" cy="2019349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r>
                <a:rPr lang="en-GB" sz="14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  <a:cs typeface="Calibri" pitchFamily="34" charset="0"/>
                </a:rPr>
                <a:t>MNO</a:t>
              </a:r>
              <a:endPara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cs typeface="Calibri" pitchFamily="34" charset="0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211"/>
            <a:stretch/>
          </p:blipFill>
          <p:spPr bwMode="auto">
            <a:xfrm>
              <a:off x="1285346" y="3768850"/>
              <a:ext cx="777911" cy="1111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775" y="2765004"/>
              <a:ext cx="1024390" cy="2031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13" descr="gsma_logo_colour_rgb_small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5685" y="2418612"/>
              <a:ext cx="295913" cy="294997"/>
            </a:xfrm>
            <a:prstGeom prst="rect">
              <a:avLst/>
            </a:prstGeom>
          </p:spPr>
        </p:pic>
        <p:cxnSp>
          <p:nvCxnSpPr>
            <p:cNvPr id="15" name="Straight Arrow Connector 16"/>
            <p:cNvCxnSpPr/>
            <p:nvPr/>
          </p:nvCxnSpPr>
          <p:spPr>
            <a:xfrm>
              <a:off x="1906385" y="2590957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8" descr="Msig Strategic Solution 1 Cons.pdf"/>
            <p:cNvPicPr>
              <a:picLocks noChangeAspect="1"/>
            </p:cNvPicPr>
            <p:nvPr/>
          </p:nvPicPr>
          <p:blipFill rotWithShape="1">
            <a:blip r:embed="rId6"/>
            <a:srcRect/>
            <a:stretch/>
          </p:blipFill>
          <p:spPr>
            <a:xfrm>
              <a:off x="1906386" y="2732123"/>
              <a:ext cx="423898" cy="501520"/>
            </a:xfrm>
            <a:prstGeom prst="rect">
              <a:avLst/>
            </a:prstGeom>
          </p:spPr>
        </p:pic>
        <p:sp>
          <p:nvSpPr>
            <p:cNvPr id="17" name="TextBox 21"/>
            <p:cNvSpPr txBox="1"/>
            <p:nvPr/>
          </p:nvSpPr>
          <p:spPr>
            <a:xfrm>
              <a:off x="1964823" y="2312245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Service access request</a:t>
              </a: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91121" y="4528502"/>
              <a:ext cx="1867791" cy="26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Authentication</a:t>
              </a:r>
            </a:p>
          </p:txBody>
        </p:sp>
        <p:cxnSp>
          <p:nvCxnSpPr>
            <p:cNvPr id="19" name="Straight Arrow Connector 23"/>
            <p:cNvCxnSpPr/>
            <p:nvPr/>
          </p:nvCxnSpPr>
          <p:spPr>
            <a:xfrm flipV="1">
              <a:off x="2160222" y="4817214"/>
              <a:ext cx="1859467" cy="966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/>
            <p:cNvSpPr txBox="1"/>
            <p:nvPr/>
          </p:nvSpPr>
          <p:spPr>
            <a:xfrm>
              <a:off x="3745653" y="1961093"/>
              <a:ext cx="1446120" cy="2895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Service Provider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6"/>
            <p:cNvSpPr txBox="1"/>
            <p:nvPr/>
          </p:nvSpPr>
          <p:spPr>
            <a:xfrm>
              <a:off x="3146776" y="3013961"/>
              <a:ext cx="1208665" cy="434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defRPr>
              </a:lvl1pPr>
            </a:lstStyle>
            <a:p>
              <a:pPr algn="r"/>
              <a:r>
                <a:rPr lang="en-GB" sz="1050" dirty="0"/>
                <a:t>Authentication request</a:t>
              </a:r>
            </a:p>
          </p:txBody>
        </p:sp>
        <p:cxnSp>
          <p:nvCxnSpPr>
            <p:cNvPr id="22" name="Straight Arrow Connector 27"/>
            <p:cNvCxnSpPr/>
            <p:nvPr/>
          </p:nvCxnSpPr>
          <p:spPr>
            <a:xfrm flipV="1">
              <a:off x="4418516" y="3041181"/>
              <a:ext cx="1" cy="532374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11" descr="http://openid.bitbucket.org/openid_connect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730" y="3394558"/>
              <a:ext cx="1158990" cy="243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" name="Group 32"/>
            <p:cNvGrpSpPr/>
            <p:nvPr/>
          </p:nvGrpSpPr>
          <p:grpSpPr>
            <a:xfrm>
              <a:off x="4056402" y="4511340"/>
              <a:ext cx="1163342" cy="842480"/>
              <a:chOff x="3607806" y="4205026"/>
              <a:chExt cx="1163342" cy="842480"/>
            </a:xfrm>
          </p:grpSpPr>
          <p:pic>
            <p:nvPicPr>
              <p:cNvPr id="30" name="Picture 22" descr="Node Basestation06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62825" y="4205026"/>
                <a:ext cx="412750" cy="4841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TextBox 34"/>
              <p:cNvSpPr txBox="1"/>
              <p:nvPr/>
            </p:nvSpPr>
            <p:spPr>
              <a:xfrm>
                <a:off x="3607806" y="4661405"/>
                <a:ext cx="1163342" cy="38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  <a:cs typeface="Calibri" pitchFamily="34" charset="0"/>
                  </a:rPr>
                  <a:t>Authentication server</a:t>
                </a:r>
              </a:p>
            </p:txBody>
          </p:sp>
        </p:grpSp>
        <p:cxnSp>
          <p:nvCxnSpPr>
            <p:cNvPr id="25" name="Straight Arrow Connector 35"/>
            <p:cNvCxnSpPr>
              <a:stCxn id="30" idx="0"/>
              <a:endCxn id="26" idx="2"/>
            </p:cNvCxnSpPr>
            <p:nvPr/>
          </p:nvCxnSpPr>
          <p:spPr>
            <a:xfrm flipV="1">
              <a:off x="4417796" y="4124947"/>
              <a:ext cx="11880" cy="386393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169" y="3710610"/>
              <a:ext cx="481013" cy="41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37"/>
            <p:cNvSpPr txBox="1"/>
            <p:nvPr/>
          </p:nvSpPr>
          <p:spPr>
            <a:xfrm>
              <a:off x="4547252" y="3741757"/>
              <a:ext cx="774954" cy="38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  <a:cs typeface="Calibri" pitchFamily="34" charset="0"/>
                </a:rPr>
                <a:t>Identity Gateway</a:t>
              </a:r>
            </a:p>
          </p:txBody>
        </p:sp>
        <p:cxnSp>
          <p:nvCxnSpPr>
            <p:cNvPr id="28" name="Straight Arrow Connector 38"/>
            <p:cNvCxnSpPr/>
            <p:nvPr/>
          </p:nvCxnSpPr>
          <p:spPr>
            <a:xfrm>
              <a:off x="4906941" y="2595409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39"/>
            <p:cNvSpPr txBox="1"/>
            <p:nvPr/>
          </p:nvSpPr>
          <p:spPr>
            <a:xfrm>
              <a:off x="4965379" y="2316697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MNO Discovery</a:t>
              </a:r>
            </a:p>
          </p:txBody>
        </p:sp>
      </p:grpSp>
      <p:pic>
        <p:nvPicPr>
          <p:cNvPr id="32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47" y="2553402"/>
            <a:ext cx="754925" cy="761113"/>
          </a:xfrm>
          <a:prstGeom prst="rect">
            <a:avLst/>
          </a:prstGeom>
        </p:spPr>
      </p:pic>
      <p:pic>
        <p:nvPicPr>
          <p:cNvPr id="33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26" y="2565019"/>
            <a:ext cx="805478" cy="682723"/>
          </a:xfrm>
          <a:prstGeom prst="rect">
            <a:avLst/>
          </a:prstGeom>
        </p:spPr>
      </p:pic>
      <p:pic>
        <p:nvPicPr>
          <p:cNvPr id="34" name="Picture 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535" y="2460054"/>
            <a:ext cx="923746" cy="766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MODRNA WG</a:t>
            </a:r>
            <a:endParaRPr lang="de-DE" dirty="0"/>
          </a:p>
        </p:txBody>
      </p:sp>
      <p:sp>
        <p:nvSpPr>
          <p:cNvPr id="4" name="Rectangle 41"/>
          <p:cNvSpPr/>
          <p:nvPr/>
        </p:nvSpPr>
        <p:spPr>
          <a:xfrm>
            <a:off x="6407424" y="1862938"/>
            <a:ext cx="257177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2. </a:t>
            </a:r>
            <a:r>
              <a:rPr lang="en-GB" sz="1200" dirty="0" smtClean="0">
                <a:latin typeface="+mj-lt"/>
              </a:rPr>
              <a:t>The </a:t>
            </a:r>
            <a:r>
              <a:rPr lang="en-GB" sz="1200" b="1" dirty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requests the authenticating operator from the API Exchange.</a:t>
            </a:r>
          </a:p>
        </p:txBody>
      </p:sp>
      <p:sp>
        <p:nvSpPr>
          <p:cNvPr id="5" name="Rectangle 43"/>
          <p:cNvSpPr/>
          <p:nvPr/>
        </p:nvSpPr>
        <p:spPr>
          <a:xfrm>
            <a:off x="4927949" y="3203556"/>
            <a:ext cx="2509553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3. The </a:t>
            </a:r>
            <a:r>
              <a:rPr lang="en-GB" sz="1200" dirty="0" smtClean="0">
                <a:latin typeface="+mj-lt"/>
              </a:rPr>
              <a:t>s</a:t>
            </a:r>
            <a:r>
              <a:rPr lang="en-GB" sz="1200" b="1" dirty="0" smtClean="0">
                <a:latin typeface="+mj-lt"/>
              </a:rPr>
              <a:t>ervice </a:t>
            </a:r>
            <a:r>
              <a:rPr lang="en-GB" sz="1200" b="1" dirty="0">
                <a:latin typeface="+mj-lt"/>
              </a:rPr>
              <a:t>p</a:t>
            </a:r>
            <a:r>
              <a:rPr lang="en-GB" sz="1200" b="1" dirty="0" smtClean="0">
                <a:latin typeface="+mj-lt"/>
              </a:rPr>
              <a:t>rovider </a:t>
            </a:r>
            <a:r>
              <a:rPr lang="en-GB" sz="1200" dirty="0">
                <a:latin typeface="+mj-lt"/>
              </a:rPr>
              <a:t>makes a request for authentication.</a:t>
            </a:r>
          </a:p>
        </p:txBody>
      </p:sp>
      <p:sp>
        <p:nvSpPr>
          <p:cNvPr id="6" name="Rectangle 44"/>
          <p:cNvSpPr/>
          <p:nvPr/>
        </p:nvSpPr>
        <p:spPr>
          <a:xfrm>
            <a:off x="5681944" y="4409955"/>
            <a:ext cx="316604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latin typeface="+mj-lt"/>
              </a:rPr>
              <a:t>4. The </a:t>
            </a:r>
            <a:r>
              <a:rPr lang="en-GB" sz="1200" b="1" dirty="0">
                <a:latin typeface="+mj-lt"/>
              </a:rPr>
              <a:t>operator</a:t>
            </a:r>
            <a:r>
              <a:rPr lang="en-GB" sz="1200" dirty="0">
                <a:latin typeface="+mj-lt"/>
              </a:rPr>
              <a:t> selects </a:t>
            </a:r>
            <a:r>
              <a:rPr lang="en-GB" sz="1200" dirty="0" smtClean="0">
                <a:latin typeface="+mj-lt"/>
              </a:rPr>
              <a:t>the appropriate </a:t>
            </a:r>
            <a:r>
              <a:rPr lang="en-GB" sz="1200" dirty="0">
                <a:latin typeface="+mj-lt"/>
              </a:rPr>
              <a:t>authenticator depending on the request for assurance and capabilities</a:t>
            </a:r>
          </a:p>
        </p:txBody>
      </p:sp>
      <p:sp>
        <p:nvSpPr>
          <p:cNvPr id="7" name="Rounded Rectangle 1"/>
          <p:cNvSpPr/>
          <p:nvPr/>
        </p:nvSpPr>
        <p:spPr>
          <a:xfrm>
            <a:off x="171842" y="1838841"/>
            <a:ext cx="2346229" cy="7150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j-lt"/>
              </a:rPr>
              <a:t>1. The </a:t>
            </a:r>
            <a:r>
              <a:rPr lang="en-GB" sz="1200" b="1" dirty="0">
                <a:latin typeface="+mj-lt"/>
              </a:rPr>
              <a:t>user</a:t>
            </a:r>
            <a:r>
              <a:rPr lang="en-GB" sz="1200" dirty="0">
                <a:latin typeface="+mj-lt"/>
              </a:rPr>
              <a:t> clicks on a </a:t>
            </a:r>
            <a:r>
              <a:rPr lang="en-GB" sz="1200" dirty="0" smtClean="0">
                <a:latin typeface="+mj-lt"/>
              </a:rPr>
              <a:t>Mobile Connect </a:t>
            </a:r>
            <a:r>
              <a:rPr lang="en-GB" sz="1200" dirty="0">
                <a:latin typeface="+mj-lt"/>
              </a:rPr>
              <a:t>button to access a service.</a:t>
            </a:r>
            <a:endParaRPr lang="en-US" sz="1200" dirty="0">
              <a:latin typeface="+mj-lt"/>
            </a:endParaRPr>
          </a:p>
        </p:txBody>
      </p:sp>
      <p:grpSp>
        <p:nvGrpSpPr>
          <p:cNvPr id="3" name="Group 42"/>
          <p:cNvGrpSpPr/>
          <p:nvPr/>
        </p:nvGrpSpPr>
        <p:grpSpPr>
          <a:xfrm>
            <a:off x="1124961" y="2196416"/>
            <a:ext cx="6814445" cy="3576252"/>
            <a:chOff x="707175" y="1961093"/>
            <a:chExt cx="7041990" cy="3738630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7175" y="4351022"/>
              <a:ext cx="806677" cy="13487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14"/>
            <p:cNvSpPr txBox="1"/>
            <p:nvPr/>
          </p:nvSpPr>
          <p:spPr>
            <a:xfrm>
              <a:off x="1940953" y="4947234"/>
              <a:ext cx="1022410" cy="74002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SIM Applet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USSD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latin typeface="+mj-lt"/>
                </a:rPr>
                <a:t>SMS</a:t>
              </a:r>
              <a:endParaRPr lang="en-US" sz="800" b="1" dirty="0">
                <a:solidFill>
                  <a:srgbClr val="000000">
                    <a:lumMod val="65000"/>
                    <a:lumOff val="35000"/>
                  </a:srgbClr>
                </a:solidFill>
              </a:endParaRPr>
            </a:p>
            <a:p>
              <a:pPr marL="85725" indent="-85725">
                <a:buFont typeface="Arial"/>
                <a:buChar char="•"/>
              </a:pPr>
              <a:r>
                <a:rPr lang="en-US" sz="800" b="1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Smartphone App</a:t>
              </a:r>
            </a:p>
            <a:p>
              <a:pPr marL="85725" indent="-85725">
                <a:buFont typeface="Arial"/>
                <a:buChar char="•"/>
              </a:pPr>
              <a:r>
                <a:rPr lang="en-US" sz="800" b="1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FIDO</a:t>
              </a:r>
            </a:p>
          </p:txBody>
        </p:sp>
        <p:sp>
          <p:nvSpPr>
            <p:cNvPr id="11" name="Rounded Rectangle 15"/>
            <p:cNvSpPr/>
            <p:nvPr/>
          </p:nvSpPr>
          <p:spPr>
            <a:xfrm>
              <a:off x="4067731" y="3626075"/>
              <a:ext cx="1204901" cy="2019349"/>
            </a:xfrm>
            <a:prstGeom prst="round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r"/>
              <a:r>
                <a:rPr lang="en-GB" sz="14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j-lt"/>
                  <a:cs typeface="Calibri" pitchFamily="34" charset="0"/>
                </a:rPr>
                <a:t>MNO</a:t>
              </a:r>
              <a:endPara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cs typeface="Calibri" pitchFamily="34" charset="0"/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211"/>
            <a:stretch/>
          </p:blipFill>
          <p:spPr bwMode="auto">
            <a:xfrm>
              <a:off x="1285346" y="3768850"/>
              <a:ext cx="777911" cy="1111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4775" y="2765004"/>
              <a:ext cx="1024390" cy="20314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4" name="Picture 13" descr="gsma_logo_colour_rgb_small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5685" y="2418612"/>
              <a:ext cx="295913" cy="294997"/>
            </a:xfrm>
            <a:prstGeom prst="rect">
              <a:avLst/>
            </a:prstGeom>
          </p:spPr>
        </p:pic>
        <p:cxnSp>
          <p:nvCxnSpPr>
            <p:cNvPr id="15" name="Straight Arrow Connector 16"/>
            <p:cNvCxnSpPr/>
            <p:nvPr/>
          </p:nvCxnSpPr>
          <p:spPr>
            <a:xfrm>
              <a:off x="1906385" y="2590957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8" descr="Msig Strategic Solution 1 Cons.pdf"/>
            <p:cNvPicPr>
              <a:picLocks noChangeAspect="1"/>
            </p:cNvPicPr>
            <p:nvPr/>
          </p:nvPicPr>
          <p:blipFill rotWithShape="1">
            <a:blip r:embed="rId6"/>
            <a:srcRect/>
            <a:stretch/>
          </p:blipFill>
          <p:spPr>
            <a:xfrm>
              <a:off x="1906386" y="2732123"/>
              <a:ext cx="423898" cy="501520"/>
            </a:xfrm>
            <a:prstGeom prst="rect">
              <a:avLst/>
            </a:prstGeom>
          </p:spPr>
        </p:pic>
        <p:sp>
          <p:nvSpPr>
            <p:cNvPr id="17" name="TextBox 21"/>
            <p:cNvSpPr txBox="1"/>
            <p:nvPr/>
          </p:nvSpPr>
          <p:spPr>
            <a:xfrm>
              <a:off x="1964823" y="2312245"/>
              <a:ext cx="1949637" cy="289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Service access request</a:t>
              </a:r>
            </a:p>
          </p:txBody>
        </p:sp>
        <p:sp>
          <p:nvSpPr>
            <p:cNvPr id="18" name="TextBox 22"/>
            <p:cNvSpPr txBox="1"/>
            <p:nvPr/>
          </p:nvSpPr>
          <p:spPr>
            <a:xfrm>
              <a:off x="2191121" y="4528502"/>
              <a:ext cx="1867791" cy="265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Authentication</a:t>
              </a:r>
            </a:p>
          </p:txBody>
        </p:sp>
        <p:cxnSp>
          <p:nvCxnSpPr>
            <p:cNvPr id="19" name="Straight Arrow Connector 23"/>
            <p:cNvCxnSpPr/>
            <p:nvPr/>
          </p:nvCxnSpPr>
          <p:spPr>
            <a:xfrm flipV="1">
              <a:off x="2160222" y="4817214"/>
              <a:ext cx="1859467" cy="966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25"/>
            <p:cNvSpPr txBox="1"/>
            <p:nvPr/>
          </p:nvSpPr>
          <p:spPr>
            <a:xfrm>
              <a:off x="3745653" y="1961093"/>
              <a:ext cx="1446120" cy="2895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Service Provider</a:t>
              </a:r>
              <a:endParaRPr lang="en-GB" sz="1200" b="1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sp>
          <p:nvSpPr>
            <p:cNvPr id="21" name="TextBox 26"/>
            <p:cNvSpPr txBox="1"/>
            <p:nvPr/>
          </p:nvSpPr>
          <p:spPr>
            <a:xfrm>
              <a:off x="2888594" y="2916264"/>
              <a:ext cx="1482852" cy="546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defRPr>
              </a:lvl1pPr>
            </a:lstStyle>
            <a:p>
              <a:pPr algn="r"/>
              <a:r>
                <a:rPr lang="en-GB" sz="1400" b="1" dirty="0"/>
                <a:t>Authentication request</a:t>
              </a:r>
            </a:p>
          </p:txBody>
        </p:sp>
        <p:cxnSp>
          <p:nvCxnSpPr>
            <p:cNvPr id="22" name="Straight Arrow Connector 27"/>
            <p:cNvCxnSpPr/>
            <p:nvPr/>
          </p:nvCxnSpPr>
          <p:spPr>
            <a:xfrm flipV="1">
              <a:off x="4418516" y="3041181"/>
              <a:ext cx="1" cy="532374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11" descr="http://openid.bitbucket.org/openid_connect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730" y="3594642"/>
              <a:ext cx="1158990" cy="2434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32"/>
            <p:cNvGrpSpPr/>
            <p:nvPr/>
          </p:nvGrpSpPr>
          <p:grpSpPr>
            <a:xfrm>
              <a:off x="4056402" y="4511340"/>
              <a:ext cx="1163342" cy="842480"/>
              <a:chOff x="3607806" y="4205026"/>
              <a:chExt cx="1163342" cy="842480"/>
            </a:xfrm>
          </p:grpSpPr>
          <p:pic>
            <p:nvPicPr>
              <p:cNvPr id="30" name="Picture 22" descr="Node Basestation06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62825" y="4205026"/>
                <a:ext cx="412750" cy="4841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TextBox 34"/>
              <p:cNvSpPr txBox="1"/>
              <p:nvPr/>
            </p:nvSpPr>
            <p:spPr>
              <a:xfrm>
                <a:off x="3607806" y="4661405"/>
                <a:ext cx="1163342" cy="38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900" b="1" dirty="0" smtClean="0">
                    <a:solidFill>
                      <a:schemeClr val="bg1">
                        <a:lumMod val="65000"/>
                      </a:schemeClr>
                    </a:solidFill>
                    <a:latin typeface="+mj-lt"/>
                    <a:cs typeface="Calibri" pitchFamily="34" charset="0"/>
                  </a:rPr>
                  <a:t>Authentication server</a:t>
                </a:r>
              </a:p>
            </p:txBody>
          </p:sp>
        </p:grpSp>
        <p:cxnSp>
          <p:nvCxnSpPr>
            <p:cNvPr id="25" name="Straight Arrow Connector 35"/>
            <p:cNvCxnSpPr>
              <a:stCxn id="30" idx="0"/>
              <a:endCxn id="26" idx="2"/>
            </p:cNvCxnSpPr>
            <p:nvPr/>
          </p:nvCxnSpPr>
          <p:spPr>
            <a:xfrm flipV="1">
              <a:off x="4417796" y="4124947"/>
              <a:ext cx="11880" cy="386393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169" y="3710610"/>
              <a:ext cx="481013" cy="41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37"/>
            <p:cNvSpPr txBox="1"/>
            <p:nvPr/>
          </p:nvSpPr>
          <p:spPr>
            <a:xfrm>
              <a:off x="4547252" y="3741757"/>
              <a:ext cx="774954" cy="38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b="1" dirty="0" smtClean="0">
                  <a:solidFill>
                    <a:schemeClr val="bg1">
                      <a:lumMod val="65000"/>
                    </a:schemeClr>
                  </a:solidFill>
                  <a:latin typeface="+mj-lt"/>
                  <a:cs typeface="Calibri" pitchFamily="34" charset="0"/>
                </a:rPr>
                <a:t>Identity Gateway</a:t>
              </a:r>
            </a:p>
          </p:txBody>
        </p:sp>
        <p:cxnSp>
          <p:nvCxnSpPr>
            <p:cNvPr id="28" name="Straight Arrow Connector 38"/>
            <p:cNvCxnSpPr/>
            <p:nvPr/>
          </p:nvCxnSpPr>
          <p:spPr>
            <a:xfrm>
              <a:off x="4906941" y="2595409"/>
              <a:ext cx="2058290" cy="239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39"/>
            <p:cNvSpPr txBox="1"/>
            <p:nvPr/>
          </p:nvSpPr>
          <p:spPr>
            <a:xfrm>
              <a:off x="4932414" y="2283349"/>
              <a:ext cx="1949637" cy="321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" pitchFamily="34" charset="0"/>
                </a:rPr>
                <a:t>MNO Discovery</a:t>
              </a:r>
            </a:p>
          </p:txBody>
        </p:sp>
      </p:grpSp>
      <p:pic>
        <p:nvPicPr>
          <p:cNvPr id="32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47" y="2553402"/>
            <a:ext cx="754925" cy="761113"/>
          </a:xfrm>
          <a:prstGeom prst="rect">
            <a:avLst/>
          </a:prstGeom>
        </p:spPr>
      </p:pic>
      <p:pic>
        <p:nvPicPr>
          <p:cNvPr id="33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26" y="2565019"/>
            <a:ext cx="805478" cy="682723"/>
          </a:xfrm>
          <a:prstGeom prst="rect">
            <a:avLst/>
          </a:prstGeom>
        </p:spPr>
      </p:pic>
      <p:pic>
        <p:nvPicPr>
          <p:cNvPr id="34" name="Picture 4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535" y="2460054"/>
            <a:ext cx="923746" cy="766754"/>
          </a:xfrm>
          <a:prstGeom prst="rect">
            <a:avLst/>
          </a:prstGeom>
        </p:spPr>
      </p:pic>
      <p:sp>
        <p:nvSpPr>
          <p:cNvPr id="35" name="Zwölfeck 34"/>
          <p:cNvSpPr/>
          <p:nvPr/>
        </p:nvSpPr>
        <p:spPr>
          <a:xfrm>
            <a:off x="5681944" y="2095415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36" name="Zwölfeck 35"/>
          <p:cNvSpPr/>
          <p:nvPr/>
        </p:nvSpPr>
        <p:spPr>
          <a:xfrm>
            <a:off x="2447262" y="3022794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37" name="Zwölfeck 36"/>
          <p:cNvSpPr/>
          <p:nvPr/>
        </p:nvSpPr>
        <p:spPr>
          <a:xfrm>
            <a:off x="2998401" y="3022794"/>
            <a:ext cx="379214" cy="3780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38" name="TextBox 39"/>
          <p:cNvSpPr txBox="1"/>
          <p:nvPr/>
        </p:nvSpPr>
        <p:spPr>
          <a:xfrm>
            <a:off x="1905572" y="3455840"/>
            <a:ext cx="1408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Calibri" pitchFamily="34" charset="0"/>
              </a:rPr>
              <a:t>Set up credentials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MODRNA Specifications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Discovery </a:t>
            </a:r>
            <a:r>
              <a:rPr lang="en-US" dirty="0"/>
              <a:t>(</a:t>
            </a:r>
            <a:r>
              <a:rPr lang="en-US" dirty="0" err="1"/>
              <a:t>openid</a:t>
            </a:r>
            <a:r>
              <a:rPr lang="en-US" dirty="0"/>
              <a:t>-connect-</a:t>
            </a:r>
            <a:r>
              <a:rPr lang="en-US" dirty="0" err="1"/>
              <a:t>modrna</a:t>
            </a:r>
            <a:r>
              <a:rPr lang="en-US" dirty="0"/>
              <a:t>-discovery</a:t>
            </a:r>
            <a:r>
              <a:rPr lang="en-US" dirty="0" smtClean="0"/>
              <a:t>)  - Editors: John Bradley, Torsten Lodderstedt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edicated discovery service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ccount </a:t>
            </a:r>
            <a:r>
              <a:rPr lang="en-US" dirty="0"/>
              <a:t>C</a:t>
            </a:r>
            <a:r>
              <a:rPr lang="en-US" dirty="0" smtClean="0"/>
              <a:t>hooser integration</a:t>
            </a:r>
          </a:p>
          <a:p>
            <a:r>
              <a:rPr lang="en-US" dirty="0" smtClean="0"/>
              <a:t>Client registration </a:t>
            </a:r>
            <a:r>
              <a:rPr lang="en-US" dirty="0"/>
              <a:t>(</a:t>
            </a:r>
            <a:r>
              <a:rPr lang="en-US" dirty="0" err="1" smtClean="0"/>
              <a:t>openid</a:t>
            </a:r>
            <a:r>
              <a:rPr lang="en-US" dirty="0" smtClean="0"/>
              <a:t>-connect-</a:t>
            </a:r>
            <a:r>
              <a:rPr lang="en-US" dirty="0" err="1" smtClean="0"/>
              <a:t>modrna</a:t>
            </a:r>
            <a:r>
              <a:rPr lang="en-US" dirty="0" smtClean="0"/>
              <a:t>-registration) – Editor: Bjorn Hjelm</a:t>
            </a:r>
          </a:p>
          <a:p>
            <a:pPr lvl="1"/>
            <a:r>
              <a:rPr lang="en-US" dirty="0" smtClean="0"/>
              <a:t>OIDC Dynamic Client Registration with software statements (RFC 7591)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andatory claims in the statements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ignature algorithms</a:t>
            </a:r>
          </a:p>
          <a:p>
            <a:pPr lvl="1"/>
            <a:r>
              <a:rPr lang="en-US" dirty="0" smtClean="0"/>
              <a:t>Lifecycle management, e.g. revocation of statements/blocking of RPs</a:t>
            </a:r>
          </a:p>
          <a:p>
            <a:r>
              <a:rPr lang="en-US" dirty="0" smtClean="0"/>
              <a:t>Authentication (</a:t>
            </a:r>
            <a:r>
              <a:rPr lang="en-US" dirty="0" err="1" smtClean="0"/>
              <a:t>openid</a:t>
            </a:r>
            <a:r>
              <a:rPr lang="en-US" dirty="0" smtClean="0"/>
              <a:t>-connect-</a:t>
            </a:r>
            <a:r>
              <a:rPr lang="en-US" dirty="0" err="1" smtClean="0"/>
              <a:t>modrna</a:t>
            </a:r>
            <a:r>
              <a:rPr lang="en-US" dirty="0" smtClean="0"/>
              <a:t>-authentication) – Editor: </a:t>
            </a:r>
            <a:r>
              <a:rPr lang="en-US" dirty="0" err="1" smtClean="0"/>
              <a:t>Jörg</a:t>
            </a:r>
            <a:r>
              <a:rPr lang="en-US" dirty="0" smtClean="0"/>
              <a:t> </a:t>
            </a:r>
            <a:r>
              <a:rPr lang="en-US" dirty="0"/>
              <a:t>Connotte, John Bradley</a:t>
            </a:r>
            <a:endParaRPr lang="en-US" dirty="0" smtClean="0"/>
          </a:p>
          <a:p>
            <a:pPr lvl="1"/>
            <a:r>
              <a:rPr lang="en-US" dirty="0" smtClean="0"/>
              <a:t>ACR values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dditional parameters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Auxiliary </a:t>
            </a:r>
            <a:r>
              <a:rPr lang="de-DE" dirty="0" smtClean="0"/>
              <a:t>MODRNA Work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Client Initiated </a:t>
            </a:r>
            <a:r>
              <a:rPr lang="en-US" dirty="0"/>
              <a:t>B</a:t>
            </a:r>
            <a:r>
              <a:rPr lang="en-US" dirty="0" smtClean="0"/>
              <a:t>ackchannel Authentication (</a:t>
            </a:r>
            <a:r>
              <a:rPr lang="en-US" dirty="0" err="1" smtClean="0"/>
              <a:t>openid</a:t>
            </a:r>
            <a:r>
              <a:rPr lang="en-US" dirty="0" smtClean="0"/>
              <a:t>-connect-</a:t>
            </a:r>
            <a:r>
              <a:rPr lang="en-US" dirty="0"/>
              <a:t> client-initiated-backchannel-authentication</a:t>
            </a:r>
            <a:r>
              <a:rPr lang="en-US" dirty="0" smtClean="0"/>
              <a:t>) </a:t>
            </a:r>
            <a:r>
              <a:rPr lang="en-US" dirty="0"/>
              <a:t>- </a:t>
            </a:r>
            <a:r>
              <a:rPr lang="en-US" dirty="0" smtClean="0"/>
              <a:t>Editors: </a:t>
            </a:r>
            <a:r>
              <a:rPr lang="en-US" dirty="0"/>
              <a:t>Gonzalo Fernandez </a:t>
            </a:r>
            <a:r>
              <a:rPr lang="en-US" dirty="0" smtClean="0"/>
              <a:t>Rodriguez, Florian Walter, Axel </a:t>
            </a:r>
            <a:r>
              <a:rPr lang="en-US" dirty="0" err="1" smtClean="0"/>
              <a:t>Nennker</a:t>
            </a:r>
            <a:endParaRPr lang="en-US" dirty="0" smtClean="0"/>
          </a:p>
          <a:p>
            <a:pPr lvl="1"/>
            <a:r>
              <a:rPr lang="en-US" dirty="0" smtClean="0"/>
              <a:t>Mechanism </a:t>
            </a:r>
            <a:r>
              <a:rPr lang="en-US" dirty="0"/>
              <a:t>to perform </a:t>
            </a:r>
            <a:r>
              <a:rPr lang="en-US" dirty="0" smtClean="0"/>
              <a:t>authentication (out-of-band) when there is no </a:t>
            </a:r>
            <a:r>
              <a:rPr lang="en-US" dirty="0"/>
              <a:t>user agent </a:t>
            </a:r>
            <a:r>
              <a:rPr lang="en-US" dirty="0" smtClean="0"/>
              <a:t>available and </a:t>
            </a:r>
            <a:r>
              <a:rPr lang="en-US" dirty="0"/>
              <a:t>the authentication process needs to initiated via </a:t>
            </a:r>
            <a:r>
              <a:rPr lang="en-US" dirty="0" smtClean="0"/>
              <a:t>server-to-server </a:t>
            </a:r>
            <a:r>
              <a:rPr lang="en-US" dirty="0"/>
              <a:t>communication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User Questioning API (</a:t>
            </a:r>
            <a:r>
              <a:rPr lang="en-US" dirty="0" err="1" smtClean="0"/>
              <a:t>openid</a:t>
            </a:r>
            <a:r>
              <a:rPr lang="en-US" dirty="0" smtClean="0"/>
              <a:t>-connect-user-questioning-</a:t>
            </a:r>
            <a:r>
              <a:rPr lang="en-US" dirty="0" err="1" smtClean="0"/>
              <a:t>api</a:t>
            </a:r>
            <a:r>
              <a:rPr lang="en-US" dirty="0" smtClean="0"/>
              <a:t>) – Editors: Charles Marais, Nicolas </a:t>
            </a:r>
            <a:r>
              <a:rPr lang="en-US" dirty="0" err="1" smtClean="0"/>
              <a:t>Aillery</a:t>
            </a:r>
            <a:endParaRPr lang="en-US" dirty="0" smtClean="0"/>
          </a:p>
          <a:p>
            <a:pPr lvl="1"/>
            <a:r>
              <a:rPr lang="en-US" dirty="0" smtClean="0"/>
              <a:t>Mechanism </a:t>
            </a:r>
            <a:r>
              <a:rPr lang="en-US" dirty="0"/>
              <a:t>to perform transaction </a:t>
            </a:r>
            <a:r>
              <a:rPr lang="en-US" dirty="0" smtClean="0"/>
              <a:t>authorizations.</a:t>
            </a:r>
          </a:p>
          <a:p>
            <a:pPr lvl="1"/>
            <a:r>
              <a:rPr lang="en-US" dirty="0" smtClean="0"/>
              <a:t>Define additional </a:t>
            </a:r>
            <a:r>
              <a:rPr lang="en-US" dirty="0"/>
              <a:t>OpenID Connect endpoint </a:t>
            </a:r>
            <a:r>
              <a:rPr lang="en-US" dirty="0" smtClean="0"/>
              <a:t>(Resource Server) that RP would use (server-to-server) to </a:t>
            </a:r>
            <a:r>
              <a:rPr lang="en-US" dirty="0"/>
              <a:t>initiate transaction authorization processes. </a:t>
            </a:r>
            <a:endParaRPr lang="en-US" dirty="0" smtClean="0"/>
          </a:p>
          <a:p>
            <a:r>
              <a:rPr lang="en-US" dirty="0" smtClean="0"/>
              <a:t>Account Porting (</a:t>
            </a:r>
            <a:r>
              <a:rPr lang="en-US" dirty="0" err="1" smtClean="0"/>
              <a:t>openid</a:t>
            </a:r>
            <a:r>
              <a:rPr lang="en-US" dirty="0" smtClean="0"/>
              <a:t>-connect-account-porting) – Editor</a:t>
            </a:r>
            <a:r>
              <a:rPr lang="en-US" dirty="0"/>
              <a:t>: James </a:t>
            </a:r>
            <a:r>
              <a:rPr lang="en-US" dirty="0" smtClean="0"/>
              <a:t>Manger,  </a:t>
            </a:r>
            <a:r>
              <a:rPr lang="en-US" dirty="0"/>
              <a:t>Torsten </a:t>
            </a:r>
            <a:r>
              <a:rPr lang="en-US" dirty="0" smtClean="0"/>
              <a:t>Lodderstedt, Arne </a:t>
            </a:r>
            <a:r>
              <a:rPr lang="en-US" dirty="0" err="1" smtClean="0"/>
              <a:t>Gleditsch</a:t>
            </a:r>
            <a:endParaRPr lang="en-US" dirty="0" smtClean="0"/>
          </a:p>
          <a:p>
            <a:pPr lvl="1"/>
            <a:r>
              <a:rPr lang="en-US" dirty="0" smtClean="0"/>
              <a:t>Mechanism to allow the migration of user account from old to new OP.</a:t>
            </a:r>
          </a:p>
          <a:p>
            <a:pPr lvl="1"/>
            <a:r>
              <a:rPr lang="en-US" dirty="0" smtClean="0"/>
              <a:t>Protocol allowing new OP to obtain the necessary </a:t>
            </a:r>
            <a:r>
              <a:rPr lang="en-US" dirty="0"/>
              <a:t>user data from the old OP and provide every RP with the necessary data to migrate the RP's local user account data in a secure way.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484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MODRNA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Four Specifications moved to Implementer’s Draft vote (closing May 2).</a:t>
            </a:r>
          </a:p>
          <a:p>
            <a:pPr lvl="1"/>
            <a:r>
              <a:rPr lang="en-US" dirty="0" smtClean="0">
                <a:hlinkClick r:id="rId2"/>
              </a:rPr>
              <a:t>MODRNA Authentication Profile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Account Porting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User Questioning API</a:t>
            </a:r>
            <a:endParaRPr lang="en-US" dirty="0" smtClean="0"/>
          </a:p>
          <a:p>
            <a:pPr lvl="1"/>
            <a:r>
              <a:rPr lang="en-US" dirty="0">
                <a:hlinkClick r:id="rId5"/>
              </a:rPr>
              <a:t>Client Initiated Backchannel </a:t>
            </a:r>
            <a:r>
              <a:rPr lang="en-US" dirty="0" smtClean="0">
                <a:hlinkClick r:id="rId5"/>
              </a:rPr>
              <a:t>Authentication</a:t>
            </a:r>
            <a:endParaRPr lang="en-US" dirty="0" smtClean="0"/>
          </a:p>
          <a:p>
            <a:r>
              <a:rPr lang="en-US" dirty="0" smtClean="0"/>
              <a:t>Based on discussions with GSMA, new work initiated on Synchronous </a:t>
            </a:r>
            <a:r>
              <a:rPr lang="en-US" dirty="0"/>
              <a:t>and </a:t>
            </a:r>
            <a:r>
              <a:rPr lang="en-US" dirty="0" smtClean="0"/>
              <a:t>Asynchronous </a:t>
            </a:r>
            <a:r>
              <a:rPr lang="en-US" dirty="0"/>
              <a:t>JSON Web Token (JWT) </a:t>
            </a:r>
            <a:r>
              <a:rPr lang="en-US" dirty="0" smtClean="0"/>
              <a:t>Assertion Profile </a:t>
            </a:r>
            <a:r>
              <a:rPr lang="en-US" dirty="0"/>
              <a:t>for OAuth 2.0 Authorization </a:t>
            </a:r>
            <a:r>
              <a:rPr lang="en-US" dirty="0" smtClean="0"/>
              <a:t>Grants.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pecification </a:t>
            </a:r>
            <a:r>
              <a:rPr lang="en-US" dirty="0"/>
              <a:t>defines the use of a JSON Web Token (JWT) </a:t>
            </a:r>
            <a:r>
              <a:rPr lang="en-US" dirty="0" smtClean="0"/>
              <a:t>Bearer Token </a:t>
            </a:r>
            <a:r>
              <a:rPr lang="en-US" dirty="0"/>
              <a:t>as a mean for requesting an OAuth 2.0 access token </a:t>
            </a:r>
            <a:r>
              <a:rPr lang="en-US" dirty="0" smtClean="0"/>
              <a:t>in a synchronous </a:t>
            </a:r>
            <a:r>
              <a:rPr lang="en-US" dirty="0"/>
              <a:t>and </a:t>
            </a:r>
            <a:r>
              <a:rPr lang="en-US" dirty="0" smtClean="0"/>
              <a:t>asynchronous way.</a:t>
            </a:r>
          </a:p>
          <a:p>
            <a:r>
              <a:rPr lang="en-US" dirty="0" smtClean="0"/>
              <a:t>Next joint MODRNA – GSMA technical workshop planned for May 11-12 in Amsterdam.</a:t>
            </a:r>
          </a:p>
          <a:p>
            <a:pPr lvl="1"/>
            <a:r>
              <a:rPr lang="en-US" dirty="0" smtClean="0"/>
              <a:t>Focus on backchannel authentication use cases and proposals.</a:t>
            </a:r>
          </a:p>
        </p:txBody>
      </p:sp>
    </p:spTree>
    <p:extLst>
      <p:ext uri="{BB962C8B-B14F-4D97-AF65-F5344CB8AC3E}">
        <p14:creationId xmlns:p14="http://schemas.microsoft.com/office/powerpoint/2010/main" val="456820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Thank you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97" descr="openid-logo-wordmark"/>
          <p:cNvPicPr>
            <a:picLocks noChangeAspect="1" noChangeArrowheads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 bwMode="auto">
          <a:xfrm>
            <a:off x="2798200" y="510518"/>
            <a:ext cx="3535157" cy="150876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593</Words>
  <Application>Microsoft Office PowerPoint</Application>
  <PresentationFormat>On-screen Show (4:3)</PresentationFormat>
  <Paragraphs>98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MODRNA</vt:lpstr>
      <vt:lpstr>The Mobile Profile</vt:lpstr>
      <vt:lpstr>Mobile Connect</vt:lpstr>
      <vt:lpstr>Mobile Connect Reference Architecture</vt:lpstr>
      <vt:lpstr>MODRNA WG</vt:lpstr>
      <vt:lpstr>MODRNA Specifications</vt:lpstr>
      <vt:lpstr>Auxiliary MODRNA Work</vt:lpstr>
      <vt:lpstr>MODRNA Status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AB/C</dc:title>
  <dc:creator>John Bradley</dc:creator>
  <cp:lastModifiedBy>Bjorn Hjelm</cp:lastModifiedBy>
  <cp:revision>335</cp:revision>
  <dcterms:created xsi:type="dcterms:W3CDTF">2011-02-10T22:14:46Z</dcterms:created>
  <dcterms:modified xsi:type="dcterms:W3CDTF">2017-05-01T08:25:55Z</dcterms:modified>
</cp:coreProperties>
</file>