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70" r:id="rId11"/>
    <p:sldId id="271" r:id="rId12"/>
    <p:sldId id="272" r:id="rId13"/>
    <p:sldId id="259" r:id="rId14"/>
    <p:sldId id="261" r:id="rId15"/>
    <p:sldId id="268" r:id="rId16"/>
    <p:sldId id="269" r:id="rId17"/>
    <p:sldId id="273" r:id="rId18"/>
    <p:sldId id="25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8" autoAdjust="0"/>
    <p:restoredTop sz="92849" autoAdjust="0"/>
  </p:normalViewPr>
  <p:slideViewPr>
    <p:cSldViewPr snapToGrid="0">
      <p:cViewPr varScale="1">
        <p:scale>
          <a:sx n="111" d="100"/>
          <a:sy n="111" d="100"/>
        </p:scale>
        <p:origin x="12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E3ED2-4C7C-4BE2-AC2F-9DECE35F089B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A5058-3049-4737-9496-C564DE8ADA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349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Telstra 2017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1341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MNO = Mobile Network Operator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8164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MCC = Mobile Country Code</a:t>
            </a:r>
          </a:p>
          <a:p>
            <a:r>
              <a:rPr lang="en-AU" dirty="0" smtClean="0"/>
              <a:t>MNC = Mobile Network Code</a:t>
            </a:r>
          </a:p>
          <a:p>
            <a:r>
              <a:rPr lang="en-AU" dirty="0" smtClean="0"/>
              <a:t>JWE </a:t>
            </a:r>
            <a:r>
              <a:rPr lang="en-AU" dirty="0" smtClean="0"/>
              <a:t>= JSON Web Encryption [RFC</a:t>
            </a:r>
            <a:r>
              <a:rPr lang="en-AU" baseline="0" dirty="0" smtClean="0"/>
              <a:t> </a:t>
            </a:r>
            <a:r>
              <a:rPr lang="en-AU" dirty="0" smtClean="0"/>
              <a:t>7516]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6244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One sub-optimal feature: the Old OP learns about new RPs that</a:t>
            </a:r>
            <a:r>
              <a:rPr lang="en-AU" baseline="0" dirty="0" smtClean="0"/>
              <a:t> a user starts using only after porting to New OP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275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Editor’s draft: https://id.cto.telstra.com/public/draft-account-porting.html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8579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1257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0834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297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631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4393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673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5454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03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931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41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222D7-E25B-443A-BACC-0017F1FA7159}" type="datetimeFigureOut">
              <a:rPr lang="en-AU" smtClean="0"/>
              <a:t>22/02/2017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372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d.cto.telstra.com/2016/openid/draft-account-porting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ames.h.manger@team.telstra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xml2rfc.tools.ietf.org/cgi-bin/xml2rfc.cgi?Submit=Submit&amp;format=ascii&amp;mode=html&amp;type=ascii&amp;url=https://bitbucket.org/openid/mobile/raw/tip/draft-account-migration.x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bitbucket.org/openid/mobile/src/" TargetMode="External"/><Relationship Id="rId3" Type="http://schemas.openxmlformats.org/officeDocument/2006/relationships/hyperlink" Target="http://openid.net/wg/mobile/" TargetMode="External"/><Relationship Id="rId7" Type="http://schemas.openxmlformats.org/officeDocument/2006/relationships/hyperlink" Target="https://id.cto.telstra.com/2016/openid/draft-account-porting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sts.openid.net/pipermail/openid-specs-mobile-profile/" TargetMode="External"/><Relationship Id="rId5" Type="http://schemas.openxmlformats.org/officeDocument/2006/relationships/hyperlink" Target="mailto:openid-specs-mobile-profile@lists.openid.net" TargetMode="External"/><Relationship Id="rId4" Type="http://schemas.openxmlformats.org/officeDocument/2006/relationships/hyperlink" Target="https://bitbucket.org/openid/mobile/" TargetMode="External"/><Relationship Id="rId9" Type="http://schemas.openxmlformats.org/officeDocument/2006/relationships/hyperlink" Target="https://basecamp.com/2588644/projects/9050876/messages/6434988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Account Porting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>
                <a:hlinkClick r:id="rId3"/>
              </a:rPr>
              <a:t>draft-account-porting</a:t>
            </a:r>
            <a:r>
              <a:rPr lang="en-AU" dirty="0" smtClean="0"/>
              <a:t>; 2017-02-22</a:t>
            </a:r>
          </a:p>
          <a:p>
            <a:r>
              <a:rPr lang="en-AU" dirty="0" smtClean="0"/>
              <a:t>OpenID MODRNA / GSMA CPAS</a:t>
            </a:r>
          </a:p>
          <a:p>
            <a:r>
              <a:rPr lang="en-AU" dirty="0" smtClean="0">
                <a:hlinkClick r:id="rId4"/>
              </a:rPr>
              <a:t>James Manger</a:t>
            </a:r>
            <a:r>
              <a:rPr lang="en-AU" dirty="0" smtClean="0"/>
              <a:t> (Telstra)</a:t>
            </a:r>
          </a:p>
          <a:p>
            <a:endParaRPr lang="en-AU" dirty="0"/>
          </a:p>
          <a:p>
            <a:r>
              <a:rPr lang="en-AU" dirty="0" smtClean="0"/>
              <a:t>Co-authors of spec: James, Torsten, Arne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389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d.cto.telstra.com/public/draft-account-porting.e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140"/>
          <a:stretch/>
        </p:blipFill>
        <p:spPr bwMode="auto">
          <a:xfrm>
            <a:off x="792183" y="0"/>
            <a:ext cx="10829925" cy="686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340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d.cto.telstra.com/public/draft-account-porting.e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57" b="36402"/>
          <a:stretch/>
        </p:blipFill>
        <p:spPr bwMode="auto">
          <a:xfrm>
            <a:off x="792181" y="1296373"/>
            <a:ext cx="10829925" cy="494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d.cto.telstra.com/public/draft-account-porting.e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52"/>
          <a:stretch/>
        </p:blipFill>
        <p:spPr bwMode="auto">
          <a:xfrm>
            <a:off x="792180" y="0"/>
            <a:ext cx="10829925" cy="127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649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d.cto.telstra.com/public/draft-account-porting.e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04" b="3201"/>
          <a:stretch/>
        </p:blipFill>
        <p:spPr bwMode="auto">
          <a:xfrm>
            <a:off x="792186" y="490396"/>
            <a:ext cx="10829925" cy="636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165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5467248" y="1341615"/>
            <a:ext cx="685800" cy="654270"/>
            <a:chOff x="5350311" y="407385"/>
            <a:chExt cx="685800" cy="654270"/>
          </a:xfrm>
        </p:grpSpPr>
        <p:pic>
          <p:nvPicPr>
            <p:cNvPr id="1026" name="Picture 2" descr="\\cto-nas-1.cto.in.telstra.com.au\Clipart\Icon Collection - Objects &amp; People\48x48\plain\user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8911" y="407385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\\cto-nas-1.cto.in.telstra.com.au\Clipart\Icon Collection - Objects &amp; People\48x48\plain\mda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0311" y="604455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4" name="Group 53"/>
          <p:cNvGrpSpPr/>
          <p:nvPr/>
        </p:nvGrpSpPr>
        <p:grpSpPr>
          <a:xfrm>
            <a:off x="3725045" y="4916324"/>
            <a:ext cx="545342" cy="739712"/>
            <a:chOff x="3637724" y="3570999"/>
            <a:chExt cx="545342" cy="739712"/>
          </a:xfrm>
        </p:grpSpPr>
        <p:pic>
          <p:nvPicPr>
            <p:cNvPr id="1034" name="Picture 10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1795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637724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RP1</a:t>
              </a:r>
              <a:endParaRPr lang="en-AU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527006" y="4916324"/>
            <a:ext cx="545342" cy="739712"/>
            <a:chOff x="4439685" y="3570999"/>
            <a:chExt cx="545342" cy="739712"/>
          </a:xfrm>
        </p:grpSpPr>
        <p:pic>
          <p:nvPicPr>
            <p:cNvPr id="1036" name="Picture 12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6858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439685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RP2</a:t>
              </a:r>
              <a:endParaRPr lang="en-AU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390439" y="4916324"/>
            <a:ext cx="545342" cy="739712"/>
            <a:chOff x="5303118" y="3570999"/>
            <a:chExt cx="545342" cy="739712"/>
          </a:xfrm>
        </p:grpSpPr>
        <p:pic>
          <p:nvPicPr>
            <p:cNvPr id="1038" name="Picture 14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921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303118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RP3</a:t>
              </a:r>
              <a:endParaRPr lang="en-AU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205935" y="4916324"/>
            <a:ext cx="545342" cy="739712"/>
            <a:chOff x="6118614" y="3570999"/>
            <a:chExt cx="545342" cy="739712"/>
          </a:xfrm>
        </p:grpSpPr>
        <p:pic>
          <p:nvPicPr>
            <p:cNvPr id="1040" name="Picture 16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984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6118614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RP4</a:t>
              </a:r>
              <a:endParaRPr lang="en-AU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017412" y="4916324"/>
            <a:ext cx="545342" cy="739712"/>
            <a:chOff x="6930091" y="3570999"/>
            <a:chExt cx="545342" cy="739712"/>
          </a:xfrm>
        </p:grpSpPr>
        <p:pic>
          <p:nvPicPr>
            <p:cNvPr id="12" name="Picture 14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2047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6930091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RP5</a:t>
              </a:r>
              <a:endParaRPr lang="en-AU" dirty="0"/>
            </a:p>
          </p:txBody>
        </p:sp>
      </p:grpSp>
      <p:cxnSp>
        <p:nvCxnSpPr>
          <p:cNvPr id="6" name="Curved Connector 5"/>
          <p:cNvCxnSpPr>
            <a:stCxn id="1028" idx="1"/>
            <a:endCxn id="1032" idx="3"/>
          </p:cNvCxnSpPr>
          <p:nvPr/>
        </p:nvCxnSpPr>
        <p:spPr>
          <a:xfrm rot="10800000" flipV="1">
            <a:off x="4601910" y="1767284"/>
            <a:ext cx="865338" cy="980645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1032" idx="2"/>
            <a:endCxn id="1034" idx="0"/>
          </p:cNvCxnSpPr>
          <p:nvPr/>
        </p:nvCxnSpPr>
        <p:spPr>
          <a:xfrm rot="5400000">
            <a:off x="3215616" y="3758630"/>
            <a:ext cx="1939794" cy="375594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1032" idx="2"/>
            <a:endCxn id="1036" idx="0"/>
          </p:cNvCxnSpPr>
          <p:nvPr/>
        </p:nvCxnSpPr>
        <p:spPr>
          <a:xfrm rot="16200000" flipH="1">
            <a:off x="3628147" y="3721692"/>
            <a:ext cx="1939794" cy="449469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1032" idx="2"/>
            <a:endCxn id="1038" idx="0"/>
          </p:cNvCxnSpPr>
          <p:nvPr/>
        </p:nvCxnSpPr>
        <p:spPr>
          <a:xfrm rot="16200000" flipH="1">
            <a:off x="4040679" y="3309161"/>
            <a:ext cx="1939794" cy="1274532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1032" idx="2"/>
            <a:endCxn id="1040" idx="0"/>
          </p:cNvCxnSpPr>
          <p:nvPr/>
        </p:nvCxnSpPr>
        <p:spPr>
          <a:xfrm rot="16200000" flipH="1">
            <a:off x="4453210" y="2896629"/>
            <a:ext cx="1939794" cy="2099595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1028" idx="3"/>
            <a:endCxn id="1030" idx="1"/>
          </p:cNvCxnSpPr>
          <p:nvPr/>
        </p:nvCxnSpPr>
        <p:spPr>
          <a:xfrm>
            <a:off x="5924448" y="1767285"/>
            <a:ext cx="826829" cy="98064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1030" idx="2"/>
            <a:endCxn id="12" idx="0"/>
          </p:cNvCxnSpPr>
          <p:nvPr/>
        </p:nvCxnSpPr>
        <p:spPr>
          <a:xfrm rot="16200000" flipH="1">
            <a:off x="6169025" y="3787381"/>
            <a:ext cx="1939794" cy="31809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1030" idx="2"/>
            <a:endCxn id="1038" idx="0"/>
          </p:cNvCxnSpPr>
          <p:nvPr/>
        </p:nvCxnSpPr>
        <p:spPr>
          <a:xfrm rot="5400000">
            <a:off x="5343963" y="3280410"/>
            <a:ext cx="1939794" cy="133203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>
            <a:stCxn id="1030" idx="2"/>
            <a:endCxn id="1040" idx="0"/>
          </p:cNvCxnSpPr>
          <p:nvPr/>
        </p:nvCxnSpPr>
        <p:spPr>
          <a:xfrm rot="5400000">
            <a:off x="5756494" y="3692941"/>
            <a:ext cx="1939794" cy="506972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5110294" y="2378598"/>
            <a:ext cx="1171957" cy="369332"/>
            <a:chOff x="5104579" y="1780143"/>
            <a:chExt cx="1171957" cy="369332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5104579" y="2103657"/>
              <a:ext cx="1171957" cy="0"/>
            </a:xfrm>
            <a:prstGeom prst="straightConnector1">
              <a:avLst/>
            </a:prstGeom>
            <a:ln w="762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350364" y="1780143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port</a:t>
              </a:r>
              <a:endParaRPr lang="en-AU" dirty="0"/>
            </a:p>
          </p:txBody>
        </p:sp>
      </p:grpSp>
      <p:sp>
        <p:nvSpPr>
          <p:cNvPr id="59" name="Oval Callout 58"/>
          <p:cNvSpPr/>
          <p:nvPr/>
        </p:nvSpPr>
        <p:spPr>
          <a:xfrm>
            <a:off x="630664" y="4982780"/>
            <a:ext cx="2523938" cy="1221938"/>
          </a:xfrm>
          <a:prstGeom prst="wedgeEllipseCallout">
            <a:avLst>
              <a:gd name="adj1" fmla="val 74154"/>
              <a:gd name="adj2" fmla="val -3211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disused RP never hears about port (and doesn’t need to)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Callout 68"/>
          <p:cNvSpPr/>
          <p:nvPr/>
        </p:nvSpPr>
        <p:spPr>
          <a:xfrm>
            <a:off x="8617374" y="4675735"/>
            <a:ext cx="3400097" cy="1221938"/>
          </a:xfrm>
          <a:prstGeom prst="wedgeEllipseCallout">
            <a:avLst>
              <a:gd name="adj1" fmla="val -82470"/>
              <a:gd name="adj2" fmla="val -1405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new RP doesn’t need to know about port, but </a:t>
            </a:r>
            <a:r>
              <a:rPr lang="en-AU" dirty="0" smtClean="0">
                <a:solidFill>
                  <a:schemeClr val="tx1"/>
                </a:solidFill>
              </a:rPr>
              <a:t>told about Old OP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0" name="Oval Callout 69"/>
          <p:cNvSpPr/>
          <p:nvPr/>
        </p:nvSpPr>
        <p:spPr>
          <a:xfrm>
            <a:off x="3500710" y="5750790"/>
            <a:ext cx="2523938" cy="902750"/>
          </a:xfrm>
          <a:prstGeom prst="wedgeEllipseCallout">
            <a:avLst>
              <a:gd name="adj1" fmla="val 29596"/>
              <a:gd name="adj2" fmla="val -10002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RP needs to link {New</a:t>
            </a:r>
            <a:r>
              <a:rPr lang="en-AU" dirty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OP/sub2} to {Old</a:t>
            </a:r>
            <a:r>
              <a:rPr lang="en-AU" dirty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OP/sub1}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3440553" y="2190778"/>
            <a:ext cx="1161357" cy="1109043"/>
            <a:chOff x="3440553" y="2190778"/>
            <a:chExt cx="1161357" cy="1109043"/>
          </a:xfrm>
        </p:grpSpPr>
        <p:pic>
          <p:nvPicPr>
            <p:cNvPr id="1032" name="Picture 8" descr="\\cto-nas-1.cto.in.telstra.com.au\Clipart\Icon Collection - Network and Security\48x48\plain\server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4710" y="2519330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3760659" y="2190778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Old OP</a:t>
              </a:r>
              <a:endParaRPr lang="en-AU" dirty="0"/>
            </a:p>
          </p:txBody>
        </p:sp>
        <p:sp>
          <p:nvSpPr>
            <p:cNvPr id="60" name="Can 59"/>
            <p:cNvSpPr/>
            <p:nvPr/>
          </p:nvSpPr>
          <p:spPr>
            <a:xfrm>
              <a:off x="3440553" y="2517225"/>
              <a:ext cx="698280" cy="369331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users</a:t>
              </a:r>
              <a:endParaRPr lang="en-AU" dirty="0"/>
            </a:p>
          </p:txBody>
        </p:sp>
        <p:sp>
          <p:nvSpPr>
            <p:cNvPr id="73" name="Can 72"/>
            <p:cNvSpPr/>
            <p:nvPr/>
          </p:nvSpPr>
          <p:spPr>
            <a:xfrm>
              <a:off x="3454815" y="2930490"/>
              <a:ext cx="698280" cy="369331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RPs</a:t>
              </a:r>
              <a:endParaRPr lang="en-AU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701840" y="2188668"/>
            <a:ext cx="1194644" cy="1111153"/>
            <a:chOff x="6701840" y="2188668"/>
            <a:chExt cx="1194644" cy="1111153"/>
          </a:xfrm>
        </p:grpSpPr>
        <p:pic>
          <p:nvPicPr>
            <p:cNvPr id="1030" name="Picture 6" descr="\\cto-nas-1.cto.in.telstra.com.au\Clipart\Icon Collection - Network and Security\48x48\plain\server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1277" y="2519330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6701840" y="2188668"/>
              <a:ext cx="936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New OP</a:t>
              </a:r>
              <a:endParaRPr lang="en-AU" dirty="0"/>
            </a:p>
          </p:txBody>
        </p:sp>
        <p:sp>
          <p:nvSpPr>
            <p:cNvPr id="74" name="Can 73"/>
            <p:cNvSpPr/>
            <p:nvPr/>
          </p:nvSpPr>
          <p:spPr>
            <a:xfrm>
              <a:off x="7183942" y="2517225"/>
              <a:ext cx="698280" cy="369331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users</a:t>
              </a:r>
              <a:endParaRPr lang="en-AU" dirty="0"/>
            </a:p>
          </p:txBody>
        </p:sp>
        <p:sp>
          <p:nvSpPr>
            <p:cNvPr id="75" name="Can 74"/>
            <p:cNvSpPr/>
            <p:nvPr/>
          </p:nvSpPr>
          <p:spPr>
            <a:xfrm>
              <a:off x="7198204" y="2930490"/>
              <a:ext cx="698280" cy="369331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RPs</a:t>
              </a:r>
              <a:endParaRPr lang="en-AU" dirty="0"/>
            </a:p>
          </p:txBody>
        </p:sp>
      </p:grpSp>
      <p:sp>
        <p:nvSpPr>
          <p:cNvPr id="78" name="Oval Callout 77"/>
          <p:cNvSpPr/>
          <p:nvPr/>
        </p:nvSpPr>
        <p:spPr>
          <a:xfrm>
            <a:off x="1" y="2090921"/>
            <a:ext cx="2991084" cy="1221938"/>
          </a:xfrm>
          <a:prstGeom prst="wedgeEllipseCallout">
            <a:avLst>
              <a:gd name="adj1" fmla="val 65161"/>
              <a:gd name="adj2" fmla="val 1519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Doesn’t need a database of </a:t>
            </a:r>
            <a:r>
              <a:rPr lang="en-A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user+RP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relationships</a:t>
            </a:r>
            <a:b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(can calculate ‘sub’s)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Oval Callout 78"/>
          <p:cNvSpPr/>
          <p:nvPr/>
        </p:nvSpPr>
        <p:spPr>
          <a:xfrm>
            <a:off x="8675352" y="1790491"/>
            <a:ext cx="2917558" cy="1509330"/>
          </a:xfrm>
          <a:prstGeom prst="wedgeEllipseCallout">
            <a:avLst>
              <a:gd name="adj1" fmla="val -76402"/>
              <a:gd name="adj2" fmla="val 3197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OP isn’t given list of a user’s RPs; assumes it is </a:t>
            </a:r>
            <a:r>
              <a:rPr lang="en-A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</a:t>
            </a:r>
            <a:r>
              <a:rPr lang="en-A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RPs</a:t>
            </a:r>
            <a:endParaRPr lang="en-AU" strike="sngStrike" dirty="0">
              <a:solidFill>
                <a:schemeClr val="tx1"/>
              </a:solidFill>
            </a:endParaRPr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Design decisions</a:t>
            </a:r>
            <a:endParaRPr lang="en-AU" dirty="0"/>
          </a:p>
        </p:txBody>
      </p:sp>
      <p:sp>
        <p:nvSpPr>
          <p:cNvPr id="81" name="Oval Callout 80"/>
          <p:cNvSpPr/>
          <p:nvPr/>
        </p:nvSpPr>
        <p:spPr>
          <a:xfrm>
            <a:off x="6093436" y="5656036"/>
            <a:ext cx="2523938" cy="902750"/>
          </a:xfrm>
          <a:prstGeom prst="wedgeEllipseCallout">
            <a:avLst>
              <a:gd name="adj1" fmla="val -59103"/>
              <a:gd name="adj2" fmla="val -9070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RP needs to contact Old</a:t>
            </a:r>
            <a:r>
              <a:rPr lang="en-AU" dirty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 to get Old sub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0" y="6590282"/>
            <a:ext cx="58764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Subject Id (sub) = Pseudonymous Customer Reference (PCR)</a:t>
            </a:r>
            <a:endParaRPr lang="en-AU" sz="1200" dirty="0"/>
          </a:p>
        </p:txBody>
      </p:sp>
      <p:sp>
        <p:nvSpPr>
          <p:cNvPr id="83" name="Oval Callout 82"/>
          <p:cNvSpPr/>
          <p:nvPr/>
        </p:nvSpPr>
        <p:spPr>
          <a:xfrm>
            <a:off x="538911" y="3375278"/>
            <a:ext cx="2740317" cy="1221938"/>
          </a:xfrm>
          <a:prstGeom prst="wedgeEllipseCallout">
            <a:avLst>
              <a:gd name="adj1" fmla="val 56236"/>
              <a:gd name="adj2" fmla="val -8716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Sees first login to each RP after port, </a:t>
            </a:r>
            <a:r>
              <a:rPr lang="en-AU" dirty="0" smtClean="0">
                <a:solidFill>
                  <a:schemeClr val="tx1"/>
                </a:solidFill>
              </a:rPr>
              <a:t>even to new RPs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4" name="Oval Callout 83"/>
          <p:cNvSpPr/>
          <p:nvPr/>
        </p:nvSpPr>
        <p:spPr>
          <a:xfrm>
            <a:off x="7183942" y="3593288"/>
            <a:ext cx="2367467" cy="561349"/>
          </a:xfrm>
          <a:prstGeom prst="wedgeEllipseCallout">
            <a:avLst>
              <a:gd name="adj1" fmla="val -72704"/>
              <a:gd name="adj2" fmla="val 4773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Pairwise privacy maintained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5" name="Oval Callout 84"/>
          <p:cNvSpPr/>
          <p:nvPr/>
        </p:nvSpPr>
        <p:spPr>
          <a:xfrm>
            <a:off x="6492520" y="1168821"/>
            <a:ext cx="2254805" cy="714129"/>
          </a:xfrm>
          <a:prstGeom prst="wedgeEllipseCallout">
            <a:avLst>
              <a:gd name="adj1" fmla="val -83402"/>
              <a:gd name="adj2" fmla="val 8602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Consent, using OAuth</a:t>
            </a:r>
            <a:r>
              <a:rPr lang="en-AU" dirty="0" smtClean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2.0</a:t>
            </a:r>
            <a:endParaRPr lang="en-AU" dirty="0">
              <a:solidFill>
                <a:schemeClr val="tx1"/>
              </a:solidFill>
            </a:endParaRPr>
          </a:p>
        </p:txBody>
      </p:sp>
      <p:cxnSp>
        <p:nvCxnSpPr>
          <p:cNvPr id="76" name="Curved Connector 75"/>
          <p:cNvCxnSpPr/>
          <p:nvPr/>
        </p:nvCxnSpPr>
        <p:spPr>
          <a:xfrm rot="10800000">
            <a:off x="5647843" y="2188668"/>
            <a:ext cx="558093" cy="513222"/>
          </a:xfrm>
          <a:prstGeom prst="curvedConnector3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/>
          <p:nvPr/>
        </p:nvCxnSpPr>
        <p:spPr>
          <a:xfrm rot="10800000" flipV="1">
            <a:off x="5151940" y="2209915"/>
            <a:ext cx="495903" cy="446379"/>
          </a:xfrm>
          <a:prstGeom prst="curvedConnector3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657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Alternative #1: Authenticate RP </a:t>
            </a:r>
            <a:r>
              <a:rPr lang="en-AU" dirty="0" smtClean="0">
                <a:solidFill>
                  <a:srgbClr val="00B050"/>
                </a:solidFill>
              </a:rPr>
              <a:t>✓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Instead of Old OP recognizing the same </a:t>
            </a:r>
            <a:r>
              <a:rPr lang="en-AU" dirty="0" err="1" smtClean="0"/>
              <a:t>sector_id</a:t>
            </a:r>
            <a:r>
              <a:rPr lang="en-AU" dirty="0" smtClean="0"/>
              <a:t> for RP as New OP, the RP authenticates to the Old OP’s Porting check API</a:t>
            </a:r>
          </a:p>
          <a:p>
            <a:r>
              <a:rPr lang="en-AU" dirty="0" smtClean="0"/>
              <a:t>Step 3: Porting check API</a:t>
            </a:r>
          </a:p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POST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token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?grant_type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client_credentials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Authorization: Basic </a:t>
            </a:r>
            <a:r>
              <a:rPr lang="en-AU" sz="2000" i="1" dirty="0">
                <a:latin typeface="Consolas" panose="020B0609020204030204" pitchFamily="49" charset="0"/>
                <a:cs typeface="Consolas" panose="020B0609020204030204" pitchFamily="49" charset="0"/>
              </a:rPr>
              <a:t>B64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rp_client_id:rp_client_secret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https://</a:t>
            </a:r>
            <a:r>
              <a:rPr lang="en-AU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port_check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NewOP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.example.net/&amp;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enc_port_token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=eyJ0eX…3JnIn0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..48V…U3b.GYV….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qfc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Authorization: Bearer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v8BmvE6ZxKukm_3_rGRbvTOoynXP1SBlWkGAxfA9Fwo</a:t>
            </a:r>
            <a:endParaRPr lang="en-AU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AU" sz="2000" dirty="0" smtClean="0">
                <a:cs typeface="Consolas" panose="020B0609020204030204" pitchFamily="49" charset="0"/>
              </a:rPr>
              <a:t>Old OP:</a:t>
            </a: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Decrypts </a:t>
            </a:r>
            <a:r>
              <a:rPr lang="en-AU" sz="1600" dirty="0" err="1" smtClean="0">
                <a:cs typeface="Consolas" panose="020B0609020204030204" pitchFamily="49" charset="0"/>
              </a:rPr>
              <a:t>enc_port_token</a:t>
            </a:r>
            <a:r>
              <a:rPr lang="en-AU" sz="1600" dirty="0" smtClean="0">
                <a:cs typeface="Consolas" panose="020B0609020204030204" pitchFamily="49" charset="0"/>
              </a:rPr>
              <a:t>; confirms </a:t>
            </a:r>
            <a:r>
              <a:rPr lang="en-AU" sz="1600" dirty="0" err="1" smtClean="0">
                <a:cs typeface="Consolas" panose="020B0609020204030204" pitchFamily="49" charset="0"/>
              </a:rPr>
              <a:t>port_token</a:t>
            </a:r>
            <a:r>
              <a:rPr lang="en-AU" sz="1600" dirty="0" smtClean="0">
                <a:cs typeface="Consolas" panose="020B0609020204030204" pitchFamily="49" charset="0"/>
              </a:rPr>
              <a:t> valid for a port to New OP; match </a:t>
            </a:r>
            <a:r>
              <a:rPr lang="en-AU" sz="1600" dirty="0" err="1" smtClean="0">
                <a:cs typeface="Consolas" panose="020B0609020204030204" pitchFamily="49" charset="0"/>
              </a:rPr>
              <a:t>iss</a:t>
            </a:r>
            <a:r>
              <a:rPr lang="en-AU" sz="1600" dirty="0" smtClean="0">
                <a:cs typeface="Consolas" panose="020B0609020204030204" pitchFamily="49" charset="0"/>
              </a:rPr>
              <a:t> to kid</a:t>
            </a: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Return “sub” appropriate to the authenticated RP</a:t>
            </a:r>
            <a:endParaRPr lang="en-AU" sz="1600" dirty="0">
              <a:cs typeface="Consolas" panose="020B0609020204030204" pitchFamily="49" charset="0"/>
            </a:endParaRPr>
          </a:p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"sub": "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kY6N64H86MBTho9I-JlRnpvaLOwAb5m3yYta6pq1VFM" }</a:t>
            </a:r>
          </a:p>
          <a:p>
            <a:r>
              <a:rPr lang="en-AU" dirty="0" smtClean="0">
                <a:solidFill>
                  <a:srgbClr val="00B050"/>
                </a:solidFill>
                <a:cs typeface="Consolas" panose="020B0609020204030204" pitchFamily="49" charset="0"/>
              </a:rPr>
              <a:t>✓ </a:t>
            </a:r>
            <a:r>
              <a:rPr lang="en-AU" dirty="0" smtClean="0">
                <a:cs typeface="Consolas" panose="020B0609020204030204" pitchFamily="49" charset="0"/>
              </a:rPr>
              <a:t>Old OP and New OP don’t have to agree on </a:t>
            </a:r>
            <a:r>
              <a:rPr lang="en-AU" dirty="0" err="1" smtClean="0">
                <a:cs typeface="Consolas" panose="020B0609020204030204" pitchFamily="49" charset="0"/>
              </a:rPr>
              <a:t>sector_id</a:t>
            </a:r>
            <a:endParaRPr lang="en-AU" dirty="0" smtClean="0">
              <a:cs typeface="Consolas" panose="020B0609020204030204" pitchFamily="49" charset="0"/>
            </a:endParaRPr>
          </a:p>
          <a:p>
            <a:r>
              <a:rPr lang="en-AU" dirty="0" smtClean="0">
                <a:solidFill>
                  <a:srgbClr val="FF0000"/>
                </a:solidFill>
                <a:cs typeface="Consolas" panose="020B0609020204030204" pitchFamily="49" charset="0"/>
              </a:rPr>
              <a:t>✗</a:t>
            </a:r>
            <a:r>
              <a:rPr lang="en-AU" dirty="0" smtClean="0">
                <a:cs typeface="Consolas" panose="020B0609020204030204" pitchFamily="49" charset="0"/>
              </a:rPr>
              <a:t> Extra effort for RP to authenticate; extra OAuth 2.0 flow</a:t>
            </a:r>
            <a:endParaRPr lang="en-AU" dirty="0"/>
          </a:p>
        </p:txBody>
      </p:sp>
      <p:sp>
        <p:nvSpPr>
          <p:cNvPr id="4" name="Oval Callout 3"/>
          <p:cNvSpPr/>
          <p:nvPr/>
        </p:nvSpPr>
        <p:spPr>
          <a:xfrm>
            <a:off x="10258096" y="3142593"/>
            <a:ext cx="1626609" cy="370913"/>
          </a:xfrm>
          <a:prstGeom prst="wedgeEllipseCallout">
            <a:avLst>
              <a:gd name="adj1" fmla="val -50735"/>
              <a:gd name="adj2" fmla="val -9394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Omit?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03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Alternative #2: Signed porting statements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hlinkClick r:id="rId2"/>
              </a:rPr>
              <a:t>draft-account-</a:t>
            </a:r>
            <a:r>
              <a:rPr lang="en-AU" b="1" dirty="0" smtClean="0">
                <a:hlinkClick r:id="rId2"/>
              </a:rPr>
              <a:t>migration</a:t>
            </a:r>
            <a:r>
              <a:rPr lang="en-AU" dirty="0" smtClean="0">
                <a:hlinkClick r:id="rId2"/>
              </a:rPr>
              <a:t>-02</a:t>
            </a:r>
            <a:endParaRPr lang="en-AU" dirty="0" smtClean="0"/>
          </a:p>
          <a:p>
            <a:r>
              <a:rPr lang="en-AU" dirty="0" smtClean="0"/>
              <a:t>Old OP maintains a DB of </a:t>
            </a:r>
            <a:r>
              <a:rPr lang="en-AU" dirty="0" err="1" smtClean="0"/>
              <a:t>user+RP</a:t>
            </a:r>
            <a:r>
              <a:rPr lang="en-AU" dirty="0" smtClean="0"/>
              <a:t> relationships</a:t>
            </a:r>
          </a:p>
          <a:p>
            <a:r>
              <a:rPr lang="en-AU" dirty="0" smtClean="0"/>
              <a:t>Creates a signed message for each RP/</a:t>
            </a:r>
            <a:r>
              <a:rPr lang="en-AU" dirty="0" err="1" smtClean="0"/>
              <a:t>sector_id</a:t>
            </a:r>
            <a:r>
              <a:rPr lang="en-AU" dirty="0" smtClean="0"/>
              <a:t> vouching to the port</a:t>
            </a:r>
          </a:p>
          <a:p>
            <a:r>
              <a:rPr lang="en-AU" dirty="0" smtClean="0"/>
              <a:t>New OP gets signed messages from Old OP (with OAuth 2.0 consent)</a:t>
            </a:r>
          </a:p>
          <a:p>
            <a:r>
              <a:rPr lang="en-AU" dirty="0" smtClean="0"/>
              <a:t>New OP includes an RP’s signed message in </a:t>
            </a:r>
            <a:r>
              <a:rPr lang="en-AU" dirty="0" err="1" smtClean="0"/>
              <a:t>id_token</a:t>
            </a:r>
            <a:endParaRPr lang="en-AU" dirty="0" smtClean="0"/>
          </a:p>
          <a:p>
            <a:r>
              <a:rPr lang="en-AU" dirty="0" smtClean="0">
                <a:solidFill>
                  <a:srgbClr val="00B050"/>
                </a:solidFill>
              </a:rPr>
              <a:t>✓</a:t>
            </a:r>
            <a:r>
              <a:rPr lang="en-AU" dirty="0" smtClean="0"/>
              <a:t> RP does not need to call Old OP (other than to get public key)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✗</a:t>
            </a:r>
            <a:r>
              <a:rPr lang="en-AU" dirty="0" smtClean="0"/>
              <a:t> Old OP needs long-term signing keys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✗</a:t>
            </a:r>
            <a:r>
              <a:rPr lang="en-AU" dirty="0" smtClean="0"/>
              <a:t> OPs need </a:t>
            </a:r>
            <a:r>
              <a:rPr lang="en-AU" dirty="0" err="1" smtClean="0"/>
              <a:t>user+RP</a:t>
            </a:r>
            <a:r>
              <a:rPr lang="en-AU" dirty="0" smtClean="0"/>
              <a:t> DB; cannot just calculate ‘sub’ on demand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91528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Alternative #3: Same “sub” </a:t>
            </a:r>
            <a:r>
              <a:rPr lang="en-AU" dirty="0" smtClean="0">
                <a:solidFill>
                  <a:srgbClr val="FF0000"/>
                </a:solidFill>
              </a:rPr>
              <a:t>✗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Early 2016 version of Mobile Connect Lifecycle Processes</a:t>
            </a:r>
          </a:p>
          <a:p>
            <a:r>
              <a:rPr lang="en-AU" dirty="0" smtClean="0"/>
              <a:t>New OP gets Subject Ids (subs) from Old OP; reuses same subs</a:t>
            </a:r>
          </a:p>
          <a:p>
            <a:r>
              <a:rPr lang="en-AU" dirty="0" smtClean="0"/>
              <a:t>RP should confirm port with Old OP</a:t>
            </a:r>
          </a:p>
          <a:p>
            <a:r>
              <a:rPr lang="en-AU" dirty="0" smtClean="0">
                <a:solidFill>
                  <a:srgbClr val="00B050"/>
                </a:solidFill>
              </a:rPr>
              <a:t>✓</a:t>
            </a:r>
            <a:r>
              <a:rPr lang="en-AU" dirty="0" smtClean="0"/>
              <a:t> </a:t>
            </a:r>
            <a:r>
              <a:rPr lang="en-AU" dirty="0" err="1" smtClean="0"/>
              <a:t>id_token</a:t>
            </a:r>
            <a:r>
              <a:rPr lang="en-AU" dirty="0" smtClean="0"/>
              <a:t> unchanged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✗</a:t>
            </a:r>
            <a:r>
              <a:rPr lang="en-AU" dirty="0" smtClean="0"/>
              <a:t> Risks from confusing subs from OPs in scheme vs other OPs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✗</a:t>
            </a:r>
            <a:r>
              <a:rPr lang="en-AU" dirty="0" smtClean="0"/>
              <a:t> OPs need </a:t>
            </a:r>
            <a:r>
              <a:rPr lang="en-AU" dirty="0" err="1" smtClean="0"/>
              <a:t>user+RP</a:t>
            </a:r>
            <a:r>
              <a:rPr lang="en-AU" dirty="0" smtClean="0"/>
              <a:t> DB; cannot calculate ‘sub’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45366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Changes for draft…-05 — to be agreed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196145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AU" dirty="0" smtClean="0"/>
              <a:t>New OP encrypts the </a:t>
            </a:r>
            <a:r>
              <a:rPr lang="en-AU" dirty="0" err="1" smtClean="0"/>
              <a:t>port_token</a:t>
            </a:r>
            <a:r>
              <a:rPr lang="en-AU" dirty="0" smtClean="0"/>
              <a:t> with the Old OP’s current public key, instead of with a shared </a:t>
            </a:r>
            <a:r>
              <a:rPr lang="en-AU" dirty="0" err="1" smtClean="0"/>
              <a:t>client_secret</a:t>
            </a:r>
            <a:endParaRPr lang="en-AU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AU" dirty="0" smtClean="0"/>
              <a:t>…</a:t>
            </a:r>
          </a:p>
          <a:p>
            <a:pPr>
              <a:buFont typeface="Wingdings" panose="05000000000000000000" pitchFamily="2" charset="2"/>
              <a:buChar char="q"/>
            </a:pPr>
            <a:endParaRPr lang="en-AU" dirty="0"/>
          </a:p>
          <a:p>
            <a:pPr>
              <a:buFont typeface="Wingdings" panose="05000000000000000000" pitchFamily="2" charset="2"/>
              <a:buChar char="q"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Changes for Mobile Connect Discovery</a:t>
            </a:r>
            <a:endParaRPr lang="en-AU" dirty="0"/>
          </a:p>
          <a:p>
            <a:pPr>
              <a:buFont typeface="Wingdings" panose="05000000000000000000" pitchFamily="2" charset="2"/>
              <a:buChar char="q"/>
            </a:pPr>
            <a:r>
              <a:rPr lang="en-AU" dirty="0" smtClean="0"/>
              <a:t>Include “</a:t>
            </a:r>
            <a:r>
              <a:rPr lang="en-AU" dirty="0" err="1" smtClean="0"/>
              <a:t>iss</a:t>
            </a:r>
            <a:r>
              <a:rPr lang="en-AU" dirty="0" smtClean="0"/>
              <a:t>” (or “issuer”),</a:t>
            </a:r>
            <a:br>
              <a:rPr lang="en-AU" dirty="0" smtClean="0"/>
            </a:br>
            <a:r>
              <a:rPr lang="en-AU" dirty="0" smtClean="0"/>
              <a:t>implying </a:t>
            </a:r>
            <a:r>
              <a:rPr lang="en-AU" i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dirty="0" smtClean="0">
                <a:latin typeface="Consolas" panose="020B0609020204030204" pitchFamily="49" charset="0"/>
                <a:cs typeface="Consolas" panose="020B0609020204030204" pitchFamily="49" charset="0"/>
              </a:rPr>
              <a:t>/.well-known/</a:t>
            </a:r>
            <a:r>
              <a:rPr lang="en-AU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openid</a:t>
            </a:r>
            <a:r>
              <a:rPr lang="en-AU" dirty="0" smtClean="0">
                <a:latin typeface="Consolas" panose="020B0609020204030204" pitchFamily="49" charset="0"/>
                <a:cs typeface="Consolas" panose="020B0609020204030204" pitchFamily="49" charset="0"/>
              </a:rPr>
              <a:t>-configuration</a:t>
            </a:r>
            <a:endParaRPr lang="en-AU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775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Mobile Operator Discovery, Registration &amp; Authentication (MODRNA) OpenID working group</a:t>
            </a:r>
          </a:p>
          <a:p>
            <a:pPr lvl="1"/>
            <a:r>
              <a:rPr lang="en-AU" dirty="0" smtClean="0"/>
              <a:t>Web page: </a:t>
            </a:r>
            <a:r>
              <a:rPr lang="en-AU" dirty="0" smtClean="0">
                <a:hlinkClick r:id="rId3"/>
              </a:rPr>
              <a:t>http://openid.net/wg/mobile/</a:t>
            </a:r>
            <a:endParaRPr lang="en-AU" dirty="0" smtClean="0"/>
          </a:p>
          <a:p>
            <a:pPr lvl="1"/>
            <a:r>
              <a:rPr lang="en-AU" dirty="0" err="1" smtClean="0"/>
              <a:t>Bitbucket</a:t>
            </a:r>
            <a:r>
              <a:rPr lang="en-AU" dirty="0" smtClean="0"/>
              <a:t> repo: </a:t>
            </a:r>
            <a:r>
              <a:rPr lang="en-AU" dirty="0" smtClean="0">
                <a:hlinkClick r:id="rId4"/>
              </a:rPr>
              <a:t>https://bitbucket.org/openid/mobile/</a:t>
            </a:r>
            <a:endParaRPr lang="en-AU" dirty="0" smtClean="0"/>
          </a:p>
          <a:p>
            <a:pPr lvl="1"/>
            <a:r>
              <a:rPr lang="en-AU" dirty="0" smtClean="0"/>
              <a:t>Email list: </a:t>
            </a:r>
            <a:r>
              <a:rPr lang="en-AU" dirty="0" smtClean="0">
                <a:hlinkClick r:id="rId5"/>
              </a:rPr>
              <a:t>openid-specs-mobile-profile@lists.openid.net</a:t>
            </a:r>
            <a:endParaRPr lang="en-AU" dirty="0" smtClean="0"/>
          </a:p>
          <a:p>
            <a:pPr lvl="1"/>
            <a:r>
              <a:rPr lang="en-AU" dirty="0" smtClean="0"/>
              <a:t>Email archive: </a:t>
            </a:r>
            <a:r>
              <a:rPr lang="en-AU" dirty="0" smtClean="0">
                <a:hlinkClick r:id="rId6"/>
              </a:rPr>
              <a:t>http://lists.openid.net/pipermail/openid-specs-mobile-profile/</a:t>
            </a:r>
            <a:endParaRPr lang="en-AU" dirty="0" smtClean="0"/>
          </a:p>
          <a:p>
            <a:r>
              <a:rPr lang="en-AU" dirty="0" smtClean="0"/>
              <a:t>draft-account-porting</a:t>
            </a:r>
          </a:p>
          <a:p>
            <a:pPr lvl="1"/>
            <a:r>
              <a:rPr lang="en-AU" dirty="0" smtClean="0"/>
              <a:t>Web: </a:t>
            </a:r>
            <a:r>
              <a:rPr lang="en-AU" dirty="0" smtClean="0">
                <a:hlinkClick r:id="rId7"/>
              </a:rPr>
              <a:t>https://id.cto.telstra.com/2016/openid/draft-account-porting.html</a:t>
            </a:r>
            <a:endParaRPr lang="en-AU" dirty="0" smtClean="0"/>
          </a:p>
          <a:p>
            <a:pPr lvl="1"/>
            <a:r>
              <a:rPr lang="en-AU" dirty="0" err="1" smtClean="0">
                <a:hlinkClick r:id="rId8"/>
              </a:rPr>
              <a:t>Bitbucket</a:t>
            </a:r>
            <a:r>
              <a:rPr lang="en-AU" dirty="0" smtClean="0">
                <a:hlinkClick r:id="rId8"/>
              </a:rPr>
              <a:t> repo</a:t>
            </a:r>
            <a:r>
              <a:rPr lang="en-AU" dirty="0" smtClean="0"/>
              <a:t>: draft-account-porting.{</a:t>
            </a:r>
            <a:r>
              <a:rPr lang="en-AU" dirty="0" err="1" smtClean="0"/>
              <a:t>html|.eg.png</a:t>
            </a:r>
            <a:r>
              <a:rPr lang="en-AU" dirty="0" smtClean="0"/>
              <a:t>}</a:t>
            </a:r>
          </a:p>
          <a:p>
            <a:pPr lvl="1"/>
            <a:r>
              <a:rPr lang="en-AU" dirty="0" smtClean="0"/>
              <a:t>Earlier drafts named draft-account-migration</a:t>
            </a:r>
          </a:p>
          <a:p>
            <a:r>
              <a:rPr lang="en-AU" dirty="0" smtClean="0"/>
              <a:t>GSMA CPAS (Mobile Connect technical group) account porting thread</a:t>
            </a:r>
          </a:p>
          <a:p>
            <a:pPr lvl="1"/>
            <a:r>
              <a:rPr lang="en-AU" dirty="0" smtClean="0"/>
              <a:t>Basecamp: </a:t>
            </a:r>
            <a:r>
              <a:rPr lang="en-AU" dirty="0">
                <a:hlinkClick r:id="rId9"/>
              </a:rPr>
              <a:t>https://</a:t>
            </a:r>
            <a:r>
              <a:rPr lang="en-AU" dirty="0" smtClean="0">
                <a:hlinkClick r:id="rId9"/>
              </a:rPr>
              <a:t>basecamp.com/2588644/projects/9050876/messages/64349882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712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Mobile Connect should keep working when a user ports to another MNO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Aim: For Relying Parties (RPs, aka Service Providers) to be able to </a:t>
            </a:r>
            <a:r>
              <a:rPr lang="en-AU" b="1" i="1" dirty="0" smtClean="0"/>
              <a:t>automatically</a:t>
            </a:r>
            <a:r>
              <a:rPr lang="en-AU" dirty="0" smtClean="0"/>
              <a:t> recognize the same user signing-in before &amp; after they port to a new OpenID Connect Provider (OP, aka MNO)</a:t>
            </a:r>
          </a:p>
          <a:p>
            <a:r>
              <a:rPr lang="en-AU" dirty="0" smtClean="0"/>
              <a:t>Specify a porting mechanism that can work for any OpenID Connect Providers, not just MNOs doing Mobile Connect</a:t>
            </a:r>
          </a:p>
          <a:p>
            <a:r>
              <a:rPr lang="en-AU" dirty="0" smtClean="0"/>
              <a:t>The basic idea:</a:t>
            </a:r>
          </a:p>
          <a:p>
            <a:pPr lvl="1"/>
            <a:r>
              <a:rPr lang="en-AU" dirty="0" smtClean="0"/>
              <a:t>A user logs in to both OPs (Old &amp; New) in the same session, linking the two</a:t>
            </a:r>
          </a:p>
          <a:p>
            <a:pPr lvl="1"/>
            <a:r>
              <a:rPr lang="en-AU" dirty="0" smtClean="0"/>
              <a:t>RPs get evidence of that linking, authenticated by both Old &amp; New OPs</a:t>
            </a:r>
          </a:p>
        </p:txBody>
      </p:sp>
    </p:spTree>
    <p:extLst>
      <p:ext uri="{BB962C8B-B14F-4D97-AF65-F5344CB8AC3E}">
        <p14:creationId xmlns:p14="http://schemas.microsoft.com/office/powerpoint/2010/main" val="3584055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Porting steps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227676" cy="4351338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Step 0: setup</a:t>
            </a:r>
          </a:p>
          <a:p>
            <a:pPr lvl="1"/>
            <a:r>
              <a:rPr lang="en-AU" dirty="0" smtClean="0"/>
              <a:t>Old OP metadata lists ‘Porting data’ and ‘Porting check’ APIs; encryption algorithms &amp; keys</a:t>
            </a:r>
          </a:p>
          <a:p>
            <a:pPr lvl="1"/>
            <a:r>
              <a:rPr lang="en-AU" dirty="0" smtClean="0"/>
              <a:t>New OP has </a:t>
            </a:r>
            <a:r>
              <a:rPr lang="en-AU" dirty="0" err="1" smtClean="0"/>
              <a:t>client_id</a:t>
            </a:r>
            <a:r>
              <a:rPr lang="en-AU" dirty="0" smtClean="0"/>
              <a:t>/secret to call ‘Port data’ API</a:t>
            </a:r>
          </a:p>
          <a:p>
            <a:pPr lvl="1"/>
            <a:r>
              <a:rPr lang="en-AU" dirty="0" smtClean="0"/>
              <a:t>RPs registered with OPs</a:t>
            </a:r>
          </a:p>
          <a:p>
            <a:r>
              <a:rPr lang="en-AU" dirty="0" smtClean="0"/>
              <a:t>Step 1: port</a:t>
            </a:r>
          </a:p>
          <a:p>
            <a:pPr lvl="1"/>
            <a:r>
              <a:rPr lang="en-AU" dirty="0" smtClean="0"/>
              <a:t>New OP calls Old OP’s ‘Port data’ API → token; with OAuth 2.0 flow for user consent</a:t>
            </a:r>
          </a:p>
          <a:p>
            <a:r>
              <a:rPr lang="en-AU" dirty="0" smtClean="0"/>
              <a:t>Step 2: sign-in to RP</a:t>
            </a:r>
          </a:p>
          <a:p>
            <a:pPr lvl="1"/>
            <a:r>
              <a:rPr lang="en-AU" dirty="0" smtClean="0"/>
              <a:t>OpenID Connect from New OP to RP</a:t>
            </a:r>
          </a:p>
          <a:p>
            <a:pPr lvl="1"/>
            <a:r>
              <a:rPr lang="en-AU" dirty="0" err="1" smtClean="0"/>
              <a:t>id_token</a:t>
            </a:r>
            <a:r>
              <a:rPr lang="en-AU" dirty="0" smtClean="0"/>
              <a:t> has New OP’s ‘sub’ for user, and lists Old OP with per-RP token (encrypted token)</a:t>
            </a:r>
          </a:p>
          <a:p>
            <a:r>
              <a:rPr lang="en-AU" dirty="0" smtClean="0"/>
              <a:t>Step 3: confirm port</a:t>
            </a:r>
          </a:p>
          <a:p>
            <a:pPr lvl="1"/>
            <a:r>
              <a:rPr lang="en-AU" dirty="0" smtClean="0"/>
              <a:t>If RP doesn’t recognize {New OP/sub}; call Old OP’s ‘Port check API’ → Old OP’s ‘sub’</a:t>
            </a:r>
          </a:p>
          <a:p>
            <a:pPr lvl="1"/>
            <a:r>
              <a:rPr lang="en-AU" dirty="0" smtClean="0"/>
              <a:t>Repeat if still not recognized and Old OP lists an even older OP</a:t>
            </a:r>
          </a:p>
          <a:p>
            <a:pPr lvl="1"/>
            <a:r>
              <a:rPr lang="en-AU" dirty="0" smtClean="0"/>
              <a:t>Link {New OP/sub} to existing {Old OP/sub}</a:t>
            </a:r>
            <a:endParaRPr lang="en-AU" dirty="0"/>
          </a:p>
        </p:txBody>
      </p:sp>
      <p:sp>
        <p:nvSpPr>
          <p:cNvPr id="5" name="Left Brace 4"/>
          <p:cNvSpPr/>
          <p:nvPr/>
        </p:nvSpPr>
        <p:spPr>
          <a:xfrm>
            <a:off x="583963" y="1825625"/>
            <a:ext cx="260230" cy="1081962"/>
          </a:xfrm>
          <a:prstGeom prst="leftBrace">
            <a:avLst>
              <a:gd name="adj1" fmla="val 44797"/>
              <a:gd name="adj2" fmla="val 49215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1440000" bIns="0" rtlCol="0" anchor="ctr">
            <a:noAutofit/>
          </a:bodyPr>
          <a:lstStyle/>
          <a:p>
            <a:r>
              <a:rPr lang="en-AU" dirty="0" err="1" smtClean="0"/>
              <a:t>Config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time</a:t>
            </a:r>
            <a:endParaRPr lang="en-AU" dirty="0"/>
          </a:p>
        </p:txBody>
      </p:sp>
      <p:sp>
        <p:nvSpPr>
          <p:cNvPr id="6" name="Left Brace 5"/>
          <p:cNvSpPr/>
          <p:nvPr/>
        </p:nvSpPr>
        <p:spPr>
          <a:xfrm>
            <a:off x="573689" y="3169827"/>
            <a:ext cx="260230" cy="477499"/>
          </a:xfrm>
          <a:prstGeom prst="leftBrace">
            <a:avLst>
              <a:gd name="adj1" fmla="val 44797"/>
              <a:gd name="adj2" fmla="val 49215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1440000" bIns="0" rtlCol="0" anchor="ctr">
            <a:noAutofit/>
          </a:bodyPr>
          <a:lstStyle/>
          <a:p>
            <a:r>
              <a:rPr lang="en-AU" dirty="0" smtClean="0"/>
              <a:t>Port</a:t>
            </a:r>
            <a:br>
              <a:rPr lang="en-AU" dirty="0" smtClean="0"/>
            </a:br>
            <a:r>
              <a:rPr lang="en-AU" dirty="0" smtClean="0"/>
              <a:t>time</a:t>
            </a:r>
            <a:endParaRPr lang="en-AU" dirty="0"/>
          </a:p>
        </p:txBody>
      </p:sp>
      <p:sp>
        <p:nvSpPr>
          <p:cNvPr id="7" name="Left Brace 6"/>
          <p:cNvSpPr/>
          <p:nvPr/>
        </p:nvSpPr>
        <p:spPr>
          <a:xfrm>
            <a:off x="583963" y="3909566"/>
            <a:ext cx="260230" cy="2121364"/>
          </a:xfrm>
          <a:prstGeom prst="leftBrace">
            <a:avLst>
              <a:gd name="adj1" fmla="val 44797"/>
              <a:gd name="adj2" fmla="val 49215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1440000" bIns="0" rtlCol="0" anchor="ctr">
            <a:noAutofit/>
          </a:bodyPr>
          <a:lstStyle/>
          <a:p>
            <a:r>
              <a:rPr lang="en-AU" dirty="0" smtClean="0"/>
              <a:t>Login</a:t>
            </a:r>
            <a:br>
              <a:rPr lang="en-AU" dirty="0" smtClean="0"/>
            </a:br>
            <a:r>
              <a:rPr lang="en-AU" dirty="0" smtClean="0"/>
              <a:t>time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1230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Porting flow</a:t>
            </a:r>
            <a:endParaRPr lang="en-AU" baseline="30000" dirty="0"/>
          </a:p>
        </p:txBody>
      </p:sp>
      <p:grpSp>
        <p:nvGrpSpPr>
          <p:cNvPr id="3" name="Group 2"/>
          <p:cNvGrpSpPr/>
          <p:nvPr/>
        </p:nvGrpSpPr>
        <p:grpSpPr>
          <a:xfrm>
            <a:off x="5898381" y="2993453"/>
            <a:ext cx="685800" cy="654270"/>
            <a:chOff x="5350311" y="407385"/>
            <a:chExt cx="685800" cy="654270"/>
          </a:xfrm>
        </p:grpSpPr>
        <p:pic>
          <p:nvPicPr>
            <p:cNvPr id="4" name="Picture 2" descr="\\cto-nas-1.cto.in.telstra.com.au\Clipart\Icon Collection - Objects &amp; People\48x48\plain\user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8911" y="407385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\\cto-nas-1.cto.in.telstra.com.au\Clipart\Icon Collection - Objects &amp; People\48x48\plain\mda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0311" y="604455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5390439" y="5422652"/>
            <a:ext cx="486003" cy="739712"/>
            <a:chOff x="5303118" y="3570999"/>
            <a:chExt cx="486003" cy="739712"/>
          </a:xfrm>
        </p:grpSpPr>
        <p:pic>
          <p:nvPicPr>
            <p:cNvPr id="7" name="Picture 14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921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303118" y="3941379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</a:t>
              </a:r>
              <a:endParaRPr lang="en-AU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732099" y="1772248"/>
            <a:ext cx="841251" cy="785752"/>
            <a:chOff x="3760659" y="2190778"/>
            <a:chExt cx="841251" cy="785752"/>
          </a:xfrm>
        </p:grpSpPr>
        <p:pic>
          <p:nvPicPr>
            <p:cNvPr id="10" name="Picture 8" descr="\\cto-nas-1.cto.in.telstra.com.au\Clipart\Icon Collection - Network and Security\48x48\plain\server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4710" y="2519330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760659" y="2190778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Old OP</a:t>
              </a:r>
              <a:endParaRPr lang="en-AU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35631" y="1773615"/>
            <a:ext cx="936923" cy="787862"/>
            <a:chOff x="6701840" y="2188668"/>
            <a:chExt cx="936923" cy="787862"/>
          </a:xfrm>
        </p:grpSpPr>
        <p:pic>
          <p:nvPicPr>
            <p:cNvPr id="15" name="Picture 6" descr="\\cto-nas-1.cto.in.telstra.com.au\Clipart\Icon Collection - Network and Security\48x48\plain\server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1277" y="2519330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701840" y="2188668"/>
              <a:ext cx="936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New OP</a:t>
              </a:r>
              <a:endParaRPr lang="en-AU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896770" y="1961806"/>
            <a:ext cx="1458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1. </a:t>
            </a:r>
            <a:r>
              <a:rPr lang="en-AU" dirty="0" err="1" smtClean="0"/>
              <a:t>port_token</a:t>
            </a:r>
            <a:endParaRPr lang="en-AU" dirty="0"/>
          </a:p>
        </p:txBody>
      </p:sp>
      <p:cxnSp>
        <p:nvCxnSpPr>
          <p:cNvPr id="24" name="Straight Arrow Connector 23"/>
          <p:cNvCxnSpPr>
            <a:stCxn id="10" idx="3"/>
            <a:endCxn id="15" idx="1"/>
          </p:cNvCxnSpPr>
          <p:nvPr/>
        </p:nvCxnSpPr>
        <p:spPr>
          <a:xfrm>
            <a:off x="3573350" y="2329400"/>
            <a:ext cx="4311718" cy="347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1"/>
            <a:endCxn id="10" idx="2"/>
          </p:cNvCxnSpPr>
          <p:nvPr/>
        </p:nvCxnSpPr>
        <p:spPr>
          <a:xfrm flipH="1" flipV="1">
            <a:off x="3344750" y="2558000"/>
            <a:ext cx="2074492" cy="3093252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2"/>
            <a:endCxn id="7" idx="3"/>
          </p:cNvCxnSpPr>
          <p:nvPr/>
        </p:nvCxnSpPr>
        <p:spPr>
          <a:xfrm flipH="1">
            <a:off x="5876442" y="2561477"/>
            <a:ext cx="2237226" cy="308977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269769" y="3552859"/>
            <a:ext cx="2151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2.</a:t>
            </a:r>
          </a:p>
          <a:p>
            <a:r>
              <a:rPr lang="en-AU" dirty="0" err="1" smtClean="0"/>
              <a:t>id_token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with </a:t>
            </a:r>
            <a:r>
              <a:rPr lang="en-AU" dirty="0" err="1" smtClean="0"/>
              <a:t>enc_port_token</a:t>
            </a:r>
            <a:endParaRPr lang="en-AU" dirty="0"/>
          </a:p>
        </p:txBody>
      </p:sp>
      <p:sp>
        <p:nvSpPr>
          <p:cNvPr id="33" name="TextBox 32"/>
          <p:cNvSpPr txBox="1"/>
          <p:nvPr/>
        </p:nvSpPr>
        <p:spPr>
          <a:xfrm>
            <a:off x="2042251" y="3341862"/>
            <a:ext cx="1943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dirty="0" smtClean="0"/>
              <a:t>3.</a:t>
            </a:r>
          </a:p>
          <a:p>
            <a:pPr algn="r"/>
            <a:r>
              <a:rPr lang="en-AU" dirty="0" smtClean="0"/>
              <a:t>← </a:t>
            </a:r>
            <a:r>
              <a:rPr lang="en-AU" dirty="0" err="1" smtClean="0"/>
              <a:t>enc_port_token</a:t>
            </a:r>
            <a:endParaRPr lang="en-AU" dirty="0" smtClean="0"/>
          </a:p>
          <a:p>
            <a:pPr algn="r"/>
            <a:r>
              <a:rPr lang="en-AU" dirty="0" smtClean="0"/>
              <a:t>→ sub</a:t>
            </a:r>
            <a:endParaRPr lang="en-AU" dirty="0"/>
          </a:p>
        </p:txBody>
      </p:sp>
      <p:sp>
        <p:nvSpPr>
          <p:cNvPr id="35" name="Oval 34"/>
          <p:cNvSpPr/>
          <p:nvPr/>
        </p:nvSpPr>
        <p:spPr>
          <a:xfrm>
            <a:off x="6343940" y="3434195"/>
            <a:ext cx="764995" cy="76499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7" name="Oval 36"/>
          <p:cNvSpPr/>
          <p:nvPr/>
        </p:nvSpPr>
        <p:spPr>
          <a:xfrm>
            <a:off x="5602898" y="2337756"/>
            <a:ext cx="764995" cy="76499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TextBox 37"/>
          <p:cNvSpPr txBox="1"/>
          <p:nvPr/>
        </p:nvSpPr>
        <p:spPr>
          <a:xfrm>
            <a:off x="5692786" y="2725190"/>
            <a:ext cx="926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consent</a:t>
            </a:r>
            <a:endParaRPr lang="en-AU" dirty="0"/>
          </a:p>
        </p:txBody>
      </p:sp>
      <p:sp>
        <p:nvSpPr>
          <p:cNvPr id="39" name="TextBox 38"/>
          <p:cNvSpPr txBox="1"/>
          <p:nvPr/>
        </p:nvSpPr>
        <p:spPr>
          <a:xfrm>
            <a:off x="6355581" y="3434195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ok</a:t>
            </a:r>
            <a:endParaRPr lang="en-AU" dirty="0"/>
          </a:p>
        </p:txBody>
      </p:sp>
      <p:cxnSp>
        <p:nvCxnSpPr>
          <p:cNvPr id="41" name="Curved Connector 40"/>
          <p:cNvCxnSpPr>
            <a:stCxn id="21" idx="0"/>
            <a:endCxn id="32" idx="3"/>
          </p:cNvCxnSpPr>
          <p:nvPr/>
        </p:nvCxnSpPr>
        <p:spPr>
          <a:xfrm rot="16200000" flipH="1">
            <a:off x="6497401" y="1090670"/>
            <a:ext cx="2052718" cy="3794990"/>
          </a:xfrm>
          <a:prstGeom prst="curvedConnector4">
            <a:avLst>
              <a:gd name="adj1" fmla="val -11136"/>
              <a:gd name="adj2" fmla="val 128180"/>
            </a:avLst>
          </a:prstGeom>
          <a:ln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584566" y="2067478"/>
            <a:ext cx="2491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Preserve privacy,</a:t>
            </a:r>
            <a:br>
              <a:rPr lang="en-AU" dirty="0" smtClean="0"/>
            </a:br>
            <a:r>
              <a:rPr lang="en-AU" dirty="0" smtClean="0"/>
              <a:t>as per pairwise sub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6648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0: metadata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143593" cy="4351338"/>
          </a:xfrm>
        </p:spPr>
        <p:txBody>
          <a:bodyPr>
            <a:normAutofit fontScale="85000" lnSpcReduction="20000"/>
          </a:bodyPr>
          <a:lstStyle/>
          <a:p>
            <a:pPr>
              <a:buFont typeface="Consolas" panose="020B0609020204030204" pitchFamily="49" charset="0"/>
              <a:buChar char="→"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GET https://</a:t>
            </a:r>
            <a:r>
              <a:rPr lang="en-AU" sz="22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</a:t>
            </a:r>
            <a:r>
              <a:rPr lang="en-AU" sz="22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.well-known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/openid-configuration</a:t>
            </a:r>
          </a:p>
          <a:p>
            <a:pPr>
              <a:buFont typeface="Consolas" panose="020B0609020204030204" pitchFamily="49" charset="0"/>
              <a:buChar char="←"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"issuer": "https://oldop.example.net/",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authorization_endpoint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"https://oldop.example.net/connect/authorize",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token_endpoint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"https://oldop.example.net/connect/token",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port_data_endpoint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"https://oldop.example.net/connect/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port_data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port_check_endpoint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"https://oldop.example.net/connect/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port_check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</a:p>
          <a:p>
            <a:pPr marL="0" indent="0">
              <a:buNone/>
            </a:pPr>
            <a:r>
              <a:rPr lang="en-AU" sz="2200" strike="sngStrike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200" strike="sngStrike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port_enc_algs_supported</a:t>
            </a:r>
            <a:r>
              <a:rPr lang="en-AU" sz="2200" strike="sngStrike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[ "A256GCM", "A256CBC-HS512" ],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"</a:t>
            </a:r>
            <a:r>
              <a:rPr lang="en-AU" sz="2200" dirty="0" err="1">
                <a:latin typeface="Consolas" panose="020B0609020204030204" pitchFamily="49" charset="0"/>
                <a:cs typeface="Consolas" panose="020B0609020204030204" pitchFamily="49" charset="0"/>
              </a:rPr>
              <a:t>jwks_uri</a:t>
            </a:r>
            <a:r>
              <a:rPr lang="en-AU" sz="2200" dirty="0">
                <a:latin typeface="Consolas" panose="020B0609020204030204" pitchFamily="49" charset="0"/>
                <a:cs typeface="Consolas" panose="020B0609020204030204" pitchFamily="49" charset="0"/>
              </a:rPr>
              <a:t>": "https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://oldop.example.net/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public_keys.jwks</a:t>
            </a:r>
            <a:r>
              <a:rPr lang="en-AU" sz="22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endParaRPr lang="en-AU" sz="22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…}</a:t>
            </a:r>
          </a:p>
          <a:p>
            <a:pPr>
              <a:buFont typeface="Consolas" panose="020B0609020204030204" pitchFamily="49" charset="0"/>
              <a:buChar char="←"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endParaRPr lang="en-AU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{"</a:t>
            </a:r>
            <a:r>
              <a:rPr lang="en-AU" sz="2200" dirty="0">
                <a:latin typeface="Consolas" panose="020B0609020204030204" pitchFamily="49" charset="0"/>
                <a:cs typeface="Consolas" panose="020B0609020204030204" pitchFamily="49" charset="0"/>
              </a:rPr>
              <a:t>keys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":[{…,"</a:t>
            </a:r>
            <a:r>
              <a:rPr lang="en-AU" sz="2200" dirty="0">
                <a:latin typeface="Consolas" panose="020B0609020204030204" pitchFamily="49" charset="0"/>
                <a:cs typeface="Consolas" panose="020B0609020204030204" pitchFamily="49" charset="0"/>
              </a:rPr>
              <a:t>use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</a:t>
            </a:r>
            <a:r>
              <a:rPr lang="en-AU" sz="22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enc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"</a:t>
            </a:r>
            <a:r>
              <a:rPr lang="en-AU" sz="2200" dirty="0">
                <a:latin typeface="Consolas" panose="020B0609020204030204" pitchFamily="49" charset="0"/>
                <a:cs typeface="Consolas" panose="020B0609020204030204" pitchFamily="49" charset="0"/>
              </a:rPr>
              <a:t>kty":"RSA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 …}]}</a:t>
            </a:r>
            <a:endParaRPr lang="en-AU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AU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4317" y="98066"/>
            <a:ext cx="5357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Mobile Connect Discovery API returns a subset of this information, in a different format.</a:t>
            </a:r>
          </a:p>
          <a:p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Should point to this metadata instead.</a:t>
            </a:r>
            <a:endParaRPr lang="en-AU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747360" y="6143947"/>
            <a:ext cx="2749659" cy="714054"/>
          </a:xfrm>
          <a:prstGeom prst="wedgeEllipseCallout">
            <a:avLst>
              <a:gd name="adj1" fmla="val -65127"/>
              <a:gd name="adj2" fmla="val -72601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Which algorithms</a:t>
            </a:r>
            <a:b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should we mandate?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754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1: Porting data API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22572" cy="4351338"/>
          </a:xfrm>
        </p:spPr>
        <p:txBody>
          <a:bodyPr/>
          <a:lstStyle/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HTTP/1.1 303 See other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Location: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authorize?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scope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port_data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GET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port_data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/me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Authorization: Bearer E3yyDiR5_i8CFCVDo3h8T5qgKpAdu8XkGZBv81vn428</a:t>
            </a:r>
          </a:p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"3O9YHawMDXLpKb-FVjQ1_qSS9R9wbwb0TWbUxLvqAAI"} </a:t>
            </a:r>
            <a:endParaRPr lang="en-AU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8121622" y="1099508"/>
            <a:ext cx="2254805" cy="714129"/>
          </a:xfrm>
          <a:prstGeom prst="wedgeEllipseCallout">
            <a:avLst>
              <a:gd name="adj1" fmla="val -62892"/>
              <a:gd name="adj2" fmla="val 8602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OAuth</a:t>
            </a:r>
            <a:r>
              <a:rPr lang="en-AU" dirty="0" smtClean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2.0 flow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6613387" y="4898997"/>
            <a:ext cx="5462999" cy="976286"/>
          </a:xfrm>
          <a:prstGeom prst="wedgeEllipseCallout">
            <a:avLst>
              <a:gd name="adj1" fmla="val -41921"/>
              <a:gd name="adj2" fmla="val -13682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Opaque to others (New OP &amp; RPs).</a:t>
            </a:r>
            <a:b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Old OP can encode state of user port</a:t>
            </a:r>
            <a:b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A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sub, New OP… as JWE)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90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2: OpenID Connect login to RP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HTTP/1.1 303 See other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Location: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NewOP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authorize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?scope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openid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click Ok</a:t>
            </a:r>
            <a:endParaRPr lang="en-AU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POST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NewOP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Authorization: Basic </a:t>
            </a:r>
            <a:r>
              <a:rPr lang="en-AU" sz="2000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B64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rp_client_id:rp_client_secret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access_token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"XQ2-FHA0q7gqExq7vfRbopmkg_QPSuS4FFoigG4nZvU",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"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id_token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</a:t>
            </a:r>
            <a:r>
              <a:rPr lang="en-AU" sz="2000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JWT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NewOP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"sub": "JRrr09BzhZ6BJ9t0yD8DzyZjg7ziB3a40jeoUvZkUgw",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"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aka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enc_port_token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"eyJ0eX…3JnIn0..48V…U3b.GYV….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qfc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…"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},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…})} </a:t>
            </a:r>
            <a:endParaRPr lang="en-AU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2919003" y="2480441"/>
            <a:ext cx="3702516" cy="436782"/>
          </a:xfrm>
          <a:prstGeom prst="wedgeEllipseCallout">
            <a:avLst>
              <a:gd name="adj1" fmla="val -63744"/>
              <a:gd name="adj2" fmla="val 4729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A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Mobile Connect confirmation on phone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8408275" y="6040615"/>
            <a:ext cx="3499945" cy="714129"/>
          </a:xfrm>
          <a:prstGeom prst="wedgeEllipseCallout">
            <a:avLst>
              <a:gd name="adj1" fmla="val -50279"/>
              <a:gd name="adj2" fmla="val -5967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Actually JWE(“309…AAI”) per RP,</a:t>
            </a:r>
            <a:b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 opaque to RP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8140262" y="4416768"/>
            <a:ext cx="1634359" cy="354930"/>
          </a:xfrm>
          <a:prstGeom prst="wedgeEllipseCallout">
            <a:avLst>
              <a:gd name="adj1" fmla="val -41276"/>
              <a:gd name="adj2" fmla="val 8838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pairwise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6958" y="98066"/>
            <a:ext cx="4494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Old OP identified by “</a:t>
            </a:r>
            <a:r>
              <a:rPr lang="en-AU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iss</a:t>
            </a:r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”, but Mobile Connect Discovery API uses “</a:t>
            </a:r>
            <a:r>
              <a:rPr lang="en-AU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mcc_mnc</a:t>
            </a:r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”.</a:t>
            </a:r>
            <a:endParaRPr lang="en-AU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583963" y="5210354"/>
            <a:ext cx="260230" cy="664235"/>
          </a:xfrm>
          <a:prstGeom prst="leftBrace">
            <a:avLst>
              <a:gd name="adj1" fmla="val 44797"/>
              <a:gd name="adj2" fmla="val 49215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1440000" bIns="0" rtlCol="0" anchor="ctr">
            <a:noAutofit/>
          </a:bodyPr>
          <a:lstStyle/>
          <a:p>
            <a:r>
              <a:rPr lang="en-AU" dirty="0" smtClean="0"/>
              <a:t>New</a:t>
            </a:r>
            <a:endParaRPr lang="en-AU" dirty="0"/>
          </a:p>
        </p:txBody>
      </p:sp>
      <p:sp>
        <p:nvSpPr>
          <p:cNvPr id="11" name="Oval Callout 10"/>
          <p:cNvSpPr/>
          <p:nvPr/>
        </p:nvSpPr>
        <p:spPr>
          <a:xfrm>
            <a:off x="97568" y="6422757"/>
            <a:ext cx="1813426" cy="354930"/>
          </a:xfrm>
          <a:prstGeom prst="wedgeEllipseCallout">
            <a:avLst>
              <a:gd name="adj1" fmla="val 28754"/>
              <a:gd name="adj2" fmla="val -36217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aka = also known as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55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Callout 7"/>
          <p:cNvSpPr/>
          <p:nvPr/>
        </p:nvSpPr>
        <p:spPr>
          <a:xfrm>
            <a:off x="1150717" y="6056805"/>
            <a:ext cx="4477408" cy="510190"/>
          </a:xfrm>
          <a:prstGeom prst="wedgeEllipseCallout">
            <a:avLst>
              <a:gd name="adj1" fmla="val -31417"/>
              <a:gd name="adj2" fmla="val -18766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For the corner case of multiple ports before an RP visit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3: Porting check API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22572" cy="4351338"/>
          </a:xfrm>
        </p:spPr>
        <p:txBody>
          <a:bodyPr>
            <a:normAutofit lnSpcReduction="10000"/>
          </a:bodyPr>
          <a:lstStyle/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GET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port_check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=https://NewOP.example.net/&amp;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enc_port_token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=eyJ0eX…3JnIn0..48V…U3b.GYV….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qfc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Authorization: Bearer JOpIXW60qfjKQOlQ8trLBTSzwDl8zGgujLxBVTvWMG8</a:t>
            </a:r>
            <a:endParaRPr lang="en-AU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AU" sz="2000" dirty="0" smtClean="0">
                <a:cs typeface="Consolas" panose="020B0609020204030204" pitchFamily="49" charset="0"/>
              </a:rPr>
              <a:t>Old OP:</a:t>
            </a: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Decrypts </a:t>
            </a:r>
            <a:r>
              <a:rPr lang="en-AU" sz="1600" dirty="0" err="1" smtClean="0">
                <a:cs typeface="Consolas" panose="020B0609020204030204" pitchFamily="49" charset="0"/>
              </a:rPr>
              <a:t>enc_port_token</a:t>
            </a:r>
            <a:endParaRPr lang="en-AU" sz="1600" dirty="0" smtClean="0">
              <a:cs typeface="Consolas" panose="020B0609020204030204" pitchFamily="49" charset="0"/>
            </a:endParaRP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Confirms it issued </a:t>
            </a:r>
            <a:r>
              <a:rPr lang="en-AU" sz="1600" dirty="0" err="1" smtClean="0">
                <a:cs typeface="Consolas" panose="020B0609020204030204" pitchFamily="49" charset="0"/>
              </a:rPr>
              <a:t>port_token</a:t>
            </a:r>
            <a:endParaRPr lang="en-AU" sz="1600" dirty="0" smtClean="0">
              <a:cs typeface="Consolas" panose="020B0609020204030204" pitchFamily="49" charset="0"/>
            </a:endParaRP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Matches New OP (decryption key = </a:t>
            </a:r>
            <a:r>
              <a:rPr lang="en-AU" sz="1600" dirty="0" err="1" smtClean="0">
                <a:cs typeface="Consolas" panose="020B0609020204030204" pitchFamily="49" charset="0"/>
              </a:rPr>
              <a:t>iss</a:t>
            </a:r>
            <a:r>
              <a:rPr lang="en-AU" sz="1600" dirty="0" smtClean="0">
                <a:cs typeface="Consolas" panose="020B0609020204030204" pitchFamily="49" charset="0"/>
              </a:rPr>
              <a:t> parameter = port destination)</a:t>
            </a: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Matches RP (JWE </a:t>
            </a:r>
            <a:r>
              <a:rPr lang="en-AU" sz="1600" dirty="0" err="1" smtClean="0">
                <a:cs typeface="Consolas" panose="020B0609020204030204" pitchFamily="49" charset="0"/>
              </a:rPr>
              <a:t>sector_id</a:t>
            </a:r>
            <a:r>
              <a:rPr lang="en-AU" sz="1600" dirty="0" smtClean="0">
                <a:cs typeface="Consolas" panose="020B0609020204030204" pitchFamily="49" charset="0"/>
              </a:rPr>
              <a:t> parameter = authenticated RP)</a:t>
            </a:r>
          </a:p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"sub": "kY6N64H86MBTho9I-JlRnpvaLOwAb5m3yYta6pq1VFM",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remove": false,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"aka": 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anotherop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enc_port_token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"QSfmp2V30cNqKShhyOjQEwDaQzLNhji5w5nD-EZq3ok"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}}</a:t>
            </a:r>
            <a:endParaRPr lang="en-AU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8750860" y="1861133"/>
            <a:ext cx="2998077" cy="510190"/>
          </a:xfrm>
          <a:prstGeom prst="wedgeEllipseCallout">
            <a:avLst>
              <a:gd name="adj1" fmla="val -45089"/>
              <a:gd name="adj2" fmla="val 8632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RP OAuth authentication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9707" y="98066"/>
            <a:ext cx="451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RP needs “</a:t>
            </a:r>
            <a:r>
              <a:rPr lang="en-AU" dirty="0" err="1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iss</a:t>
            </a:r>
            <a:r>
              <a:rPr lang="en-AU" dirty="0" smtClean="0">
                <a:solidFill>
                  <a:schemeClr val="accent4">
                    <a:lumMod val="75000"/>
                  </a:schemeClr>
                </a:solidFill>
                <a:latin typeface="Comic Sans MS" panose="030F0702030302020204" pitchFamily="66" charset="0"/>
              </a:rPr>
              <a:t>” value, but Mobile Connect Discovery API doesn’t return it!</a:t>
            </a:r>
            <a:endParaRPr lang="en-AU" dirty="0">
              <a:solidFill>
                <a:schemeClr val="accent4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517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Callout 4"/>
          <p:cNvSpPr/>
          <p:nvPr/>
        </p:nvSpPr>
        <p:spPr>
          <a:xfrm>
            <a:off x="7998854" y="3287165"/>
            <a:ext cx="3734046" cy="714129"/>
          </a:xfrm>
          <a:prstGeom prst="wedgeEllipseCallout">
            <a:avLst>
              <a:gd name="adj1" fmla="val -110339"/>
              <a:gd name="adj2" fmla="val -154615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Alternative: encrypt with the Old OP’s public-key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2a: Encrypting </a:t>
            </a:r>
            <a:r>
              <a:rPr lang="en-AU" dirty="0" err="1" smtClean="0"/>
              <a:t>port_token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196145" cy="4351338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JSON Web Encryption (JWE)</a:t>
            </a:r>
          </a:p>
          <a:p>
            <a:r>
              <a:rPr lang="en-AU" dirty="0" smtClean="0"/>
              <a:t>Direct encryption with </a:t>
            </a:r>
            <a:r>
              <a:rPr lang="en-AU" dirty="0" err="1" smtClean="0"/>
              <a:t>client_secret</a:t>
            </a:r>
            <a:r>
              <a:rPr lang="en-AU" dirty="0" smtClean="0"/>
              <a:t> shared by Old OP and New OP</a:t>
            </a:r>
          </a:p>
          <a:p>
            <a:r>
              <a:rPr lang="en-AU" dirty="0" smtClean="0"/>
              <a:t>JWE protected header:</a:t>
            </a:r>
            <a:br>
              <a:rPr lang="en-AU" dirty="0" smtClean="0"/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typ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": 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openid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-connect-porting",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": 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dir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enc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": "A256GCM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"kid": "s6BhdRkqt3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sector_id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": "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rp.example.org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AU" sz="2400" dirty="0" smtClean="0"/>
              <a:t>AEAD algorithm chosen from Old OP metadata</a:t>
            </a:r>
          </a:p>
          <a:p>
            <a:r>
              <a:rPr lang="en-AU" sz="2400" dirty="0" smtClean="0"/>
              <a:t>Secret key = truncate(SHA2(</a:t>
            </a:r>
            <a:r>
              <a:rPr lang="en-AU" sz="2400" i="1" dirty="0" err="1" smtClean="0"/>
              <a:t>client_secret</a:t>
            </a:r>
            <a:r>
              <a:rPr lang="en-AU" sz="2400" dirty="0" smtClean="0"/>
              <a:t>)), as per OpenID Connect Core [§10.2]</a:t>
            </a:r>
          </a:p>
          <a:p>
            <a:pPr lvl="1"/>
            <a:r>
              <a:rPr lang="en-AU" sz="2000" dirty="0" smtClean="0"/>
              <a:t>Key id = </a:t>
            </a:r>
            <a:r>
              <a:rPr lang="en-AU" sz="2000" i="1" dirty="0" err="1" smtClean="0"/>
              <a:t>client_id</a:t>
            </a:r>
            <a:endParaRPr lang="en-AU" sz="2000" dirty="0" smtClean="0"/>
          </a:p>
          <a:p>
            <a:r>
              <a:rPr lang="en-AU" sz="2400" dirty="0" smtClean="0"/>
              <a:t>Plaintext = </a:t>
            </a:r>
            <a:r>
              <a:rPr lang="en-AU" sz="2400" dirty="0" err="1" smtClean="0"/>
              <a:t>port_token</a:t>
            </a:r>
            <a:endParaRPr lang="en-AU" sz="2400" dirty="0">
              <a:cs typeface="Consolas" panose="020B0609020204030204" pitchFamily="49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9410576" y="1232688"/>
            <a:ext cx="2623768" cy="916000"/>
          </a:xfrm>
          <a:prstGeom prst="wedgeEllipseCallout">
            <a:avLst>
              <a:gd name="adj1" fmla="val -221603"/>
              <a:gd name="adj2" fmla="val 527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MUST use fresh encryption for each </a:t>
            </a:r>
            <a:r>
              <a:rPr lang="en-A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sector_id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50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1058</Words>
  <Application>Microsoft Office PowerPoint</Application>
  <PresentationFormat>Widescreen</PresentationFormat>
  <Paragraphs>178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Comic Sans MS</vt:lpstr>
      <vt:lpstr>Consolas</vt:lpstr>
      <vt:lpstr>Wingdings</vt:lpstr>
      <vt:lpstr>Office Theme</vt:lpstr>
      <vt:lpstr>Account Porting</vt:lpstr>
      <vt:lpstr>Mobile Connect should keep working when a user ports to another MNO</vt:lpstr>
      <vt:lpstr>Porting steps</vt:lpstr>
      <vt:lpstr>Porting flow</vt:lpstr>
      <vt:lpstr>Step 0: metadata</vt:lpstr>
      <vt:lpstr>Step 1: Porting data API</vt:lpstr>
      <vt:lpstr>Step 2: OpenID Connect login to RP</vt:lpstr>
      <vt:lpstr>Step 3: Porting check API</vt:lpstr>
      <vt:lpstr>Step 2a: Encrypting port_token</vt:lpstr>
      <vt:lpstr>PowerPoint Presentation</vt:lpstr>
      <vt:lpstr>PowerPoint Presentation</vt:lpstr>
      <vt:lpstr>PowerPoint Presentation</vt:lpstr>
      <vt:lpstr>Design decisions</vt:lpstr>
      <vt:lpstr>Alternative #1: Authenticate RP ✓</vt:lpstr>
      <vt:lpstr>Alternative #2: Signed porting statements</vt:lpstr>
      <vt:lpstr>Alternative #3: Same “sub” ✗</vt:lpstr>
      <vt:lpstr>Changes for draft…-05 — to be agreed</vt:lpstr>
      <vt:lpstr>Resources</vt:lpstr>
    </vt:vector>
  </TitlesOfParts>
  <Company>Telstra Corporation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 Porting</dc:title>
  <dc:creator>Manger, James</dc:creator>
  <cp:lastModifiedBy>Manger, James</cp:lastModifiedBy>
  <cp:revision>83</cp:revision>
  <dcterms:created xsi:type="dcterms:W3CDTF">2016-09-26T01:46:58Z</dcterms:created>
  <dcterms:modified xsi:type="dcterms:W3CDTF">2017-02-22T06:25:12Z</dcterms:modified>
</cp:coreProperties>
</file>