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8" r:id="rId2"/>
    <p:sldId id="260" r:id="rId3"/>
    <p:sldId id="261"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60"/>
  </p:normalViewPr>
  <p:slideViewPr>
    <p:cSldViewPr snapToGrid="0">
      <p:cViewPr varScale="1">
        <p:scale>
          <a:sx n="119" d="100"/>
          <a:sy n="119" d="100"/>
        </p:scale>
        <p:origin x="96" y="4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0ED1DA-3F53-4424-90D5-9D5E95EC95E8}" type="datetimeFigureOut">
              <a:rPr lang="en-US" smtClean="0"/>
              <a:t>9/9/15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4B025D-3446-40F3-BB47-2B9663520395}" type="slidenum">
              <a:rPr lang="en-US" smtClean="0"/>
              <a:t>‹#›</a:t>
            </a:fld>
            <a:endParaRPr lang="en-US"/>
          </a:p>
        </p:txBody>
      </p:sp>
    </p:spTree>
    <p:extLst>
      <p:ext uri="{BB962C8B-B14F-4D97-AF65-F5344CB8AC3E}">
        <p14:creationId xmlns:p14="http://schemas.microsoft.com/office/powerpoint/2010/main" val="1415642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8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F970B43E-DFC4-4CAD-AA54-D33A0DDF527D}" type="slidenum">
              <a:rPr lang="en-US" altLang="en-US">
                <a:solidFill>
                  <a:srgbClr val="000000"/>
                </a:solidFill>
              </a:rPr>
              <a:pPr eaLnBrk="1" hangingPunct="1"/>
              <a:t>1</a:t>
            </a:fld>
            <a:endParaRPr lang="en-US" altLang="en-US">
              <a:solidFill>
                <a:srgbClr val="000000"/>
              </a:solidFill>
            </a:endParaRPr>
          </a:p>
        </p:txBody>
      </p:sp>
    </p:spTree>
    <p:extLst>
      <p:ext uri="{BB962C8B-B14F-4D97-AF65-F5344CB8AC3E}">
        <p14:creationId xmlns:p14="http://schemas.microsoft.com/office/powerpoint/2010/main" val="1493633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41FA4815-059D-4D2D-88B0-33131BC902AE}" type="slidenum">
              <a:rPr lang="en-US" altLang="en-US">
                <a:solidFill>
                  <a:srgbClr val="000000"/>
                </a:solidFill>
              </a:rPr>
              <a:pPr eaLnBrk="1" hangingPunct="1"/>
              <a:t>2</a:t>
            </a:fld>
            <a:endParaRPr lang="en-US" altLang="en-US">
              <a:solidFill>
                <a:srgbClr val="000000"/>
              </a:solidFill>
            </a:endParaRPr>
          </a:p>
        </p:txBody>
      </p:sp>
    </p:spTree>
    <p:extLst>
      <p:ext uri="{BB962C8B-B14F-4D97-AF65-F5344CB8AC3E}">
        <p14:creationId xmlns:p14="http://schemas.microsoft.com/office/powerpoint/2010/main" val="21152025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2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039D26AA-B639-40FD-B836-FEC97C9BF4CB}" type="slidenum">
              <a:rPr lang="en-US" altLang="en-US">
                <a:solidFill>
                  <a:srgbClr val="000000"/>
                </a:solidFill>
              </a:rPr>
              <a:pPr eaLnBrk="1" hangingPunct="1"/>
              <a:t>3</a:t>
            </a:fld>
            <a:endParaRPr lang="en-US" altLang="en-US">
              <a:solidFill>
                <a:srgbClr val="000000"/>
              </a:solidFill>
            </a:endParaRPr>
          </a:p>
        </p:txBody>
      </p:sp>
    </p:spTree>
    <p:extLst>
      <p:ext uri="{BB962C8B-B14F-4D97-AF65-F5344CB8AC3E}">
        <p14:creationId xmlns:p14="http://schemas.microsoft.com/office/powerpoint/2010/main" val="2077208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ABF2092-946F-47A3-947E-B0AA7302F837}" type="datetimeFigureOut">
              <a:rPr lang="en-US" smtClean="0"/>
              <a:t>9/9/15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1EF26-0C44-45E7-ADB3-CA7C3086729E}" type="slidenum">
              <a:rPr lang="en-US" smtClean="0"/>
              <a:t>‹#›</a:t>
            </a:fld>
            <a:endParaRPr lang="en-US"/>
          </a:p>
        </p:txBody>
      </p:sp>
    </p:spTree>
    <p:extLst>
      <p:ext uri="{BB962C8B-B14F-4D97-AF65-F5344CB8AC3E}">
        <p14:creationId xmlns:p14="http://schemas.microsoft.com/office/powerpoint/2010/main" val="1865854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BF2092-946F-47A3-947E-B0AA7302F837}" type="datetimeFigureOut">
              <a:rPr lang="en-US" smtClean="0"/>
              <a:t>9/9/15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1EF26-0C44-45E7-ADB3-CA7C3086729E}" type="slidenum">
              <a:rPr lang="en-US" smtClean="0"/>
              <a:t>‹#›</a:t>
            </a:fld>
            <a:endParaRPr lang="en-US"/>
          </a:p>
        </p:txBody>
      </p:sp>
    </p:spTree>
    <p:extLst>
      <p:ext uri="{BB962C8B-B14F-4D97-AF65-F5344CB8AC3E}">
        <p14:creationId xmlns:p14="http://schemas.microsoft.com/office/powerpoint/2010/main" val="378951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BF2092-946F-47A3-947E-B0AA7302F837}" type="datetimeFigureOut">
              <a:rPr lang="en-US" smtClean="0"/>
              <a:t>9/9/15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1EF26-0C44-45E7-ADB3-CA7C3086729E}" type="slidenum">
              <a:rPr lang="en-US" smtClean="0"/>
              <a:t>‹#›</a:t>
            </a:fld>
            <a:endParaRPr lang="en-US"/>
          </a:p>
        </p:txBody>
      </p:sp>
    </p:spTree>
    <p:extLst>
      <p:ext uri="{BB962C8B-B14F-4D97-AF65-F5344CB8AC3E}">
        <p14:creationId xmlns:p14="http://schemas.microsoft.com/office/powerpoint/2010/main" val="4037013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BF2092-946F-47A3-947E-B0AA7302F837}" type="datetimeFigureOut">
              <a:rPr lang="en-US" smtClean="0"/>
              <a:t>9/9/15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1EF26-0C44-45E7-ADB3-CA7C3086729E}" type="slidenum">
              <a:rPr lang="en-US" smtClean="0"/>
              <a:t>‹#›</a:t>
            </a:fld>
            <a:endParaRPr lang="en-US"/>
          </a:p>
        </p:txBody>
      </p:sp>
    </p:spTree>
    <p:extLst>
      <p:ext uri="{BB962C8B-B14F-4D97-AF65-F5344CB8AC3E}">
        <p14:creationId xmlns:p14="http://schemas.microsoft.com/office/powerpoint/2010/main" val="3283328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BF2092-946F-47A3-947E-B0AA7302F837}" type="datetimeFigureOut">
              <a:rPr lang="en-US" smtClean="0"/>
              <a:t>9/9/15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1EF26-0C44-45E7-ADB3-CA7C3086729E}" type="slidenum">
              <a:rPr lang="en-US" smtClean="0"/>
              <a:t>‹#›</a:t>
            </a:fld>
            <a:endParaRPr lang="en-US"/>
          </a:p>
        </p:txBody>
      </p:sp>
    </p:spTree>
    <p:extLst>
      <p:ext uri="{BB962C8B-B14F-4D97-AF65-F5344CB8AC3E}">
        <p14:creationId xmlns:p14="http://schemas.microsoft.com/office/powerpoint/2010/main" val="3267664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ABF2092-946F-47A3-947E-B0AA7302F837}" type="datetimeFigureOut">
              <a:rPr lang="en-US" smtClean="0"/>
              <a:t>9/9/15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E1EF26-0C44-45E7-ADB3-CA7C3086729E}" type="slidenum">
              <a:rPr lang="en-US" smtClean="0"/>
              <a:t>‹#›</a:t>
            </a:fld>
            <a:endParaRPr lang="en-US"/>
          </a:p>
        </p:txBody>
      </p:sp>
    </p:spTree>
    <p:extLst>
      <p:ext uri="{BB962C8B-B14F-4D97-AF65-F5344CB8AC3E}">
        <p14:creationId xmlns:p14="http://schemas.microsoft.com/office/powerpoint/2010/main" val="120044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ABF2092-946F-47A3-947E-B0AA7302F837}" type="datetimeFigureOut">
              <a:rPr lang="en-US" smtClean="0"/>
              <a:t>9/9/15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E1EF26-0C44-45E7-ADB3-CA7C3086729E}" type="slidenum">
              <a:rPr lang="en-US" smtClean="0"/>
              <a:t>‹#›</a:t>
            </a:fld>
            <a:endParaRPr lang="en-US"/>
          </a:p>
        </p:txBody>
      </p:sp>
    </p:spTree>
    <p:extLst>
      <p:ext uri="{BB962C8B-B14F-4D97-AF65-F5344CB8AC3E}">
        <p14:creationId xmlns:p14="http://schemas.microsoft.com/office/powerpoint/2010/main" val="2365462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ABF2092-946F-47A3-947E-B0AA7302F837}" type="datetimeFigureOut">
              <a:rPr lang="en-US" smtClean="0"/>
              <a:t>9/9/15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E1EF26-0C44-45E7-ADB3-CA7C3086729E}" type="slidenum">
              <a:rPr lang="en-US" smtClean="0"/>
              <a:t>‹#›</a:t>
            </a:fld>
            <a:endParaRPr lang="en-US"/>
          </a:p>
        </p:txBody>
      </p:sp>
    </p:spTree>
    <p:extLst>
      <p:ext uri="{BB962C8B-B14F-4D97-AF65-F5344CB8AC3E}">
        <p14:creationId xmlns:p14="http://schemas.microsoft.com/office/powerpoint/2010/main" val="17413208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BF2092-946F-47A3-947E-B0AA7302F837}" type="datetimeFigureOut">
              <a:rPr lang="en-US" smtClean="0"/>
              <a:t>9/9/15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E1EF26-0C44-45E7-ADB3-CA7C3086729E}" type="slidenum">
              <a:rPr lang="en-US" smtClean="0"/>
              <a:t>‹#›</a:t>
            </a:fld>
            <a:endParaRPr lang="en-US"/>
          </a:p>
        </p:txBody>
      </p:sp>
    </p:spTree>
    <p:extLst>
      <p:ext uri="{BB962C8B-B14F-4D97-AF65-F5344CB8AC3E}">
        <p14:creationId xmlns:p14="http://schemas.microsoft.com/office/powerpoint/2010/main" val="3203174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BF2092-946F-47A3-947E-B0AA7302F837}" type="datetimeFigureOut">
              <a:rPr lang="en-US" smtClean="0"/>
              <a:t>9/9/15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E1EF26-0C44-45E7-ADB3-CA7C3086729E}" type="slidenum">
              <a:rPr lang="en-US" smtClean="0"/>
              <a:t>‹#›</a:t>
            </a:fld>
            <a:endParaRPr lang="en-US"/>
          </a:p>
        </p:txBody>
      </p:sp>
    </p:spTree>
    <p:extLst>
      <p:ext uri="{BB962C8B-B14F-4D97-AF65-F5344CB8AC3E}">
        <p14:creationId xmlns:p14="http://schemas.microsoft.com/office/powerpoint/2010/main" val="3717344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BF2092-946F-47A3-947E-B0AA7302F837}" type="datetimeFigureOut">
              <a:rPr lang="en-US" smtClean="0"/>
              <a:t>9/9/15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E1EF26-0C44-45E7-ADB3-CA7C3086729E}" type="slidenum">
              <a:rPr lang="en-US" smtClean="0"/>
              <a:t>‹#›</a:t>
            </a:fld>
            <a:endParaRPr lang="en-US"/>
          </a:p>
        </p:txBody>
      </p:sp>
    </p:spTree>
    <p:extLst>
      <p:ext uri="{BB962C8B-B14F-4D97-AF65-F5344CB8AC3E}">
        <p14:creationId xmlns:p14="http://schemas.microsoft.com/office/powerpoint/2010/main" val="64469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BF2092-946F-47A3-947E-B0AA7302F837}" type="datetimeFigureOut">
              <a:rPr lang="en-US" smtClean="0"/>
              <a:t>9/9/15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E1EF26-0C44-45E7-ADB3-CA7C3086729E}" type="slidenum">
              <a:rPr lang="en-US" smtClean="0"/>
              <a:t>‹#›</a:t>
            </a:fld>
            <a:endParaRPr lang="en-US"/>
          </a:p>
        </p:txBody>
      </p:sp>
    </p:spTree>
    <p:extLst>
      <p:ext uri="{BB962C8B-B14F-4D97-AF65-F5344CB8AC3E}">
        <p14:creationId xmlns:p14="http://schemas.microsoft.com/office/powerpoint/2010/main" val="17078223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fld id="{E280D045-B856-49BF-B383-C81BC96E4EB7}" type="slidenum">
              <a:rPr lang="en-US" altLang="en-US">
                <a:solidFill>
                  <a:srgbClr val="000000"/>
                </a:solidFill>
              </a:rPr>
              <a:pPr eaLnBrk="1" hangingPunct="1"/>
              <a:t>1</a:t>
            </a:fld>
            <a:endParaRPr lang="en-US" altLang="en-US">
              <a:solidFill>
                <a:srgbClr val="000000"/>
              </a:solidFill>
            </a:endParaRPr>
          </a:p>
        </p:txBody>
      </p:sp>
      <p:sp>
        <p:nvSpPr>
          <p:cNvPr id="21507" name="Title 1"/>
          <p:cNvSpPr txBox="1">
            <a:spLocks/>
          </p:cNvSpPr>
          <p:nvPr/>
        </p:nvSpPr>
        <p:spPr bwMode="auto">
          <a:xfrm>
            <a:off x="1571626" y="41275"/>
            <a:ext cx="82407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defRPr/>
            </a:pPr>
            <a:r>
              <a:rPr lang="en-US" altLang="en-US" b="1" dirty="0" smtClean="0">
                <a:latin typeface="+mn-lt"/>
                <a:ea typeface="ＭＳ Ｐゴシック" pitchFamily="34" charset="-128"/>
                <a:cs typeface="Arial" charset="0"/>
              </a:rPr>
              <a:t>PCORI/PCORnet Abstract </a:t>
            </a:r>
            <a:r>
              <a:rPr lang="en-US" altLang="en-US" b="1" dirty="0">
                <a:latin typeface="+mn-lt"/>
                <a:ea typeface="ＭＳ Ｐゴシック" pitchFamily="34" charset="-128"/>
                <a:cs typeface="Arial" charset="0"/>
              </a:rPr>
              <a:t>Model</a:t>
            </a:r>
          </a:p>
        </p:txBody>
      </p:sp>
      <p:sp>
        <p:nvSpPr>
          <p:cNvPr id="106" name="Content Placeholder 79"/>
          <p:cNvSpPr>
            <a:spLocks noGrp="1"/>
          </p:cNvSpPr>
          <p:nvPr>
            <p:ph idx="1"/>
          </p:nvPr>
        </p:nvSpPr>
        <p:spPr>
          <a:xfrm>
            <a:off x="1770063" y="3408364"/>
            <a:ext cx="8502650" cy="2740025"/>
          </a:xfrm>
        </p:spPr>
        <p:txBody>
          <a:bodyPr>
            <a:noAutofit/>
          </a:bodyPr>
          <a:lstStyle/>
          <a:p>
            <a:pPr marL="0" indent="0">
              <a:buNone/>
              <a:defRPr/>
            </a:pPr>
            <a:r>
              <a:rPr lang="en-US" sz="1200" b="1" u="sng" dirty="0">
                <a:solidFill>
                  <a:schemeClr val="tx1">
                    <a:lumMod val="75000"/>
                    <a:lumOff val="25000"/>
                  </a:schemeClr>
                </a:solidFill>
              </a:rPr>
              <a:t>Step A: Creation of Data Marts within CDRN’s and PPRN’s</a:t>
            </a:r>
          </a:p>
          <a:p>
            <a:pPr>
              <a:buFont typeface="Arial" charset="0"/>
              <a:buChar char="•"/>
              <a:defRPr/>
            </a:pPr>
            <a:r>
              <a:rPr lang="en-US" sz="1200" dirty="0">
                <a:solidFill>
                  <a:schemeClr val="tx1">
                    <a:lumMod val="75000"/>
                    <a:lumOff val="25000"/>
                  </a:schemeClr>
                </a:solidFill>
              </a:rPr>
              <a:t>ETL’s are written to extract data from one or more data sources and  loaded into a data mart to be queried by researchers</a:t>
            </a:r>
          </a:p>
          <a:p>
            <a:pPr marL="0" indent="0">
              <a:buNone/>
              <a:defRPr/>
            </a:pPr>
            <a:r>
              <a:rPr lang="en-US" sz="1200" b="1" u="sng" dirty="0">
                <a:solidFill>
                  <a:schemeClr val="tx1">
                    <a:lumMod val="75000"/>
                    <a:lumOff val="25000"/>
                  </a:schemeClr>
                </a:solidFill>
              </a:rPr>
              <a:t>Step 1, 2 ,3, 4: Researcher submitting a query and examining the query results</a:t>
            </a:r>
          </a:p>
          <a:p>
            <a:pPr>
              <a:lnSpc>
                <a:spcPct val="100000"/>
              </a:lnSpc>
              <a:spcBef>
                <a:spcPts val="0"/>
              </a:spcBef>
              <a:buFont typeface="Arial" charset="0"/>
              <a:buAutoNum type="arabicPeriod"/>
              <a:defRPr/>
            </a:pPr>
            <a:r>
              <a:rPr lang="en-US" sz="1200" dirty="0">
                <a:solidFill>
                  <a:schemeClr val="tx1">
                    <a:lumMod val="75000"/>
                    <a:lumOff val="25000"/>
                  </a:schemeClr>
                </a:solidFill>
              </a:rPr>
              <a:t>Researcher composes a query to be submitted to various data marts (permissions and access controls determine who can query what data, at what time, and for what purpose)</a:t>
            </a:r>
          </a:p>
          <a:p>
            <a:pPr>
              <a:lnSpc>
                <a:spcPct val="100000"/>
              </a:lnSpc>
              <a:spcBef>
                <a:spcPts val="0"/>
              </a:spcBef>
              <a:buFont typeface="Arial" charset="0"/>
              <a:buAutoNum type="arabicPeriod"/>
              <a:defRPr/>
            </a:pPr>
            <a:r>
              <a:rPr lang="en-US" sz="1200" dirty="0">
                <a:solidFill>
                  <a:schemeClr val="tx1">
                    <a:lumMod val="75000"/>
                    <a:lumOff val="25000"/>
                  </a:schemeClr>
                </a:solidFill>
              </a:rPr>
              <a:t>Queries are distributed to various sites depending on access controls, frequency, date, time, orchestration pattern, etc.</a:t>
            </a:r>
          </a:p>
          <a:p>
            <a:pPr>
              <a:lnSpc>
                <a:spcPct val="100000"/>
              </a:lnSpc>
              <a:spcBef>
                <a:spcPts val="0"/>
              </a:spcBef>
              <a:buFont typeface="Arial" charset="0"/>
              <a:buAutoNum type="arabicPeriod"/>
              <a:defRPr/>
            </a:pPr>
            <a:r>
              <a:rPr lang="en-US" sz="1200" dirty="0">
                <a:solidFill>
                  <a:schemeClr val="tx1">
                    <a:lumMod val="75000"/>
                    <a:lumOff val="25000"/>
                  </a:schemeClr>
                </a:solidFill>
              </a:rPr>
              <a:t>Queries are executed  and results computed on the data marts, optionally reviewed manually</a:t>
            </a:r>
          </a:p>
          <a:p>
            <a:pPr>
              <a:lnSpc>
                <a:spcPct val="100000"/>
              </a:lnSpc>
              <a:spcBef>
                <a:spcPts val="0"/>
              </a:spcBef>
              <a:buFont typeface="Arial" charset="0"/>
              <a:buAutoNum type="arabicPeriod"/>
              <a:defRPr/>
            </a:pPr>
            <a:r>
              <a:rPr lang="en-US" sz="1200" dirty="0">
                <a:solidFill>
                  <a:schemeClr val="tx1">
                    <a:lumMod val="75000"/>
                    <a:lumOff val="25000"/>
                  </a:schemeClr>
                </a:solidFill>
              </a:rPr>
              <a:t>Query results are released by the networks to the researcher along with data disclosure policies</a:t>
            </a:r>
          </a:p>
          <a:p>
            <a:pPr marL="0" indent="0">
              <a:buNone/>
              <a:defRPr/>
            </a:pPr>
            <a:r>
              <a:rPr lang="en-US" sz="1200" b="1" u="sng" dirty="0">
                <a:solidFill>
                  <a:schemeClr val="tx1">
                    <a:lumMod val="75000"/>
                    <a:lumOff val="25000"/>
                  </a:schemeClr>
                </a:solidFill>
              </a:rPr>
              <a:t>Out of Band Activities</a:t>
            </a:r>
            <a:r>
              <a:rPr lang="en-US" sz="1200" u="sng" dirty="0">
                <a:solidFill>
                  <a:schemeClr val="tx1">
                    <a:lumMod val="75000"/>
                    <a:lumOff val="25000"/>
                  </a:schemeClr>
                </a:solidFill>
              </a:rPr>
              <a:t>:</a:t>
            </a:r>
          </a:p>
          <a:p>
            <a:pPr>
              <a:lnSpc>
                <a:spcPct val="100000"/>
              </a:lnSpc>
              <a:spcBef>
                <a:spcPts val="0"/>
              </a:spcBef>
              <a:buFont typeface="Arial" charset="0"/>
              <a:buChar char="•"/>
              <a:defRPr/>
            </a:pPr>
            <a:r>
              <a:rPr lang="en-US" sz="1200" dirty="0">
                <a:solidFill>
                  <a:schemeClr val="tx1">
                    <a:lumMod val="75000"/>
                    <a:lumOff val="25000"/>
                  </a:schemeClr>
                </a:solidFill>
              </a:rPr>
              <a:t>Network creation along with governing bodies such as IRB’s, on-boarding processes; data use agreements </a:t>
            </a:r>
          </a:p>
          <a:p>
            <a:pPr>
              <a:lnSpc>
                <a:spcPct val="100000"/>
              </a:lnSpc>
              <a:spcBef>
                <a:spcPts val="0"/>
              </a:spcBef>
              <a:buFont typeface="Arial" charset="0"/>
              <a:buChar char="•"/>
              <a:defRPr/>
            </a:pPr>
            <a:r>
              <a:rPr lang="en-US" sz="1200" dirty="0">
                <a:solidFill>
                  <a:schemeClr val="tx1">
                    <a:lumMod val="75000"/>
                    <a:lumOff val="25000"/>
                  </a:schemeClr>
                </a:solidFill>
              </a:rPr>
              <a:t>Registering data marts and publishing metadata; approve queries for execution</a:t>
            </a:r>
          </a:p>
          <a:p>
            <a:pPr>
              <a:lnSpc>
                <a:spcPct val="100000"/>
              </a:lnSpc>
              <a:spcBef>
                <a:spcPts val="0"/>
              </a:spcBef>
              <a:buFont typeface="Arial" charset="0"/>
              <a:buChar char="•"/>
              <a:defRPr/>
            </a:pPr>
            <a:r>
              <a:rPr lang="en-US" sz="1200" dirty="0">
                <a:solidFill>
                  <a:schemeClr val="tx1">
                    <a:lumMod val="75000"/>
                    <a:lumOff val="25000"/>
                  </a:schemeClr>
                </a:solidFill>
              </a:rPr>
              <a:t>Authorization policies allowing researchers  (who, when, what purpose, what data) access to data  </a:t>
            </a:r>
          </a:p>
          <a:p>
            <a:pPr>
              <a:buFont typeface="Arial" charset="0"/>
              <a:buAutoNum type="arabicPeriod"/>
              <a:defRPr/>
            </a:pPr>
            <a:endParaRPr lang="en-US" sz="1400" dirty="0">
              <a:solidFill>
                <a:schemeClr val="tx1">
                  <a:lumMod val="75000"/>
                  <a:lumOff val="25000"/>
                </a:schemeClr>
              </a:solidFill>
            </a:endParaRPr>
          </a:p>
          <a:p>
            <a:pPr marL="274320" indent="-274320">
              <a:buFont typeface="+mj-lt"/>
              <a:buAutoNum type="arabicPeriod"/>
              <a:defRPr/>
            </a:pPr>
            <a:endParaRPr lang="en-US" sz="1400" dirty="0">
              <a:solidFill>
                <a:schemeClr val="tx1">
                  <a:lumMod val="75000"/>
                  <a:lumOff val="25000"/>
                </a:schemeClr>
              </a:solidFill>
            </a:endParaRPr>
          </a:p>
        </p:txBody>
      </p:sp>
      <p:grpSp>
        <p:nvGrpSpPr>
          <p:cNvPr id="111621" name="Group 110"/>
          <p:cNvGrpSpPr>
            <a:grpSpLocks/>
          </p:cNvGrpSpPr>
          <p:nvPr/>
        </p:nvGrpSpPr>
        <p:grpSpPr bwMode="auto">
          <a:xfrm>
            <a:off x="2066926" y="1254125"/>
            <a:ext cx="8112125" cy="2281238"/>
            <a:chOff x="305197" y="1353002"/>
            <a:chExt cx="8150715" cy="2943024"/>
          </a:xfrm>
        </p:grpSpPr>
        <p:pic>
          <p:nvPicPr>
            <p:cNvPr id="111622" name="Picture 8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5197" y="2467231"/>
              <a:ext cx="460801" cy="720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5" name="Rectangle 4"/>
            <p:cNvSpPr/>
            <p:nvPr/>
          </p:nvSpPr>
          <p:spPr>
            <a:xfrm>
              <a:off x="1630686" y="2323770"/>
              <a:ext cx="1260091" cy="86427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rPr>
                <a:t>Researcher Interface</a:t>
              </a:r>
            </a:p>
          </p:txBody>
        </p:sp>
        <p:sp>
          <p:nvSpPr>
            <p:cNvPr id="8" name="Rectangle 7"/>
            <p:cNvSpPr/>
            <p:nvPr/>
          </p:nvSpPr>
          <p:spPr>
            <a:xfrm>
              <a:off x="4584722" y="1490221"/>
              <a:ext cx="1186719" cy="722955"/>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white"/>
                  </a:solidFill>
                </a:rPr>
                <a:t>CDRN 1</a:t>
              </a:r>
            </a:p>
          </p:txBody>
        </p:sp>
        <p:sp>
          <p:nvSpPr>
            <p:cNvPr id="9" name="Rectangle 8"/>
            <p:cNvSpPr/>
            <p:nvPr/>
          </p:nvSpPr>
          <p:spPr>
            <a:xfrm>
              <a:off x="4571961" y="3521870"/>
              <a:ext cx="1186719" cy="720908"/>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white"/>
                  </a:solidFill>
                </a:rPr>
                <a:t>PPRN</a:t>
              </a:r>
            </a:p>
          </p:txBody>
        </p:sp>
        <p:sp>
          <p:nvSpPr>
            <p:cNvPr id="10" name="Rectangle 9"/>
            <p:cNvSpPr/>
            <p:nvPr/>
          </p:nvSpPr>
          <p:spPr>
            <a:xfrm>
              <a:off x="4571961" y="2516285"/>
              <a:ext cx="1186719" cy="720908"/>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white"/>
                  </a:solidFill>
                </a:rPr>
                <a:t>CDRN 2</a:t>
              </a:r>
            </a:p>
          </p:txBody>
        </p:sp>
        <p:sp>
          <p:nvSpPr>
            <p:cNvPr id="2" name="Can 1"/>
            <p:cNvSpPr/>
            <p:nvPr/>
          </p:nvSpPr>
          <p:spPr>
            <a:xfrm>
              <a:off x="5517826" y="1717552"/>
              <a:ext cx="481706" cy="495624"/>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prstClr val="white"/>
                  </a:solidFill>
                </a:rPr>
                <a:t>Data Mart</a:t>
              </a:r>
            </a:p>
          </p:txBody>
        </p:sp>
        <p:sp>
          <p:nvSpPr>
            <p:cNvPr id="11" name="Can 10"/>
            <p:cNvSpPr/>
            <p:nvPr/>
          </p:nvSpPr>
          <p:spPr>
            <a:xfrm>
              <a:off x="5603959" y="1604911"/>
              <a:ext cx="481706" cy="49357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prstClr val="white"/>
                  </a:solidFill>
                </a:rPr>
                <a:t>Data Mart</a:t>
              </a:r>
            </a:p>
          </p:txBody>
        </p:sp>
        <p:sp>
          <p:nvSpPr>
            <p:cNvPr id="12" name="Can 11"/>
            <p:cNvSpPr/>
            <p:nvPr/>
          </p:nvSpPr>
          <p:spPr>
            <a:xfrm>
              <a:off x="5597579" y="2743617"/>
              <a:ext cx="483301" cy="49357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prstClr val="white"/>
                  </a:solidFill>
                </a:rPr>
                <a:t>Data Mart</a:t>
              </a:r>
            </a:p>
          </p:txBody>
        </p:sp>
        <p:sp>
          <p:nvSpPr>
            <p:cNvPr id="13" name="Can 12"/>
            <p:cNvSpPr/>
            <p:nvPr/>
          </p:nvSpPr>
          <p:spPr>
            <a:xfrm>
              <a:off x="5683712" y="2628927"/>
              <a:ext cx="481706" cy="495624"/>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prstClr val="white"/>
                  </a:solidFill>
                </a:rPr>
                <a:t>Data Mart</a:t>
              </a:r>
            </a:p>
          </p:txBody>
        </p:sp>
        <p:sp>
          <p:nvSpPr>
            <p:cNvPr id="14" name="Can 13"/>
            <p:cNvSpPr/>
            <p:nvPr/>
          </p:nvSpPr>
          <p:spPr>
            <a:xfrm>
              <a:off x="5530587" y="3736912"/>
              <a:ext cx="481706" cy="493577"/>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prstClr val="white"/>
                  </a:solidFill>
                </a:rPr>
                <a:t>Data Mart</a:t>
              </a:r>
            </a:p>
          </p:txBody>
        </p:sp>
        <p:sp>
          <p:nvSpPr>
            <p:cNvPr id="15" name="Can 14"/>
            <p:cNvSpPr/>
            <p:nvPr/>
          </p:nvSpPr>
          <p:spPr>
            <a:xfrm>
              <a:off x="5616720" y="3622223"/>
              <a:ext cx="481706" cy="493577"/>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prstClr val="white"/>
                  </a:solidFill>
                </a:rPr>
                <a:t>Data Mart</a:t>
              </a:r>
            </a:p>
          </p:txBody>
        </p:sp>
        <p:sp>
          <p:nvSpPr>
            <p:cNvPr id="3" name="Rectangle 2"/>
            <p:cNvSpPr/>
            <p:nvPr/>
          </p:nvSpPr>
          <p:spPr>
            <a:xfrm>
              <a:off x="7147969" y="1353002"/>
              <a:ext cx="894825" cy="35840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prstClr val="white"/>
                  </a:solidFill>
                </a:rPr>
                <a:t>Data Source 1</a:t>
              </a:r>
            </a:p>
          </p:txBody>
        </p:sp>
        <p:sp>
          <p:nvSpPr>
            <p:cNvPr id="16" name="Can 15"/>
            <p:cNvSpPr/>
            <p:nvPr/>
          </p:nvSpPr>
          <p:spPr>
            <a:xfrm>
              <a:off x="7924760" y="1484076"/>
              <a:ext cx="433854" cy="243717"/>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prstClr val="white"/>
                  </a:solidFill>
                </a:rPr>
                <a:t>Data</a:t>
              </a:r>
            </a:p>
          </p:txBody>
        </p:sp>
        <p:sp>
          <p:nvSpPr>
            <p:cNvPr id="17" name="Rectangle 16"/>
            <p:cNvSpPr/>
            <p:nvPr/>
          </p:nvSpPr>
          <p:spPr>
            <a:xfrm>
              <a:off x="7181466" y="1910067"/>
              <a:ext cx="896419" cy="35635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prstClr val="white"/>
                  </a:solidFill>
                </a:rPr>
                <a:t>Data Source 2</a:t>
              </a:r>
            </a:p>
          </p:txBody>
        </p:sp>
        <p:sp>
          <p:nvSpPr>
            <p:cNvPr id="18" name="Can 17"/>
            <p:cNvSpPr/>
            <p:nvPr/>
          </p:nvSpPr>
          <p:spPr>
            <a:xfrm>
              <a:off x="7959851" y="2039094"/>
              <a:ext cx="432259" cy="245764"/>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prstClr val="white"/>
                  </a:solidFill>
                </a:rPr>
                <a:t>Data</a:t>
              </a:r>
            </a:p>
          </p:txBody>
        </p:sp>
        <p:sp>
          <p:nvSpPr>
            <p:cNvPr id="19" name="Rectangle 18"/>
            <p:cNvSpPr/>
            <p:nvPr/>
          </p:nvSpPr>
          <p:spPr>
            <a:xfrm>
              <a:off x="7227722" y="2604351"/>
              <a:ext cx="894825" cy="35635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prstClr val="white"/>
                  </a:solidFill>
                </a:rPr>
                <a:t>Data Source 3</a:t>
              </a:r>
            </a:p>
          </p:txBody>
        </p:sp>
        <p:sp>
          <p:nvSpPr>
            <p:cNvPr id="20" name="Can 19"/>
            <p:cNvSpPr/>
            <p:nvPr/>
          </p:nvSpPr>
          <p:spPr>
            <a:xfrm>
              <a:off x="8004513" y="2733376"/>
              <a:ext cx="433854" cy="245764"/>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prstClr val="white"/>
                  </a:solidFill>
                </a:rPr>
                <a:t>Data</a:t>
              </a:r>
            </a:p>
          </p:txBody>
        </p:sp>
        <p:sp>
          <p:nvSpPr>
            <p:cNvPr id="21" name="Rectangle 20"/>
            <p:cNvSpPr/>
            <p:nvPr/>
          </p:nvSpPr>
          <p:spPr>
            <a:xfrm>
              <a:off x="7246863" y="3181896"/>
              <a:ext cx="894825" cy="35840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prstClr val="white"/>
                  </a:solidFill>
                </a:rPr>
                <a:t>Data Source 4</a:t>
              </a:r>
            </a:p>
          </p:txBody>
        </p:sp>
        <p:sp>
          <p:nvSpPr>
            <p:cNvPr id="22" name="Can 21"/>
            <p:cNvSpPr/>
            <p:nvPr/>
          </p:nvSpPr>
          <p:spPr>
            <a:xfrm>
              <a:off x="8023653" y="3310922"/>
              <a:ext cx="432259" cy="245764"/>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prstClr val="white"/>
                  </a:solidFill>
                </a:rPr>
                <a:t>Data</a:t>
              </a:r>
            </a:p>
          </p:txBody>
        </p:sp>
        <p:sp>
          <p:nvSpPr>
            <p:cNvPr id="23" name="Rectangle 22"/>
            <p:cNvSpPr/>
            <p:nvPr/>
          </p:nvSpPr>
          <p:spPr>
            <a:xfrm>
              <a:off x="7280359" y="3824978"/>
              <a:ext cx="1062305" cy="36045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prstClr val="white"/>
                  </a:solidFill>
                </a:rPr>
                <a:t>Patient Generated Data</a:t>
              </a:r>
            </a:p>
          </p:txBody>
        </p:sp>
        <p:cxnSp>
          <p:nvCxnSpPr>
            <p:cNvPr id="26" name="Straight Arrow Connector 25"/>
            <p:cNvCxnSpPr/>
            <p:nvPr/>
          </p:nvCxnSpPr>
          <p:spPr>
            <a:xfrm flipH="1">
              <a:off x="6288237" y="1604911"/>
              <a:ext cx="743294" cy="245764"/>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flipV="1">
              <a:off x="6288237" y="1959220"/>
              <a:ext cx="743294" cy="79874"/>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flipV="1">
              <a:off x="6288237" y="2098486"/>
              <a:ext cx="743294" cy="514057"/>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6431792" y="2792770"/>
              <a:ext cx="599739" cy="83969"/>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flipV="1">
              <a:off x="6431792" y="2979140"/>
              <a:ext cx="716178" cy="331781"/>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6288237" y="3433803"/>
              <a:ext cx="859732" cy="354310"/>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flipV="1">
              <a:off x="6288237" y="3882323"/>
              <a:ext cx="859732" cy="100353"/>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111622" idx="3"/>
            </p:cNvCxnSpPr>
            <p:nvPr/>
          </p:nvCxnSpPr>
          <p:spPr>
            <a:xfrm>
              <a:off x="766167" y="2827586"/>
              <a:ext cx="74010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V="1">
              <a:off x="3150770" y="2161976"/>
              <a:ext cx="1078255" cy="4669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8" name="Oval 57"/>
            <p:cNvSpPr/>
            <p:nvPr/>
          </p:nvSpPr>
          <p:spPr>
            <a:xfrm>
              <a:off x="6431792" y="1353002"/>
              <a:ext cx="371647" cy="35840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rPr>
                <a:t>A</a:t>
              </a:r>
            </a:p>
          </p:txBody>
        </p:sp>
        <p:sp>
          <p:nvSpPr>
            <p:cNvPr id="61" name="Oval 60"/>
            <p:cNvSpPr/>
            <p:nvPr/>
          </p:nvSpPr>
          <p:spPr>
            <a:xfrm>
              <a:off x="1013400" y="2395451"/>
              <a:ext cx="370052" cy="358405"/>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rPr>
                <a:t>1</a:t>
              </a:r>
            </a:p>
          </p:txBody>
        </p:sp>
        <p:sp>
          <p:nvSpPr>
            <p:cNvPr id="62" name="Oval 61"/>
            <p:cNvSpPr/>
            <p:nvPr/>
          </p:nvSpPr>
          <p:spPr>
            <a:xfrm>
              <a:off x="3503276" y="1959220"/>
              <a:ext cx="371647" cy="35635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rPr>
                <a:t>2</a:t>
              </a:r>
            </a:p>
          </p:txBody>
        </p:sp>
        <p:cxnSp>
          <p:nvCxnSpPr>
            <p:cNvPr id="63" name="Straight Arrow Connector 62"/>
            <p:cNvCxnSpPr/>
            <p:nvPr/>
          </p:nvCxnSpPr>
          <p:spPr>
            <a:xfrm>
              <a:off x="3150770" y="2827586"/>
              <a:ext cx="1143653"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3150770" y="2999620"/>
              <a:ext cx="1242546" cy="63284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flipH="1" flipV="1">
              <a:off x="3166720" y="3237192"/>
              <a:ext cx="1062305" cy="550922"/>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flipH="1">
              <a:off x="766167" y="3059014"/>
              <a:ext cx="740104" cy="0"/>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a:xfrm flipH="1">
              <a:off x="3192241" y="2909507"/>
              <a:ext cx="1036784" cy="0"/>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flipH="1">
              <a:off x="3319845" y="2315577"/>
              <a:ext cx="770411" cy="313350"/>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07" name="Oval 106"/>
            <p:cNvSpPr/>
            <p:nvPr/>
          </p:nvSpPr>
          <p:spPr>
            <a:xfrm>
              <a:off x="5178081" y="2944324"/>
              <a:ext cx="370052" cy="358405"/>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rPr>
                <a:t>3</a:t>
              </a:r>
            </a:p>
          </p:txBody>
        </p:sp>
        <p:sp>
          <p:nvSpPr>
            <p:cNvPr id="108" name="Oval 107"/>
            <p:cNvSpPr/>
            <p:nvPr/>
          </p:nvSpPr>
          <p:spPr>
            <a:xfrm>
              <a:off x="5122254" y="1963316"/>
              <a:ext cx="371648" cy="36045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rPr>
                <a:t>3</a:t>
              </a:r>
            </a:p>
          </p:txBody>
        </p:sp>
        <p:sp>
          <p:nvSpPr>
            <p:cNvPr id="109" name="Oval 108"/>
            <p:cNvSpPr/>
            <p:nvPr/>
          </p:nvSpPr>
          <p:spPr>
            <a:xfrm>
              <a:off x="5190841" y="3937620"/>
              <a:ext cx="370052" cy="35840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rPr>
                <a:t>3</a:t>
              </a:r>
            </a:p>
          </p:txBody>
        </p:sp>
        <p:sp>
          <p:nvSpPr>
            <p:cNvPr id="110" name="Oval 109"/>
            <p:cNvSpPr/>
            <p:nvPr/>
          </p:nvSpPr>
          <p:spPr>
            <a:xfrm>
              <a:off x="3340581" y="3485005"/>
              <a:ext cx="370052" cy="35635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rPr>
                <a:t>4</a:t>
              </a:r>
            </a:p>
          </p:txBody>
        </p:sp>
      </p:grpSp>
    </p:spTree>
    <p:extLst>
      <p:ext uri="{BB962C8B-B14F-4D97-AF65-F5344CB8AC3E}">
        <p14:creationId xmlns:p14="http://schemas.microsoft.com/office/powerpoint/2010/main" val="25047533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44664" y="1239838"/>
            <a:ext cx="8770937" cy="5264150"/>
          </a:xfrm>
        </p:spPr>
        <p:txBody>
          <a:bodyPr rtlCol="0">
            <a:normAutofit/>
          </a:bodyPr>
          <a:lstStyle/>
          <a:p>
            <a:pPr>
              <a:spcBef>
                <a:spcPct val="0"/>
              </a:spcBef>
              <a:buFont typeface="Wingdings" panose="05000000000000000000" pitchFamily="2" charset="2"/>
              <a:buChar char="§"/>
              <a:defRPr/>
            </a:pPr>
            <a:r>
              <a:rPr lang="en-US" sz="2000" b="1" dirty="0">
                <a:solidFill>
                  <a:schemeClr val="tx1">
                    <a:lumMod val="75000"/>
                    <a:lumOff val="25000"/>
                  </a:schemeClr>
                </a:solidFill>
              </a:rPr>
              <a:t>Inter-Organizational Trust:  </a:t>
            </a:r>
          </a:p>
          <a:p>
            <a:pPr lvl="1">
              <a:spcBef>
                <a:spcPct val="0"/>
              </a:spcBef>
              <a:defRPr/>
            </a:pPr>
            <a:r>
              <a:rPr lang="en-US" sz="2000" dirty="0">
                <a:solidFill>
                  <a:schemeClr val="tx1">
                    <a:lumMod val="75000"/>
                    <a:lumOff val="25000"/>
                  </a:schemeClr>
                </a:solidFill>
              </a:rPr>
              <a:t>Data use agreements, compliance with privacy laws, authorization policies related to data disclosure, governance, de-identification, etc.</a:t>
            </a:r>
          </a:p>
          <a:p>
            <a:pPr lvl="1">
              <a:spcBef>
                <a:spcPct val="0"/>
              </a:spcBef>
              <a:defRPr/>
            </a:pPr>
            <a:r>
              <a:rPr lang="en-US" sz="2000" dirty="0">
                <a:solidFill>
                  <a:schemeClr val="tx1">
                    <a:lumMod val="75000"/>
                    <a:lumOff val="25000"/>
                  </a:schemeClr>
                </a:solidFill>
              </a:rPr>
              <a:t>Suitability of different technical mechanisms for authentication and authorization to enable data access from an external organization</a:t>
            </a:r>
          </a:p>
          <a:p>
            <a:pPr>
              <a:spcBef>
                <a:spcPct val="0"/>
              </a:spcBef>
              <a:buFont typeface="Wingdings" panose="05000000000000000000" pitchFamily="2" charset="2"/>
              <a:buChar char="§"/>
              <a:defRPr/>
            </a:pPr>
            <a:r>
              <a:rPr lang="en-US" sz="2000" b="1" dirty="0">
                <a:solidFill>
                  <a:schemeClr val="tx1">
                    <a:lumMod val="75000"/>
                    <a:lumOff val="25000"/>
                  </a:schemeClr>
                </a:solidFill>
              </a:rPr>
              <a:t>Identity Matching:</a:t>
            </a:r>
          </a:p>
          <a:p>
            <a:pPr lvl="1">
              <a:spcBef>
                <a:spcPct val="0"/>
              </a:spcBef>
              <a:defRPr/>
            </a:pPr>
            <a:r>
              <a:rPr lang="en-US" sz="2000" dirty="0">
                <a:solidFill>
                  <a:schemeClr val="tx1">
                    <a:lumMod val="75000"/>
                    <a:lumOff val="25000"/>
                  </a:schemeClr>
                </a:solidFill>
              </a:rPr>
              <a:t>Policies, patient matching rules and matching algorithms to identify patients and their related clinical data over time and from multiple sources</a:t>
            </a:r>
          </a:p>
          <a:p>
            <a:pPr>
              <a:spcBef>
                <a:spcPct val="0"/>
              </a:spcBef>
              <a:buFont typeface="Wingdings" panose="05000000000000000000" pitchFamily="2" charset="2"/>
              <a:buChar char="§"/>
              <a:defRPr/>
            </a:pPr>
            <a:r>
              <a:rPr lang="en-US" sz="2000" b="1" dirty="0">
                <a:solidFill>
                  <a:schemeClr val="tx1">
                    <a:lumMod val="75000"/>
                    <a:lumOff val="25000"/>
                  </a:schemeClr>
                </a:solidFill>
              </a:rPr>
              <a:t>Research Community Specific Considerations:</a:t>
            </a:r>
          </a:p>
          <a:p>
            <a:pPr lvl="1">
              <a:spcBef>
                <a:spcPct val="0"/>
              </a:spcBef>
              <a:defRPr/>
            </a:pPr>
            <a:r>
              <a:rPr lang="en-US" altLang="en-US" sz="2000" dirty="0">
                <a:solidFill>
                  <a:schemeClr val="tx1">
                    <a:lumMod val="75000"/>
                    <a:lumOff val="25000"/>
                  </a:schemeClr>
                </a:solidFill>
              </a:rPr>
              <a:t>IRB requirements, constraints, and potential limitations for distributed queries</a:t>
            </a:r>
          </a:p>
          <a:p>
            <a:pPr>
              <a:spcBef>
                <a:spcPct val="0"/>
              </a:spcBef>
              <a:buFont typeface="Wingdings" panose="05000000000000000000" pitchFamily="2" charset="2"/>
              <a:buChar char="§"/>
              <a:defRPr/>
            </a:pPr>
            <a:r>
              <a:rPr lang="en-US" altLang="en-US" sz="2000" b="1" dirty="0">
                <a:solidFill>
                  <a:schemeClr val="tx1">
                    <a:lumMod val="75000"/>
                    <a:lumOff val="25000"/>
                  </a:schemeClr>
                </a:solidFill>
              </a:rPr>
              <a:t>Patient-centered Considerations:</a:t>
            </a:r>
          </a:p>
          <a:p>
            <a:pPr lvl="1">
              <a:spcBef>
                <a:spcPct val="0"/>
              </a:spcBef>
              <a:defRPr/>
            </a:pPr>
            <a:r>
              <a:rPr lang="en-US" altLang="en-US" sz="2000" dirty="0">
                <a:solidFill>
                  <a:schemeClr val="tx1">
                    <a:lumMod val="75000"/>
                    <a:lumOff val="25000"/>
                  </a:schemeClr>
                </a:solidFill>
              </a:rPr>
              <a:t>Patient consent and data donation</a:t>
            </a:r>
          </a:p>
          <a:p>
            <a:pPr lvl="1">
              <a:spcBef>
                <a:spcPct val="0"/>
              </a:spcBef>
              <a:defRPr/>
            </a:pPr>
            <a:r>
              <a:rPr lang="en-US" altLang="en-US" sz="2000" dirty="0">
                <a:solidFill>
                  <a:schemeClr val="tx1">
                    <a:lumMod val="75000"/>
                    <a:lumOff val="25000"/>
                  </a:schemeClr>
                </a:solidFill>
              </a:rPr>
              <a:t>Patient privacy and data disclosure</a:t>
            </a:r>
          </a:p>
          <a:p>
            <a:pPr marL="457200" lvl="1" indent="0">
              <a:spcBef>
                <a:spcPct val="0"/>
              </a:spcBef>
              <a:buNone/>
              <a:defRPr/>
            </a:pPr>
            <a:endParaRPr lang="en-US" altLang="en-US" sz="1600" b="1" dirty="0">
              <a:solidFill>
                <a:schemeClr val="tx1">
                  <a:lumMod val="75000"/>
                  <a:lumOff val="25000"/>
                </a:schemeClr>
              </a:solidFill>
            </a:endParaRPr>
          </a:p>
          <a:p>
            <a:pPr marL="457200" lvl="1" indent="0">
              <a:spcBef>
                <a:spcPct val="0"/>
              </a:spcBef>
              <a:buNone/>
              <a:defRPr/>
            </a:pPr>
            <a:endParaRPr lang="en-US" altLang="en-US" sz="2000" dirty="0">
              <a:solidFill>
                <a:schemeClr val="tx1">
                  <a:lumMod val="75000"/>
                  <a:lumOff val="25000"/>
                </a:schemeClr>
              </a:solidFill>
              <a:latin typeface="+mj-lt"/>
              <a:cs typeface="Arial" charset="0"/>
            </a:endParaRPr>
          </a:p>
          <a:p>
            <a:pPr lvl="1">
              <a:spcBef>
                <a:spcPct val="0"/>
              </a:spcBef>
              <a:buFont typeface="Arial" charset="0"/>
              <a:buChar char="•"/>
              <a:defRPr/>
            </a:pPr>
            <a:endParaRPr lang="en-US" altLang="en-US" sz="2000" dirty="0">
              <a:solidFill>
                <a:schemeClr val="tx1">
                  <a:lumMod val="75000"/>
                  <a:lumOff val="25000"/>
                </a:schemeClr>
              </a:solidFill>
              <a:latin typeface="+mj-lt"/>
              <a:cs typeface="Arial" charset="0"/>
            </a:endParaRPr>
          </a:p>
          <a:p>
            <a:pPr lvl="1">
              <a:spcBef>
                <a:spcPct val="0"/>
              </a:spcBef>
              <a:buFont typeface="Arial" charset="0"/>
              <a:buChar char="•"/>
              <a:defRPr/>
            </a:pPr>
            <a:endParaRPr lang="en-US" altLang="en-US" sz="2000" dirty="0">
              <a:solidFill>
                <a:schemeClr val="tx1">
                  <a:lumMod val="75000"/>
                  <a:lumOff val="25000"/>
                </a:schemeClr>
              </a:solidFill>
              <a:latin typeface="+mj-lt"/>
              <a:cs typeface="Arial" charset="0"/>
            </a:endParaRPr>
          </a:p>
          <a:p>
            <a:pPr lvl="1">
              <a:spcBef>
                <a:spcPct val="0"/>
              </a:spcBef>
              <a:buFont typeface="Arial" charset="0"/>
              <a:buChar char="•"/>
              <a:defRPr/>
            </a:pPr>
            <a:endParaRPr lang="en-US" altLang="en-US" sz="2000" dirty="0">
              <a:solidFill>
                <a:schemeClr val="tx1">
                  <a:lumMod val="75000"/>
                  <a:lumOff val="25000"/>
                </a:schemeClr>
              </a:solidFill>
              <a:latin typeface="+mj-lt"/>
              <a:cs typeface="Arial" charset="0"/>
            </a:endParaRPr>
          </a:p>
        </p:txBody>
      </p:sp>
      <p:sp>
        <p:nvSpPr>
          <p:cNvPr id="114691"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fld id="{CC982EDA-422C-4E5D-BEDA-1EF9D1DC3145}" type="slidenum">
              <a:rPr lang="en-US" altLang="en-US" sz="1200">
                <a:solidFill>
                  <a:srgbClr val="000000"/>
                </a:solidFill>
              </a:rPr>
              <a:pPr eaLnBrk="1" hangingPunct="1">
                <a:spcBef>
                  <a:spcPct val="0"/>
                </a:spcBef>
                <a:buFontTx/>
                <a:buNone/>
              </a:pPr>
              <a:t>2</a:t>
            </a:fld>
            <a:endParaRPr lang="en-US" altLang="en-US" sz="1200">
              <a:solidFill>
                <a:srgbClr val="000000"/>
              </a:solidFill>
            </a:endParaRPr>
          </a:p>
        </p:txBody>
      </p:sp>
      <p:sp>
        <p:nvSpPr>
          <p:cNvPr id="5" name="Title 1"/>
          <p:cNvSpPr txBox="1">
            <a:spLocks/>
          </p:cNvSpPr>
          <p:nvPr/>
        </p:nvSpPr>
        <p:spPr bwMode="auto">
          <a:xfrm>
            <a:off x="1524000" y="258763"/>
            <a:ext cx="8991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lnSpc>
                <a:spcPts val="3500"/>
              </a:lnSpc>
              <a:spcBef>
                <a:spcPct val="0"/>
              </a:spcBef>
              <a:buNone/>
              <a:defRPr/>
            </a:pPr>
            <a:r>
              <a:rPr lang="en-US" altLang="en-US" b="1" dirty="0">
                <a:latin typeface="+mn-lt"/>
                <a:ea typeface="ＭＳ Ｐゴシック" pitchFamily="34" charset="-128"/>
                <a:cs typeface="Arial" charset="0"/>
              </a:rPr>
              <a:t>Policy Considerations </a:t>
            </a:r>
          </a:p>
        </p:txBody>
      </p:sp>
    </p:spTree>
    <p:extLst>
      <p:ext uri="{BB962C8B-B14F-4D97-AF65-F5344CB8AC3E}">
        <p14:creationId xmlns:p14="http://schemas.microsoft.com/office/powerpoint/2010/main" val="575067862"/>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44664" y="1358900"/>
            <a:ext cx="8770937" cy="5264150"/>
          </a:xfrm>
        </p:spPr>
        <p:txBody>
          <a:bodyPr rtlCol="0">
            <a:noAutofit/>
          </a:bodyPr>
          <a:lstStyle/>
          <a:p>
            <a:pPr marL="457200" lvl="1" indent="-457200">
              <a:spcBef>
                <a:spcPct val="0"/>
              </a:spcBef>
              <a:buFont typeface="Wingdings" panose="05000000000000000000" pitchFamily="2" charset="2"/>
              <a:buChar char="§"/>
              <a:defRPr/>
            </a:pPr>
            <a:r>
              <a:rPr lang="en-US" altLang="en-US" sz="2000" dirty="0">
                <a:solidFill>
                  <a:schemeClr val="tx1">
                    <a:lumMod val="75000"/>
                    <a:lumOff val="25000"/>
                  </a:schemeClr>
                </a:solidFill>
                <a:cs typeface="Arial" charset="0"/>
              </a:rPr>
              <a:t>DAF will facilitate a process to help address policy issues as they arise and will be working with the Office of the Chief Privacy Officer (OCPO) and the DAF pilot community.  Proposed activities may include:</a:t>
            </a:r>
            <a:br>
              <a:rPr lang="en-US" altLang="en-US" sz="2000" dirty="0">
                <a:solidFill>
                  <a:schemeClr val="tx1">
                    <a:lumMod val="75000"/>
                    <a:lumOff val="25000"/>
                  </a:schemeClr>
                </a:solidFill>
                <a:cs typeface="Arial" charset="0"/>
              </a:rPr>
            </a:br>
            <a:endParaRPr lang="en-US" altLang="en-US" sz="2000" dirty="0">
              <a:solidFill>
                <a:schemeClr val="tx1">
                  <a:lumMod val="75000"/>
                  <a:lumOff val="25000"/>
                </a:schemeClr>
              </a:solidFill>
              <a:cs typeface="Arial" charset="0"/>
            </a:endParaRPr>
          </a:p>
          <a:p>
            <a:pPr marL="457200" lvl="1" indent="-457200">
              <a:spcBef>
                <a:spcPct val="0"/>
              </a:spcBef>
              <a:buFont typeface="Wingdings" panose="05000000000000000000" pitchFamily="2" charset="2"/>
              <a:buChar char="§"/>
              <a:defRPr/>
            </a:pPr>
            <a:r>
              <a:rPr lang="en-US" altLang="en-US" sz="2000" dirty="0">
                <a:solidFill>
                  <a:schemeClr val="tx1">
                    <a:lumMod val="75000"/>
                    <a:lumOff val="25000"/>
                  </a:schemeClr>
                </a:solidFill>
                <a:cs typeface="Arial" charset="0"/>
              </a:rPr>
              <a:t>Capture policy decisions and identify technical standards currently used in PCORI/</a:t>
            </a:r>
            <a:r>
              <a:rPr lang="en-US" altLang="en-US" sz="2000" dirty="0" err="1">
                <a:solidFill>
                  <a:schemeClr val="tx1">
                    <a:lumMod val="75000"/>
                    <a:lumOff val="25000"/>
                  </a:schemeClr>
                </a:solidFill>
                <a:cs typeface="Arial" charset="0"/>
              </a:rPr>
              <a:t>PCORnet</a:t>
            </a:r>
            <a:r>
              <a:rPr lang="en-US" altLang="en-US" sz="2000" dirty="0">
                <a:solidFill>
                  <a:schemeClr val="tx1">
                    <a:lumMod val="75000"/>
                    <a:lumOff val="25000"/>
                  </a:schemeClr>
                </a:solidFill>
                <a:cs typeface="Arial" charset="0"/>
              </a:rPr>
              <a:t> environment for:</a:t>
            </a:r>
          </a:p>
          <a:p>
            <a:pPr marL="1200150" lvl="3" indent="-342900">
              <a:spcBef>
                <a:spcPct val="0"/>
              </a:spcBef>
              <a:defRPr/>
            </a:pPr>
            <a:r>
              <a:rPr lang="en-US" altLang="en-US" dirty="0" smtClean="0">
                <a:solidFill>
                  <a:schemeClr val="tx1">
                    <a:lumMod val="75000"/>
                    <a:lumOff val="25000"/>
                  </a:schemeClr>
                </a:solidFill>
                <a:cs typeface="Arial" charset="0"/>
              </a:rPr>
              <a:t>Patient consent </a:t>
            </a:r>
            <a:r>
              <a:rPr lang="en-US" altLang="en-US" dirty="0">
                <a:solidFill>
                  <a:schemeClr val="tx1">
                    <a:lumMod val="75000"/>
                    <a:lumOff val="25000"/>
                  </a:schemeClr>
                </a:solidFill>
                <a:cs typeface="Arial" charset="0"/>
              </a:rPr>
              <a:t>and data </a:t>
            </a:r>
            <a:r>
              <a:rPr lang="en-US" altLang="en-US" dirty="0" smtClean="0">
                <a:solidFill>
                  <a:schemeClr val="tx1">
                    <a:lumMod val="75000"/>
                    <a:lumOff val="25000"/>
                  </a:schemeClr>
                </a:solidFill>
                <a:cs typeface="Arial" charset="0"/>
              </a:rPr>
              <a:t>donation</a:t>
            </a:r>
          </a:p>
          <a:p>
            <a:pPr marL="1200150" lvl="3" indent="-342900">
              <a:spcBef>
                <a:spcPct val="0"/>
              </a:spcBef>
              <a:defRPr/>
            </a:pPr>
            <a:r>
              <a:rPr lang="en-US" altLang="en-US" dirty="0" smtClean="0">
                <a:solidFill>
                  <a:schemeClr val="tx1">
                    <a:lumMod val="75000"/>
                    <a:lumOff val="25000"/>
                  </a:schemeClr>
                </a:solidFill>
                <a:cs typeface="Arial" charset="0"/>
              </a:rPr>
              <a:t>Patient privacy </a:t>
            </a:r>
            <a:r>
              <a:rPr lang="en-US" altLang="en-US" dirty="0">
                <a:solidFill>
                  <a:schemeClr val="tx1">
                    <a:lumMod val="75000"/>
                    <a:lumOff val="25000"/>
                  </a:schemeClr>
                </a:solidFill>
                <a:cs typeface="Arial" charset="0"/>
              </a:rPr>
              <a:t>and </a:t>
            </a:r>
            <a:r>
              <a:rPr lang="en-US" altLang="en-US" dirty="0" smtClean="0">
                <a:solidFill>
                  <a:schemeClr val="tx1">
                    <a:lumMod val="75000"/>
                    <a:lumOff val="25000"/>
                  </a:schemeClr>
                </a:solidFill>
                <a:cs typeface="Arial" charset="0"/>
              </a:rPr>
              <a:t>data </a:t>
            </a:r>
            <a:r>
              <a:rPr lang="en-US" altLang="en-US" dirty="0">
                <a:solidFill>
                  <a:schemeClr val="tx1">
                    <a:lumMod val="75000"/>
                    <a:lumOff val="25000"/>
                  </a:schemeClr>
                </a:solidFill>
                <a:cs typeface="Arial" charset="0"/>
              </a:rPr>
              <a:t>d</a:t>
            </a:r>
            <a:r>
              <a:rPr lang="en-US" altLang="en-US" dirty="0" smtClean="0">
                <a:solidFill>
                  <a:schemeClr val="tx1">
                    <a:lumMod val="75000"/>
                    <a:lumOff val="25000"/>
                  </a:schemeClr>
                </a:solidFill>
                <a:cs typeface="Arial" charset="0"/>
              </a:rPr>
              <a:t>isclosure</a:t>
            </a:r>
          </a:p>
          <a:p>
            <a:pPr marL="1200150" lvl="3" indent="-342900">
              <a:spcBef>
                <a:spcPct val="0"/>
              </a:spcBef>
              <a:defRPr/>
            </a:pPr>
            <a:r>
              <a:rPr lang="en-US" altLang="en-US" dirty="0" smtClean="0">
                <a:solidFill>
                  <a:schemeClr val="tx1">
                    <a:lumMod val="75000"/>
                    <a:lumOff val="25000"/>
                  </a:schemeClr>
                </a:solidFill>
                <a:cs typeface="Arial" charset="0"/>
              </a:rPr>
              <a:t>Patient matching</a:t>
            </a:r>
          </a:p>
          <a:p>
            <a:pPr marL="1200150" lvl="3" indent="-342900">
              <a:spcBef>
                <a:spcPct val="0"/>
              </a:spcBef>
              <a:defRPr/>
            </a:pPr>
            <a:r>
              <a:rPr lang="en-US" altLang="en-US" dirty="0" smtClean="0">
                <a:solidFill>
                  <a:schemeClr val="tx1">
                    <a:lumMod val="75000"/>
                    <a:lumOff val="25000"/>
                  </a:schemeClr>
                </a:solidFill>
                <a:cs typeface="Arial" charset="0"/>
              </a:rPr>
              <a:t>Shared/centralized </a:t>
            </a:r>
            <a:r>
              <a:rPr lang="en-US" altLang="en-US" dirty="0">
                <a:solidFill>
                  <a:schemeClr val="tx1">
                    <a:lumMod val="75000"/>
                    <a:lumOff val="25000"/>
                  </a:schemeClr>
                </a:solidFill>
                <a:cs typeface="Arial" charset="0"/>
              </a:rPr>
              <a:t>IRB </a:t>
            </a:r>
            <a:r>
              <a:rPr lang="en-US" altLang="en-US" dirty="0" smtClean="0">
                <a:solidFill>
                  <a:schemeClr val="tx1">
                    <a:lumMod val="75000"/>
                    <a:lumOff val="25000"/>
                  </a:schemeClr>
                </a:solidFill>
                <a:cs typeface="Arial" charset="0"/>
              </a:rPr>
              <a:t>methods </a:t>
            </a:r>
            <a:br>
              <a:rPr lang="en-US" altLang="en-US" dirty="0" smtClean="0">
                <a:solidFill>
                  <a:schemeClr val="tx1">
                    <a:lumMod val="75000"/>
                    <a:lumOff val="25000"/>
                  </a:schemeClr>
                </a:solidFill>
                <a:cs typeface="Arial" charset="0"/>
              </a:rPr>
            </a:br>
            <a:endParaRPr lang="en-US" altLang="en-US" dirty="0" smtClean="0">
              <a:solidFill>
                <a:schemeClr val="tx1">
                  <a:lumMod val="75000"/>
                  <a:lumOff val="25000"/>
                </a:schemeClr>
              </a:solidFill>
              <a:cs typeface="Arial" charset="0"/>
            </a:endParaRPr>
          </a:p>
          <a:p>
            <a:pPr marL="457200" lvl="1" indent="-457200">
              <a:spcBef>
                <a:spcPct val="0"/>
              </a:spcBef>
              <a:buFont typeface="Wingdings" panose="05000000000000000000" pitchFamily="2" charset="2"/>
              <a:buChar char="§"/>
              <a:defRPr/>
            </a:pPr>
            <a:r>
              <a:rPr lang="en-US" altLang="en-US" sz="2000" dirty="0">
                <a:solidFill>
                  <a:schemeClr val="tx1">
                    <a:lumMod val="75000"/>
                    <a:lumOff val="25000"/>
                  </a:schemeClr>
                </a:solidFill>
                <a:cs typeface="Arial" charset="0"/>
              </a:rPr>
              <a:t>Establish a workgroup to address DAF policy issues which includes OCPO representation:</a:t>
            </a:r>
          </a:p>
          <a:p>
            <a:pPr marL="1200150" lvl="3" indent="-342900">
              <a:spcBef>
                <a:spcPct val="0"/>
              </a:spcBef>
              <a:defRPr/>
            </a:pPr>
            <a:r>
              <a:rPr lang="en-US" altLang="en-US" dirty="0" smtClean="0">
                <a:solidFill>
                  <a:schemeClr val="tx1">
                    <a:lumMod val="75000"/>
                    <a:lumOff val="25000"/>
                  </a:schemeClr>
                </a:solidFill>
                <a:cs typeface="Arial" charset="0"/>
              </a:rPr>
              <a:t>Work </a:t>
            </a:r>
            <a:r>
              <a:rPr lang="en-US" altLang="en-US" dirty="0">
                <a:solidFill>
                  <a:schemeClr val="tx1">
                    <a:lumMod val="75000"/>
                    <a:lumOff val="25000"/>
                  </a:schemeClr>
                </a:solidFill>
                <a:cs typeface="Arial" charset="0"/>
              </a:rPr>
              <a:t>closely with ONC OCPO led PCOR Privacy and Security </a:t>
            </a:r>
            <a:r>
              <a:rPr lang="en-US" altLang="en-US" dirty="0" smtClean="0">
                <a:solidFill>
                  <a:schemeClr val="tx1">
                    <a:lumMod val="75000"/>
                    <a:lumOff val="25000"/>
                  </a:schemeClr>
                </a:solidFill>
                <a:cs typeface="Arial" charset="0"/>
              </a:rPr>
              <a:t>Projects</a:t>
            </a:r>
          </a:p>
          <a:p>
            <a:pPr marL="1200150" lvl="3" indent="-342900">
              <a:spcBef>
                <a:spcPct val="0"/>
              </a:spcBef>
              <a:defRPr/>
            </a:pPr>
            <a:r>
              <a:rPr lang="en-US" altLang="en-US" dirty="0" smtClean="0">
                <a:solidFill>
                  <a:schemeClr val="tx1">
                    <a:lumMod val="75000"/>
                    <a:lumOff val="25000"/>
                  </a:schemeClr>
                </a:solidFill>
                <a:cs typeface="Arial" charset="0"/>
              </a:rPr>
              <a:t>Seek </a:t>
            </a:r>
            <a:r>
              <a:rPr lang="en-US" altLang="en-US" dirty="0">
                <a:solidFill>
                  <a:schemeClr val="tx1">
                    <a:lumMod val="75000"/>
                    <a:lumOff val="25000"/>
                  </a:schemeClr>
                </a:solidFill>
                <a:cs typeface="Arial" charset="0"/>
              </a:rPr>
              <a:t>OCPO assistance on any additional clarifications required beyond existing regulations, policies and guidance on above </a:t>
            </a:r>
            <a:r>
              <a:rPr lang="en-US" altLang="en-US" dirty="0" smtClean="0">
                <a:solidFill>
                  <a:schemeClr val="tx1">
                    <a:lumMod val="75000"/>
                    <a:lumOff val="25000"/>
                  </a:schemeClr>
                </a:solidFill>
                <a:cs typeface="Arial" charset="0"/>
              </a:rPr>
              <a:t>topics</a:t>
            </a:r>
            <a:endParaRPr lang="en-US" altLang="en-US" dirty="0">
              <a:solidFill>
                <a:schemeClr val="tx1">
                  <a:lumMod val="75000"/>
                  <a:lumOff val="25000"/>
                </a:schemeClr>
              </a:solidFill>
              <a:cs typeface="Arial" charset="0"/>
            </a:endParaRPr>
          </a:p>
        </p:txBody>
      </p:sp>
      <p:sp>
        <p:nvSpPr>
          <p:cNvPr id="115715"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fld id="{0E2C4AC3-ACF4-4010-9746-76BF53EA46B1}" type="slidenum">
              <a:rPr lang="en-US" altLang="en-US" sz="1200">
                <a:solidFill>
                  <a:srgbClr val="000000"/>
                </a:solidFill>
              </a:rPr>
              <a:pPr eaLnBrk="1" hangingPunct="1">
                <a:spcBef>
                  <a:spcPct val="0"/>
                </a:spcBef>
                <a:buFontTx/>
                <a:buNone/>
              </a:pPr>
              <a:t>3</a:t>
            </a:fld>
            <a:endParaRPr lang="en-US" altLang="en-US" sz="1200">
              <a:solidFill>
                <a:srgbClr val="000000"/>
              </a:solidFill>
            </a:endParaRPr>
          </a:p>
        </p:txBody>
      </p:sp>
      <p:sp>
        <p:nvSpPr>
          <p:cNvPr id="5" name="Title 1"/>
          <p:cNvSpPr txBox="1">
            <a:spLocks/>
          </p:cNvSpPr>
          <p:nvPr/>
        </p:nvSpPr>
        <p:spPr bwMode="auto">
          <a:xfrm>
            <a:off x="1524000" y="273050"/>
            <a:ext cx="8991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lnSpc>
                <a:spcPts val="3500"/>
              </a:lnSpc>
              <a:spcBef>
                <a:spcPct val="0"/>
              </a:spcBef>
              <a:buNone/>
              <a:defRPr/>
            </a:pPr>
            <a:r>
              <a:rPr lang="en-US" altLang="en-US" b="1" dirty="0">
                <a:latin typeface="+mn-lt"/>
                <a:ea typeface="ＭＳ Ｐゴシック" pitchFamily="34" charset="-128"/>
                <a:cs typeface="Arial" charset="0"/>
              </a:rPr>
              <a:t>Proposed Policy Activities</a:t>
            </a:r>
          </a:p>
        </p:txBody>
      </p:sp>
    </p:spTree>
    <p:extLst>
      <p:ext uri="{BB962C8B-B14F-4D97-AF65-F5344CB8AC3E}">
        <p14:creationId xmlns:p14="http://schemas.microsoft.com/office/powerpoint/2010/main" val="2439130300"/>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379</Words>
  <Application>Microsoft Office PowerPoint</Application>
  <PresentationFormat>Widescreen</PresentationFormat>
  <Paragraphs>68</Paragraphs>
  <Slides>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MS PGothic</vt:lpstr>
      <vt:lpstr>Arial</vt:lpstr>
      <vt:lpstr>Calibri</vt:lpstr>
      <vt:lpstr>Calibri Light</vt:lpstr>
      <vt:lpstr>Wingdings</vt:lpstr>
      <vt:lpstr>Office Theme</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Glen Marshall</dc:creator>
  <cp:lastModifiedBy>Glen</cp:lastModifiedBy>
  <cp:revision>2</cp:revision>
  <dcterms:created xsi:type="dcterms:W3CDTF">2015-09-09T14:26:13Z</dcterms:created>
  <dcterms:modified xsi:type="dcterms:W3CDTF">2015-09-09T14:33:32Z</dcterms:modified>
</cp:coreProperties>
</file>