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20" r:id="rId2"/>
  </p:sldMasterIdLst>
  <p:notesMasterIdLst>
    <p:notesMasterId r:id="rId6"/>
  </p:notesMasterIdLst>
  <p:handoutMasterIdLst>
    <p:handoutMasterId r:id="rId7"/>
  </p:handoutMasterIdLst>
  <p:sldIdLst>
    <p:sldId id="258" r:id="rId3"/>
    <p:sldId id="263" r:id="rId4"/>
    <p:sldId id="265" r:id="rId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uSina" initials="A" lastIdx="0" clrIdx="0">
    <p:extLst>
      <p:ext uri="{19B8F6BF-5375-455C-9EA6-DF929625EA0E}">
        <p15:presenceInfo xmlns:p15="http://schemas.microsoft.com/office/powerpoint/2012/main" userId="AbuS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D59"/>
    <a:srgbClr val="F8CBAD"/>
    <a:srgbClr val="00CC00"/>
    <a:srgbClr val="FF0000"/>
    <a:srgbClr val="222A35"/>
    <a:srgbClr val="FF3300"/>
    <a:srgbClr val="915757"/>
    <a:srgbClr val="F39C12"/>
    <a:srgbClr val="F8C471"/>
    <a:srgbClr val="BA76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8" autoAdjust="0"/>
    <p:restoredTop sz="94434" autoAdjust="0"/>
  </p:normalViewPr>
  <p:slideViewPr>
    <p:cSldViewPr snapToGrid="0">
      <p:cViewPr varScale="1">
        <p:scale>
          <a:sx n="71" d="100"/>
          <a:sy n="71" d="100"/>
        </p:scale>
        <p:origin x="115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663226363373"/>
          <c:y val="2.7444335191300226E-2"/>
          <c:w val="0.58376696411306361"/>
          <c:h val="0.5736635958903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ATL Sign Up Rate - Open Banking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Lloyds Banking Group - Halifax</c:v>
                </c:pt>
                <c:pt idx="1">
                  <c:v>Lloyds Banking Group - Lloyds</c:v>
                </c:pt>
                <c:pt idx="2">
                  <c:v>Lloyds Banking Group - Bank of Scotland</c:v>
                </c:pt>
                <c:pt idx="3">
                  <c:v>HSBC Bank</c:v>
                </c:pt>
                <c:pt idx="4">
                  <c:v>RBS Group - NatWest Bank</c:v>
                </c:pt>
                <c:pt idx="5">
                  <c:v>RBS Group - Royal Bank of Scotland (RBS)</c:v>
                </c:pt>
                <c:pt idx="6">
                  <c:v>Barclays</c:v>
                </c:pt>
                <c:pt idx="7">
                  <c:v>Santander</c:v>
                </c:pt>
                <c:pt idx="8">
                  <c:v>Nationwide Building Society</c:v>
                </c:pt>
              </c:strCache>
            </c:strRef>
          </c:cat>
          <c:val>
            <c:numRef>
              <c:f>Sheet1!$B$2:$B$10</c:f>
              <c:numCache>
                <c:formatCode>0.00%</c:formatCode>
                <c:ptCount val="9"/>
                <c:pt idx="0">
                  <c:v>0.61515151515151512</c:v>
                </c:pt>
                <c:pt idx="1">
                  <c:v>0.57320872274143297</c:v>
                </c:pt>
                <c:pt idx="2">
                  <c:v>0.51162790697674421</c:v>
                </c:pt>
                <c:pt idx="3">
                  <c:v>0.27848101265822783</c:v>
                </c:pt>
                <c:pt idx="4">
                  <c:v>0.62538699690402477</c:v>
                </c:pt>
                <c:pt idx="5">
                  <c:v>0.58620689655172409</c:v>
                </c:pt>
                <c:pt idx="6">
                  <c:v>0.23636363636363636</c:v>
                </c:pt>
                <c:pt idx="7">
                  <c:v>0.2857142857142857</c:v>
                </c:pt>
                <c:pt idx="8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F6-4791-8D2E-C8927128B02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CK - Sign Up Rate - Open Banking</c:v>
                </c:pt>
              </c:strCache>
            </c:strRef>
          </c:tx>
          <c:spPr>
            <a:solidFill>
              <a:srgbClr val="0B2D59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Lloyds Banking Group - Halifax</c:v>
                </c:pt>
                <c:pt idx="1">
                  <c:v>Lloyds Banking Group - Lloyds</c:v>
                </c:pt>
                <c:pt idx="2">
                  <c:v>Lloyds Banking Group - Bank of Scotland</c:v>
                </c:pt>
                <c:pt idx="3">
                  <c:v>HSBC Bank</c:v>
                </c:pt>
                <c:pt idx="4">
                  <c:v>RBS Group - NatWest Bank</c:v>
                </c:pt>
                <c:pt idx="5">
                  <c:v>RBS Group - Royal Bank of Scotland (RBS)</c:v>
                </c:pt>
                <c:pt idx="6">
                  <c:v>Barclays</c:v>
                </c:pt>
                <c:pt idx="7">
                  <c:v>Santander</c:v>
                </c:pt>
                <c:pt idx="8">
                  <c:v>Nationwide Building Society</c:v>
                </c:pt>
              </c:strCache>
            </c:strRef>
          </c:cat>
          <c:val>
            <c:numRef>
              <c:f>Sheet1!$C$2:$C$10</c:f>
              <c:numCache>
                <c:formatCode>0.00%</c:formatCode>
                <c:ptCount val="9"/>
                <c:pt idx="0">
                  <c:v>0.71760000000000002</c:v>
                </c:pt>
                <c:pt idx="1">
                  <c:v>0.54700000000000004</c:v>
                </c:pt>
                <c:pt idx="2">
                  <c:v>0.8</c:v>
                </c:pt>
                <c:pt idx="3">
                  <c:v>0.29170000000000001</c:v>
                </c:pt>
                <c:pt idx="4">
                  <c:v>0.70450000000000002</c:v>
                </c:pt>
                <c:pt idx="5">
                  <c:v>0.70830000000000004</c:v>
                </c:pt>
                <c:pt idx="8">
                  <c:v>0.36840000000000001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F6-4791-8D2E-C8927128B02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Sign Up Rate - ScreenScraping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Lloyds Banking Group - Halifax</c:v>
                </c:pt>
                <c:pt idx="1">
                  <c:v>Lloyds Banking Group - Lloyds</c:v>
                </c:pt>
                <c:pt idx="2">
                  <c:v>Lloyds Banking Group - Bank of Scotland</c:v>
                </c:pt>
                <c:pt idx="3">
                  <c:v>HSBC Bank</c:v>
                </c:pt>
                <c:pt idx="4">
                  <c:v>RBS Group - NatWest Bank</c:v>
                </c:pt>
                <c:pt idx="5">
                  <c:v>RBS Group - Royal Bank of Scotland (RBS)</c:v>
                </c:pt>
                <c:pt idx="6">
                  <c:v>Barclays</c:v>
                </c:pt>
                <c:pt idx="7">
                  <c:v>Santander</c:v>
                </c:pt>
                <c:pt idx="8">
                  <c:v>Nationwide Building Society</c:v>
                </c:pt>
              </c:strCache>
            </c:strRef>
          </c:cat>
          <c:val>
            <c:numRef>
              <c:f>Sheet1!$D$2:$D$10</c:f>
              <c:numCache>
                <c:formatCode>0.00%</c:formatCode>
                <c:ptCount val="9"/>
                <c:pt idx="0">
                  <c:v>0.59744841000000015</c:v>
                </c:pt>
                <c:pt idx="1">
                  <c:v>0.58587635999999998</c:v>
                </c:pt>
                <c:pt idx="2">
                  <c:v>0.55722176000000012</c:v>
                </c:pt>
                <c:pt idx="3">
                  <c:v>0.41923884000000006</c:v>
                </c:pt>
                <c:pt idx="4">
                  <c:v>0.55733197000000012</c:v>
                </c:pt>
                <c:pt idx="5">
                  <c:v>0.56460582999999998</c:v>
                </c:pt>
                <c:pt idx="6">
                  <c:v>0.41846737000000001</c:v>
                </c:pt>
                <c:pt idx="7">
                  <c:v>0.34639003000000007</c:v>
                </c:pt>
                <c:pt idx="8">
                  <c:v>0.45329373000000001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3E-4648-A41B-498E56A53A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4691791"/>
        <c:axId val="554680975"/>
      </c:barChart>
      <c:catAx>
        <c:axId val="5546917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680975"/>
        <c:crosses val="autoZero"/>
        <c:auto val="1"/>
        <c:lblAlgn val="ctr"/>
        <c:lblOffset val="100"/>
        <c:noMultiLvlLbl val="0"/>
      </c:catAx>
      <c:valAx>
        <c:axId val="554680975"/>
        <c:scaling>
          <c:orientation val="minMax"/>
          <c:max val="0.8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691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398550133842654"/>
          <c:y val="0.3432473683387901"/>
          <c:w val="0.27601449866157346"/>
          <c:h val="0.1746254138189675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449923956507776"/>
          <c:y val="2.7444335191300226E-2"/>
          <c:w val="0.60645419287110758"/>
          <c:h val="0.834612555159032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Sign Up Rate - Open Banking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Sheet1!$A$2:$A$6</c:f>
              <c:numCache>
                <c:formatCode>mmm\-yy</c:formatCode>
                <c:ptCount val="5"/>
                <c:pt idx="0">
                  <c:v>43160</c:v>
                </c:pt>
                <c:pt idx="1">
                  <c:v>43191</c:v>
                </c:pt>
                <c:pt idx="2">
                  <c:v>43221</c:v>
                </c:pt>
                <c:pt idx="3">
                  <c:v>43252</c:v>
                </c:pt>
                <c:pt idx="4">
                  <c:v>43282</c:v>
                </c:pt>
              </c:numCache>
            </c:numRef>
          </c:cat>
          <c:val>
            <c:numRef>
              <c:f>Sheet1!$B$2:$B$6</c:f>
              <c:numCache>
                <c:formatCode>0.0%</c:formatCode>
                <c:ptCount val="5"/>
                <c:pt idx="0">
                  <c:v>0.27777777777777779</c:v>
                </c:pt>
                <c:pt idx="1">
                  <c:v>0.46601941747572817</c:v>
                </c:pt>
                <c:pt idx="2">
                  <c:v>0.60487804878048779</c:v>
                </c:pt>
                <c:pt idx="3">
                  <c:v>0.6095890410958904</c:v>
                </c:pt>
                <c:pt idx="4">
                  <c:v>0.64122137404580148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F6-4791-8D2E-C8927128B0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4691791"/>
        <c:axId val="554680975"/>
      </c:barChart>
      <c:dateAx>
        <c:axId val="554691791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680975"/>
        <c:crosses val="autoZero"/>
        <c:auto val="1"/>
        <c:lblOffset val="100"/>
        <c:baseTimeUnit val="months"/>
      </c:dateAx>
      <c:valAx>
        <c:axId val="554680975"/>
        <c:scaling>
          <c:orientation val="minMax"/>
          <c:max val="0.8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6917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4460934697048975"/>
          <c:y val="0.3432473683387901"/>
          <c:w val="0.25378249705071554"/>
          <c:h val="0.148236711035072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0.29981</cdr:x>
      <cdr:y>0.34871</cdr:y>
    </cdr:from>
    <cdr:to>
      <cdr:x>0.30665</cdr:x>
      <cdr:y>0.35893</cdr:y>
    </cdr:to>
    <cdr:sp macro="" textlink="">
      <cdr:nvSpPr>
        <cdr:cNvPr id="2" name="Oval 1"/>
        <cdr:cNvSpPr/>
      </cdr:nvSpPr>
      <cdr:spPr>
        <a:xfrm xmlns:a="http://schemas.openxmlformats.org/drawingml/2006/main">
          <a:off x="2574500" y="1884561"/>
          <a:ext cx="58735" cy="55233"/>
        </a:xfrm>
        <a:prstGeom xmlns:a="http://schemas.openxmlformats.org/drawingml/2006/main" prst="ellipse">
          <a:avLst/>
        </a:prstGeom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0.30322</cdr:x>
      <cdr:y>0.22608</cdr:y>
    </cdr:from>
    <cdr:to>
      <cdr:x>0.30322</cdr:x>
      <cdr:y>0.35253</cdr:y>
    </cdr:to>
    <cdr:cxnSp macro="">
      <cdr:nvCxnSpPr>
        <cdr:cNvPr id="4" name="Straight Connector 3"/>
        <cdr:cNvCxnSpPr/>
      </cdr:nvCxnSpPr>
      <cdr:spPr>
        <a:xfrm xmlns:a="http://schemas.openxmlformats.org/drawingml/2006/main" flipH="1">
          <a:off x="2581104" y="1287365"/>
          <a:ext cx="0" cy="720000"/>
        </a:xfrm>
        <a:prstGeom xmlns:a="http://schemas.openxmlformats.org/drawingml/2006/main" prst="line">
          <a:avLst/>
        </a:prstGeom>
        <a:ln xmlns:a="http://schemas.openxmlformats.org/drawingml/2006/main" w="285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C24EA-8346-4C8B-943C-AD383301A03D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E71F5-2935-4BFA-B369-9FA3FAF5566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95029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D06E5-932C-4F36-8614-8789767FBCD2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38DD1-33AA-4996-977A-42B26A155BB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5931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342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30275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73009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35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8646737" y="273543"/>
            <a:ext cx="346436" cy="345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4" name="Rectangle 3"/>
          <p:cNvSpPr/>
          <p:nvPr userDrawn="1"/>
        </p:nvSpPr>
        <p:spPr>
          <a:xfrm>
            <a:off x="8646737" y="573424"/>
            <a:ext cx="34643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" name="TextBox 4"/>
          <p:cNvSpPr txBox="1"/>
          <p:nvPr userDrawn="1"/>
        </p:nvSpPr>
        <p:spPr>
          <a:xfrm>
            <a:off x="8647472" y="305131"/>
            <a:ext cx="3449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05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3670" y="328590"/>
            <a:ext cx="1324250" cy="37623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255373" y="1202725"/>
            <a:ext cx="875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749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13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86823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5077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498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76207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23525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B6E89-266B-42C2-8764-88E836B048C1}" type="datetimeFigureOut">
              <a:rPr lang="en-GB" smtClean="0"/>
              <a:t>17/07/2018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777F6-634E-4DB9-B170-696D12C13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16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95053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9255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C63-C649-42C3-9C85-0F873F8F0B35}" type="datetimeFigureOut">
              <a:rPr lang="id-ID" smtClean="0"/>
              <a:t>17/07/2018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6DFD3-2AF0-4B06-81C8-CF1C6F54D29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764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682" r:id="rId12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655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4563762" y="4434426"/>
            <a:ext cx="8238" cy="234119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755" y="2535681"/>
            <a:ext cx="2850732" cy="6787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6704" y="1165827"/>
            <a:ext cx="80384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Open Banking Sign Up Rates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94743" y="3366414"/>
            <a:ext cx="472875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In conjunction with</a:t>
            </a:r>
          </a:p>
          <a:p>
            <a:pPr algn="ctr"/>
            <a:endParaRPr lang="en-US" sz="1100" dirty="0">
              <a:solidFill>
                <a:schemeClr val="bg1"/>
              </a:solidFill>
            </a:endParaRPr>
          </a:p>
          <a:p>
            <a:pPr algn="ctr"/>
            <a:endParaRPr lang="en-US" sz="1100" dirty="0" smtClean="0">
              <a:solidFill>
                <a:schemeClr val="bg1"/>
              </a:solidFill>
            </a:endParaRPr>
          </a:p>
          <a:p>
            <a:pPr algn="ctr"/>
            <a:endParaRPr lang="en-US" sz="1100" dirty="0">
              <a:solidFill>
                <a:schemeClr val="bg1"/>
              </a:solidFill>
            </a:endParaRPr>
          </a:p>
          <a:p>
            <a:pPr algn="ctr"/>
            <a:endParaRPr lang="en-US" sz="1100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https://www.openbanking.org.uk/wpcore/wp-content/uploads/2018/02/Credit-kudos-log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941" y="3566228"/>
            <a:ext cx="4497879" cy="937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87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217815" y="828190"/>
            <a:ext cx="6766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Authentication Step - Sign Up Rates</a:t>
            </a: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4098041538"/>
              </p:ext>
            </p:extLst>
          </p:nvPr>
        </p:nvGraphicFramePr>
        <p:xfrm>
          <a:off x="266006" y="1289855"/>
          <a:ext cx="7718367" cy="5376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 descr="https://www.openbanking.org.uk/wpcore/wp-content/uploads/2018/02/Credit-kudos-logo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39" y="260221"/>
            <a:ext cx="2344190" cy="48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70049" y="5340065"/>
            <a:ext cx="3406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Screenscraping’s</a:t>
            </a:r>
            <a:r>
              <a:rPr lang="en-GB" dirty="0" smtClean="0"/>
              <a:t> sign up rates can be used to provide a minimum requirement that Open Banking should be looking to exceed.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59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291243" y="768619"/>
            <a:ext cx="6766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LBG - Sign Up Rates</a:t>
            </a: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3072488828"/>
              </p:ext>
            </p:extLst>
          </p:nvPr>
        </p:nvGraphicFramePr>
        <p:xfrm>
          <a:off x="199504" y="1230284"/>
          <a:ext cx="8587050" cy="5404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3615" y="1762237"/>
            <a:ext cx="20698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LBG – removed the phone call from their Authentication step</a:t>
            </a:r>
            <a:endParaRPr lang="en-GB" sz="1100" dirty="0"/>
          </a:p>
        </p:txBody>
      </p:sp>
      <p:pic>
        <p:nvPicPr>
          <p:cNvPr id="5" name="Picture 2" descr="https://www.openbanking.org.uk/wpcore/wp-content/uploads/2018/02/Credit-kudos-logo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39" y="260221"/>
            <a:ext cx="2344190" cy="48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73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oryboard Layout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95619</TotalTime>
  <Words>50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Storyboard Layouts</vt:lpstr>
      <vt:lpstr>PowerPoint Presentation</vt:lpstr>
      <vt:lpstr>PowerPoint Presentation</vt:lpstr>
      <vt:lpstr>PowerPoint Presentation</vt:lpstr>
    </vt:vector>
  </TitlesOfParts>
  <Company>SignAddict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AbuSina</dc:creator>
  <cp:lastModifiedBy>Tom Catchpole</cp:lastModifiedBy>
  <cp:revision>1612</cp:revision>
  <dcterms:created xsi:type="dcterms:W3CDTF">2014-09-15T07:14:39Z</dcterms:created>
  <dcterms:modified xsi:type="dcterms:W3CDTF">2018-07-17T11:32:09Z</dcterms:modified>
</cp:coreProperties>
</file>