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262" r:id="rId3"/>
    <p:sldId id="263" r:id="rId4"/>
    <p:sldId id="258" r:id="rId5"/>
    <p:sldId id="261" r:id="rId6"/>
    <p:sldId id="264" r:id="rId7"/>
    <p:sldId id="260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8019"/>
    <a:srgbClr val="FE690F"/>
    <a:srgbClr val="E16309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4525" autoAdjust="0"/>
    <p:restoredTop sz="73547" autoAdjust="0"/>
  </p:normalViewPr>
  <p:slideViewPr>
    <p:cSldViewPr snapToGrid="0">
      <p:cViewPr varScale="1">
        <p:scale>
          <a:sx n="131" d="100"/>
          <a:sy n="131" d="100"/>
        </p:scale>
        <p:origin x="630" y="1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645FB5-F310-4A7D-AA98-A5DD8C7E9F07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BF8597E1-5D82-48C7-80B4-2E698D7C68EB}">
      <dgm:prSet/>
      <dgm:spPr>
        <a:solidFill>
          <a:srgbClr val="F38019"/>
        </a:solidFill>
      </dgm:spPr>
      <dgm:t>
        <a:bodyPr/>
        <a:lstStyle/>
        <a:p>
          <a:pPr rtl="0"/>
          <a:r>
            <a:rPr kumimoji="1" lang="en-US" dirty="0" smtClean="0">
              <a:latin typeface="Arial" panose="020B0604020202020204" pitchFamily="34" charset="0"/>
              <a:cs typeface="Arial" panose="020B0604020202020204" pitchFamily="34" charset="0"/>
            </a:rPr>
            <a:t>Expertise</a:t>
          </a:r>
          <a:endParaRPr lang="ja-JP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9B3F95-49B2-4607-A95B-1621CC626D4A}" type="parTrans" cxnId="{1CB24461-C8E9-4EF7-B578-96EC8F7EBFC8}">
      <dgm:prSet/>
      <dgm:spPr/>
      <dgm:t>
        <a:bodyPr/>
        <a:lstStyle/>
        <a:p>
          <a:endParaRPr kumimoji="1" lang="ja-JP" alt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C5BAC7-E55D-4925-B977-4F5D4AC77350}" type="sibTrans" cxnId="{1CB24461-C8E9-4EF7-B578-96EC8F7EBFC8}">
      <dgm:prSet/>
      <dgm:spPr/>
      <dgm:t>
        <a:bodyPr/>
        <a:lstStyle/>
        <a:p>
          <a:endParaRPr kumimoji="1" lang="ja-JP" alt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FE6E0A-9B2F-4E9C-851E-6F7643A0B1E7}">
      <dgm:prSet/>
      <dgm:spPr>
        <a:solidFill>
          <a:srgbClr val="7F7F7F"/>
        </a:solidFill>
      </dgm:spPr>
      <dgm:t>
        <a:bodyPr/>
        <a:lstStyle/>
        <a:p>
          <a:pPr rtl="0"/>
          <a:r>
            <a:rPr lang="en-US" altLang="ja-JP" dirty="0" smtClean="0">
              <a:latin typeface="Arial" panose="020B0604020202020204" pitchFamily="34" charset="0"/>
              <a:cs typeface="Arial" panose="020B0604020202020204" pitchFamily="34" charset="0"/>
            </a:rPr>
            <a:t>Openness</a:t>
          </a:r>
          <a:endParaRPr lang="ja-JP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887E89-0CCF-48D7-A305-AA183E2A9917}" type="parTrans" cxnId="{D35D1940-ECDB-4515-820C-10D8D5962053}">
      <dgm:prSet/>
      <dgm:spPr/>
      <dgm:t>
        <a:bodyPr/>
        <a:lstStyle/>
        <a:p>
          <a:endParaRPr kumimoji="1" lang="ja-JP" alt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A0F8622-07BD-4AFA-B4AD-D97023674076}" type="sibTrans" cxnId="{D35D1940-ECDB-4515-820C-10D8D5962053}">
      <dgm:prSet/>
      <dgm:spPr/>
      <dgm:t>
        <a:bodyPr/>
        <a:lstStyle/>
        <a:p>
          <a:endParaRPr kumimoji="1" lang="ja-JP" alt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58A1CF-4460-43A9-BAD0-AF5B012AFE32}">
      <dgm:prSet/>
      <dgm:spPr/>
      <dgm:t>
        <a:bodyPr/>
        <a:lstStyle/>
        <a:p>
          <a:pPr rtl="0"/>
          <a:r>
            <a:rPr kumimoji="1" lang="en-US" dirty="0" smtClean="0">
              <a:latin typeface="Arial" panose="020B0604020202020204" pitchFamily="34" charset="0"/>
              <a:cs typeface="Arial" panose="020B0604020202020204" pitchFamily="34" charset="0"/>
            </a:rPr>
            <a:t>Ecosystem</a:t>
          </a:r>
          <a:endParaRPr lang="ja-JP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AAAA01-9A1E-44C0-9CD3-D48126BE5F08}" type="parTrans" cxnId="{37C7BC1F-26E9-47AE-960E-398B0761D34B}">
      <dgm:prSet/>
      <dgm:spPr/>
      <dgm:t>
        <a:bodyPr/>
        <a:lstStyle/>
        <a:p>
          <a:endParaRPr kumimoji="1" lang="ja-JP" alt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60C391-5A22-4780-B514-C649FB3DD470}" type="sibTrans" cxnId="{37C7BC1F-26E9-47AE-960E-398B0761D34B}">
      <dgm:prSet/>
      <dgm:spPr/>
      <dgm:t>
        <a:bodyPr/>
        <a:lstStyle/>
        <a:p>
          <a:endParaRPr kumimoji="1" lang="ja-JP" alt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8E6128-BA7E-4BFC-994E-8B5A1BEA212F}">
      <dgm:prSet/>
      <dgm:spPr/>
      <dgm:t>
        <a:bodyPr/>
        <a:lstStyle/>
        <a:p>
          <a:pPr rtl="0"/>
          <a:r>
            <a:rPr lang="en-US" altLang="ja-JP" dirty="0" smtClean="0">
              <a:solidFill>
                <a:srgbClr val="7F7F7F"/>
              </a:solidFill>
              <a:latin typeface="Arial" panose="020B0604020202020204" pitchFamily="34" charset="0"/>
              <a:cs typeface="Arial" panose="020B0604020202020204" pitchFamily="34" charset="0"/>
            </a:rPr>
            <a:t>Authors of OAuth, JWT, JWS, OpenID Connect, trust frameworks, and certification methods and marks.</a:t>
          </a:r>
          <a:endParaRPr lang="ja-JP" dirty="0">
            <a:solidFill>
              <a:srgbClr val="7F7F7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0F083E-DB79-46C8-A23D-E8F635747F7F}" type="parTrans" cxnId="{8717D605-5231-459A-AB9A-8BD1A1AE44D4}">
      <dgm:prSet/>
      <dgm:spPr/>
      <dgm:t>
        <a:bodyPr/>
        <a:lstStyle/>
        <a:p>
          <a:endParaRPr kumimoji="1" lang="ja-JP" alt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C7DF88-50F3-4A12-8E14-E3412A809398}" type="sibTrans" cxnId="{8717D605-5231-459A-AB9A-8BD1A1AE44D4}">
      <dgm:prSet/>
      <dgm:spPr/>
      <dgm:t>
        <a:bodyPr/>
        <a:lstStyle/>
        <a:p>
          <a:endParaRPr kumimoji="1" lang="ja-JP" alt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8E7B14-3B99-42F8-849C-915D975E4B5F}">
      <dgm:prSet/>
      <dgm:spPr>
        <a:solidFill>
          <a:schemeClr val="bg2">
            <a:lumMod val="90000"/>
            <a:alpha val="90000"/>
          </a:schemeClr>
        </a:solidFill>
      </dgm:spPr>
      <dgm:t>
        <a:bodyPr/>
        <a:lstStyle/>
        <a:p>
          <a:pPr rtl="0"/>
          <a:r>
            <a:rPr lang="en-US" altLang="ja-JP" dirty="0" smtClean="0">
              <a:solidFill>
                <a:srgbClr val="7F7F7F"/>
              </a:solidFill>
              <a:latin typeface="Arial" panose="020B0604020202020204" pitchFamily="34" charset="0"/>
              <a:cs typeface="Arial" panose="020B0604020202020204" pitchFamily="34" charset="0"/>
            </a:rPr>
            <a:t>Intellectual Property Rights regime ensures royalty free, mutual non-assertion covenant of use by everyone. </a:t>
          </a:r>
          <a:endParaRPr lang="ja-JP" dirty="0">
            <a:solidFill>
              <a:srgbClr val="7F7F7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3C668B-93FC-483E-863F-B9E43A0F744B}" type="parTrans" cxnId="{915A9C78-4678-4949-9B75-CB123031AC8F}">
      <dgm:prSet/>
      <dgm:spPr/>
      <dgm:t>
        <a:bodyPr/>
        <a:lstStyle/>
        <a:p>
          <a:endParaRPr kumimoji="1" lang="ja-JP" alt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A7420F-6C8F-42F3-AC4C-12FF0A8914CE}" type="sibTrans" cxnId="{915A9C78-4678-4949-9B75-CB123031AC8F}">
      <dgm:prSet/>
      <dgm:spPr/>
      <dgm:t>
        <a:bodyPr/>
        <a:lstStyle/>
        <a:p>
          <a:endParaRPr kumimoji="1" lang="ja-JP" alt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24D53D-42B7-4949-9684-D5D46B1043D6}">
      <dgm:prSet/>
      <dgm:spPr/>
      <dgm:t>
        <a:bodyPr/>
        <a:lstStyle/>
        <a:p>
          <a:pPr rtl="0"/>
          <a:r>
            <a:rPr lang="en-US" altLang="ja-JP" dirty="0" smtClean="0">
              <a:solidFill>
                <a:srgbClr val="7F7F7F"/>
              </a:solidFill>
              <a:latin typeface="Arial" panose="020B0604020202020204" pitchFamily="34" charset="0"/>
              <a:cs typeface="Arial" panose="020B0604020202020204" pitchFamily="34" charset="0"/>
            </a:rPr>
            <a:t>Industry sustaining sponsorship by Google, KDDI, Microsoft, NRI, Oracle, PayPal, PingIdentity, Symantec, Verizon and more…</a:t>
          </a:r>
          <a:endParaRPr lang="ja-JP" dirty="0">
            <a:solidFill>
              <a:srgbClr val="7F7F7F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F47A0F-CBA7-4CBB-BD34-38CEF79031AC}" type="parTrans" cxnId="{07B3F9D5-6BFB-4147-B6ED-4937B98F01BC}">
      <dgm:prSet/>
      <dgm:spPr/>
      <dgm:t>
        <a:bodyPr/>
        <a:lstStyle/>
        <a:p>
          <a:endParaRPr kumimoji="1" lang="ja-JP" alt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23ADC3-A6C2-43E8-BBAE-B802460D4BA9}" type="sibTrans" cxnId="{07B3F9D5-6BFB-4147-B6ED-4937B98F01BC}">
      <dgm:prSet/>
      <dgm:spPr/>
      <dgm:t>
        <a:bodyPr/>
        <a:lstStyle/>
        <a:p>
          <a:endParaRPr kumimoji="1" lang="ja-JP" alt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593A63-301F-43A1-A5E6-62254911B62A}" type="pres">
      <dgm:prSet presAssocID="{68645FB5-F310-4A7D-AA98-A5DD8C7E9F0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01BDBD0-3541-4CFF-A669-A3FDB5D52CDC}" type="pres">
      <dgm:prSet presAssocID="{BF8597E1-5D82-48C7-80B4-2E698D7C68EB}" presName="linNode" presStyleCnt="0"/>
      <dgm:spPr/>
    </dgm:pt>
    <dgm:pt modelId="{2C1ED9BD-4D16-44C0-B875-F01FC3525AED}" type="pres">
      <dgm:prSet presAssocID="{BF8597E1-5D82-48C7-80B4-2E698D7C68EB}" presName="parentText" presStyleLbl="node1" presStyleIdx="0" presStyleCnt="3" custScaleX="62106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45DC5C-311C-4A46-886A-0858158055F9}" type="pres">
      <dgm:prSet presAssocID="{BF8597E1-5D82-48C7-80B4-2E698D7C68EB}" presName="descendantText" presStyleLbl="alignAccFollowNode1" presStyleIdx="0" presStyleCnt="3" custScaleX="10990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EB53780-7BFA-4225-A8DE-288F20DEDF47}" type="pres">
      <dgm:prSet presAssocID="{C6C5BAC7-E55D-4925-B977-4F5D4AC77350}" presName="sp" presStyleCnt="0"/>
      <dgm:spPr/>
    </dgm:pt>
    <dgm:pt modelId="{436E0EA6-4CA4-4FCD-ADFA-D909A6BDD28A}" type="pres">
      <dgm:prSet presAssocID="{10FE6E0A-9B2F-4E9C-851E-6F7643A0B1E7}" presName="linNode" presStyleCnt="0"/>
      <dgm:spPr/>
    </dgm:pt>
    <dgm:pt modelId="{59F1A126-4455-469C-B00A-BA4B2CF51029}" type="pres">
      <dgm:prSet presAssocID="{10FE6E0A-9B2F-4E9C-851E-6F7643A0B1E7}" presName="parentText" presStyleLbl="node1" presStyleIdx="1" presStyleCnt="3" custScaleX="62684" custLinFactNeighborX="-268" custLinFactNeighborY="229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57A1563-7404-488B-8B06-73CB616BF142}" type="pres">
      <dgm:prSet presAssocID="{10FE6E0A-9B2F-4E9C-851E-6F7643A0B1E7}" presName="descendantText" presStyleLbl="alignAccFollowNode1" presStyleIdx="1" presStyleCnt="3" custScaleX="10990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4C3C4E4-DEC4-4FDA-A984-9AE190EA9BD7}" type="pres">
      <dgm:prSet presAssocID="{FA0F8622-07BD-4AFA-B4AD-D97023674076}" presName="sp" presStyleCnt="0"/>
      <dgm:spPr/>
    </dgm:pt>
    <dgm:pt modelId="{B037C955-2354-4B5D-8003-6DFF85E62198}" type="pres">
      <dgm:prSet presAssocID="{7958A1CF-4460-43A9-BAD0-AF5B012AFE32}" presName="linNode" presStyleCnt="0"/>
      <dgm:spPr/>
    </dgm:pt>
    <dgm:pt modelId="{DE5C4A4D-3EC7-43EC-8E5B-DC3E1F8E711C}" type="pres">
      <dgm:prSet presAssocID="{7958A1CF-4460-43A9-BAD0-AF5B012AFE32}" presName="parentText" presStyleLbl="node1" presStyleIdx="2" presStyleCnt="3" custScaleX="6268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2BB9746-E059-4ED3-839A-39CECB5F2B0F}" type="pres">
      <dgm:prSet presAssocID="{7958A1CF-4460-43A9-BAD0-AF5B012AFE32}" presName="descendantText" presStyleLbl="alignAccFollowNode1" presStyleIdx="2" presStyleCnt="3" custScaleX="10990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FE22E7B-C65B-4E9E-897D-F76617CD77BC}" type="presOf" srcId="{FC24D53D-42B7-4949-9684-D5D46B1043D6}" destId="{52BB9746-E059-4ED3-839A-39CECB5F2B0F}" srcOrd="0" destOrd="0" presId="urn:microsoft.com/office/officeart/2005/8/layout/vList5"/>
    <dgm:cxn modelId="{64943339-F48E-4E58-96AD-355A93329F46}" type="presOf" srcId="{F38E7B14-3B99-42F8-849C-915D975E4B5F}" destId="{957A1563-7404-488B-8B06-73CB616BF142}" srcOrd="0" destOrd="0" presId="urn:microsoft.com/office/officeart/2005/8/layout/vList5"/>
    <dgm:cxn modelId="{B8F8F41D-062C-48EC-BA3A-4AF9631955C5}" type="presOf" srcId="{7958A1CF-4460-43A9-BAD0-AF5B012AFE32}" destId="{DE5C4A4D-3EC7-43EC-8E5B-DC3E1F8E711C}" srcOrd="0" destOrd="0" presId="urn:microsoft.com/office/officeart/2005/8/layout/vList5"/>
    <dgm:cxn modelId="{8717D605-5231-459A-AB9A-8BD1A1AE44D4}" srcId="{BF8597E1-5D82-48C7-80B4-2E698D7C68EB}" destId="{538E6128-BA7E-4BFC-994E-8B5A1BEA212F}" srcOrd="0" destOrd="0" parTransId="{0E0F083E-DB79-46C8-A23D-E8F635747F7F}" sibTransId="{D6C7DF88-50F3-4A12-8E14-E3412A809398}"/>
    <dgm:cxn modelId="{37C7BC1F-26E9-47AE-960E-398B0761D34B}" srcId="{68645FB5-F310-4A7D-AA98-A5DD8C7E9F07}" destId="{7958A1CF-4460-43A9-BAD0-AF5B012AFE32}" srcOrd="2" destOrd="0" parTransId="{69AAAA01-9A1E-44C0-9CD3-D48126BE5F08}" sibTransId="{AF60C391-5A22-4780-B514-C649FB3DD470}"/>
    <dgm:cxn modelId="{061619F2-241C-41B2-9BEA-B1768E1AE6A3}" type="presOf" srcId="{10FE6E0A-9B2F-4E9C-851E-6F7643A0B1E7}" destId="{59F1A126-4455-469C-B00A-BA4B2CF51029}" srcOrd="0" destOrd="0" presId="urn:microsoft.com/office/officeart/2005/8/layout/vList5"/>
    <dgm:cxn modelId="{1CB24461-C8E9-4EF7-B578-96EC8F7EBFC8}" srcId="{68645FB5-F310-4A7D-AA98-A5DD8C7E9F07}" destId="{BF8597E1-5D82-48C7-80B4-2E698D7C68EB}" srcOrd="0" destOrd="0" parTransId="{039B3F95-49B2-4607-A95B-1621CC626D4A}" sibTransId="{C6C5BAC7-E55D-4925-B977-4F5D4AC77350}"/>
    <dgm:cxn modelId="{44B0B4B1-96A1-49E2-B31E-4D4A5F81BA85}" type="presOf" srcId="{68645FB5-F310-4A7D-AA98-A5DD8C7E9F07}" destId="{26593A63-301F-43A1-A5E6-62254911B62A}" srcOrd="0" destOrd="0" presId="urn:microsoft.com/office/officeart/2005/8/layout/vList5"/>
    <dgm:cxn modelId="{9FBAFFF4-66EB-46C7-AD6B-5240F8F381A7}" type="presOf" srcId="{BF8597E1-5D82-48C7-80B4-2E698D7C68EB}" destId="{2C1ED9BD-4D16-44C0-B875-F01FC3525AED}" srcOrd="0" destOrd="0" presId="urn:microsoft.com/office/officeart/2005/8/layout/vList5"/>
    <dgm:cxn modelId="{097F36D6-E0A0-42CE-8E39-EE8D6C8B3AB9}" type="presOf" srcId="{538E6128-BA7E-4BFC-994E-8B5A1BEA212F}" destId="{0645DC5C-311C-4A46-886A-0858158055F9}" srcOrd="0" destOrd="0" presId="urn:microsoft.com/office/officeart/2005/8/layout/vList5"/>
    <dgm:cxn modelId="{07B3F9D5-6BFB-4147-B6ED-4937B98F01BC}" srcId="{7958A1CF-4460-43A9-BAD0-AF5B012AFE32}" destId="{FC24D53D-42B7-4949-9684-D5D46B1043D6}" srcOrd="0" destOrd="0" parTransId="{E3F47A0F-CBA7-4CBB-BD34-38CEF79031AC}" sibTransId="{B623ADC3-A6C2-43E8-BBAE-B802460D4BA9}"/>
    <dgm:cxn modelId="{D35D1940-ECDB-4515-820C-10D8D5962053}" srcId="{68645FB5-F310-4A7D-AA98-A5DD8C7E9F07}" destId="{10FE6E0A-9B2F-4E9C-851E-6F7643A0B1E7}" srcOrd="1" destOrd="0" parTransId="{CD887E89-0CCF-48D7-A305-AA183E2A9917}" sibTransId="{FA0F8622-07BD-4AFA-B4AD-D97023674076}"/>
    <dgm:cxn modelId="{915A9C78-4678-4949-9B75-CB123031AC8F}" srcId="{10FE6E0A-9B2F-4E9C-851E-6F7643A0B1E7}" destId="{F38E7B14-3B99-42F8-849C-915D975E4B5F}" srcOrd="0" destOrd="0" parTransId="{E83C668B-93FC-483E-863F-B9E43A0F744B}" sibTransId="{E9A7420F-6C8F-42F3-AC4C-12FF0A8914CE}"/>
    <dgm:cxn modelId="{76ACD019-90A6-4B29-9B82-B2C0AC16D18E}" type="presParOf" srcId="{26593A63-301F-43A1-A5E6-62254911B62A}" destId="{901BDBD0-3541-4CFF-A669-A3FDB5D52CDC}" srcOrd="0" destOrd="0" presId="urn:microsoft.com/office/officeart/2005/8/layout/vList5"/>
    <dgm:cxn modelId="{45F5A400-4E6C-4688-9379-AD0AB955DE4C}" type="presParOf" srcId="{901BDBD0-3541-4CFF-A669-A3FDB5D52CDC}" destId="{2C1ED9BD-4D16-44C0-B875-F01FC3525AED}" srcOrd="0" destOrd="0" presId="urn:microsoft.com/office/officeart/2005/8/layout/vList5"/>
    <dgm:cxn modelId="{86CFD204-71CE-4A4E-92D8-6ED5FF2A8A63}" type="presParOf" srcId="{901BDBD0-3541-4CFF-A669-A3FDB5D52CDC}" destId="{0645DC5C-311C-4A46-886A-0858158055F9}" srcOrd="1" destOrd="0" presId="urn:microsoft.com/office/officeart/2005/8/layout/vList5"/>
    <dgm:cxn modelId="{CF8BE9CE-7CFA-4766-8404-8FC82BB7D6AE}" type="presParOf" srcId="{26593A63-301F-43A1-A5E6-62254911B62A}" destId="{BEB53780-7BFA-4225-A8DE-288F20DEDF47}" srcOrd="1" destOrd="0" presId="urn:microsoft.com/office/officeart/2005/8/layout/vList5"/>
    <dgm:cxn modelId="{080B0256-698B-45EF-8A20-4F0C3B205367}" type="presParOf" srcId="{26593A63-301F-43A1-A5E6-62254911B62A}" destId="{436E0EA6-4CA4-4FCD-ADFA-D909A6BDD28A}" srcOrd="2" destOrd="0" presId="urn:microsoft.com/office/officeart/2005/8/layout/vList5"/>
    <dgm:cxn modelId="{2EECD054-75E1-4C86-ACF7-C6FE98DEE982}" type="presParOf" srcId="{436E0EA6-4CA4-4FCD-ADFA-D909A6BDD28A}" destId="{59F1A126-4455-469C-B00A-BA4B2CF51029}" srcOrd="0" destOrd="0" presId="urn:microsoft.com/office/officeart/2005/8/layout/vList5"/>
    <dgm:cxn modelId="{08275AE3-1779-493F-9766-DF7838DE6BDF}" type="presParOf" srcId="{436E0EA6-4CA4-4FCD-ADFA-D909A6BDD28A}" destId="{957A1563-7404-488B-8B06-73CB616BF142}" srcOrd="1" destOrd="0" presId="urn:microsoft.com/office/officeart/2005/8/layout/vList5"/>
    <dgm:cxn modelId="{9EE5F248-1D45-44E8-B340-40216C834EDC}" type="presParOf" srcId="{26593A63-301F-43A1-A5E6-62254911B62A}" destId="{F4C3C4E4-DEC4-4FDA-A984-9AE190EA9BD7}" srcOrd="3" destOrd="0" presId="urn:microsoft.com/office/officeart/2005/8/layout/vList5"/>
    <dgm:cxn modelId="{2A735EC6-042E-440A-B0C7-590A3A99591D}" type="presParOf" srcId="{26593A63-301F-43A1-A5E6-62254911B62A}" destId="{B037C955-2354-4B5D-8003-6DFF85E62198}" srcOrd="4" destOrd="0" presId="urn:microsoft.com/office/officeart/2005/8/layout/vList5"/>
    <dgm:cxn modelId="{D635632E-58D9-47B8-8CD1-C25E6F76D0FA}" type="presParOf" srcId="{B037C955-2354-4B5D-8003-6DFF85E62198}" destId="{DE5C4A4D-3EC7-43EC-8E5B-DC3E1F8E711C}" srcOrd="0" destOrd="0" presId="urn:microsoft.com/office/officeart/2005/8/layout/vList5"/>
    <dgm:cxn modelId="{2644A411-43B8-46D6-946C-3BBFAFF31A7C}" type="presParOf" srcId="{B037C955-2354-4B5D-8003-6DFF85E62198}" destId="{52BB9746-E059-4ED3-839A-39CECB5F2B0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45DC5C-311C-4A46-886A-0858158055F9}">
      <dsp:nvSpPr>
        <dsp:cNvPr id="0" name=""/>
        <dsp:cNvSpPr/>
      </dsp:nvSpPr>
      <dsp:spPr>
        <a:xfrm rot="5400000">
          <a:off x="6590501" y="-3500094"/>
          <a:ext cx="870047" cy="8091044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ja-JP" sz="2100" kern="1200" dirty="0" smtClean="0">
              <a:solidFill>
                <a:srgbClr val="7F7F7F"/>
              </a:solidFill>
              <a:latin typeface="Arial" panose="020B0604020202020204" pitchFamily="34" charset="0"/>
              <a:cs typeface="Arial" panose="020B0604020202020204" pitchFamily="34" charset="0"/>
            </a:rPr>
            <a:t>Authors of OAuth, JWT, JWS, OpenID Connect, trust frameworks, and certification methods and marks.</a:t>
          </a:r>
          <a:endParaRPr lang="ja-JP" sz="2100" kern="1200" dirty="0">
            <a:solidFill>
              <a:srgbClr val="7F7F7F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2980003" y="152876"/>
        <a:ext cx="8048572" cy="785103"/>
      </dsp:txXfrm>
    </dsp:sp>
    <dsp:sp modelId="{2C1ED9BD-4D16-44C0-B875-F01FC3525AED}">
      <dsp:nvSpPr>
        <dsp:cNvPr id="0" name=""/>
        <dsp:cNvSpPr/>
      </dsp:nvSpPr>
      <dsp:spPr>
        <a:xfrm>
          <a:off x="408120" y="1647"/>
          <a:ext cx="2571882" cy="1087558"/>
        </a:xfrm>
        <a:prstGeom prst="roundRect">
          <a:avLst/>
        </a:prstGeom>
        <a:solidFill>
          <a:srgbClr val="F3801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300" kern="1200" dirty="0" smtClean="0">
              <a:latin typeface="Arial" panose="020B0604020202020204" pitchFamily="34" charset="0"/>
              <a:cs typeface="Arial" panose="020B0604020202020204" pitchFamily="34" charset="0"/>
            </a:rPr>
            <a:t>Expertise</a:t>
          </a:r>
          <a:endParaRPr lang="ja-JP" sz="3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1210" y="54737"/>
        <a:ext cx="2465702" cy="981378"/>
      </dsp:txXfrm>
    </dsp:sp>
    <dsp:sp modelId="{957A1563-7404-488B-8B06-73CB616BF142}">
      <dsp:nvSpPr>
        <dsp:cNvPr id="0" name=""/>
        <dsp:cNvSpPr/>
      </dsp:nvSpPr>
      <dsp:spPr>
        <a:xfrm rot="5400000">
          <a:off x="6614437" y="-2358158"/>
          <a:ext cx="870047" cy="8091044"/>
        </a:xfrm>
        <a:prstGeom prst="round2SameRect">
          <a:avLst/>
        </a:prstGeom>
        <a:solidFill>
          <a:schemeClr val="bg2">
            <a:lumMod val="90000"/>
            <a:alpha val="90000"/>
          </a:schemeClr>
        </a:solidFill>
        <a:ln w="12700" cap="flat" cmpd="sng" algn="ctr">
          <a:solidFill>
            <a:schemeClr val="accent4">
              <a:tint val="40000"/>
              <a:alpha val="90000"/>
              <a:hueOff val="5756959"/>
              <a:satOff val="-30630"/>
              <a:lumOff val="-174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ja-JP" sz="2100" kern="1200" dirty="0" smtClean="0">
              <a:solidFill>
                <a:srgbClr val="7F7F7F"/>
              </a:solidFill>
              <a:latin typeface="Arial" panose="020B0604020202020204" pitchFamily="34" charset="0"/>
              <a:cs typeface="Arial" panose="020B0604020202020204" pitchFamily="34" charset="0"/>
            </a:rPr>
            <a:t>Intellectual Property Rights regime ensures royalty free, mutual non-assertion covenant of use by everyone. </a:t>
          </a:r>
          <a:endParaRPr lang="ja-JP" sz="2100" kern="1200" dirty="0">
            <a:solidFill>
              <a:srgbClr val="7F7F7F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003939" y="1294812"/>
        <a:ext cx="8048572" cy="785103"/>
      </dsp:txXfrm>
    </dsp:sp>
    <dsp:sp modelId="{59F1A126-4455-469C-B00A-BA4B2CF51029}">
      <dsp:nvSpPr>
        <dsp:cNvPr id="0" name=""/>
        <dsp:cNvSpPr/>
      </dsp:nvSpPr>
      <dsp:spPr>
        <a:xfrm>
          <a:off x="388390" y="1146075"/>
          <a:ext cx="2595818" cy="1087558"/>
        </a:xfrm>
        <a:prstGeom prst="roundRect">
          <a:avLst/>
        </a:prstGeom>
        <a:solidFill>
          <a:srgbClr val="7F7F7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ja-JP" sz="3300" kern="1200" dirty="0" smtClean="0">
              <a:latin typeface="Arial" panose="020B0604020202020204" pitchFamily="34" charset="0"/>
              <a:cs typeface="Arial" panose="020B0604020202020204" pitchFamily="34" charset="0"/>
            </a:rPr>
            <a:t>Openness</a:t>
          </a:r>
          <a:endParaRPr lang="ja-JP" sz="3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1480" y="1199165"/>
        <a:ext cx="2489638" cy="981378"/>
      </dsp:txXfrm>
    </dsp:sp>
    <dsp:sp modelId="{52BB9746-E059-4ED3-839A-39CECB5F2B0F}">
      <dsp:nvSpPr>
        <dsp:cNvPr id="0" name=""/>
        <dsp:cNvSpPr/>
      </dsp:nvSpPr>
      <dsp:spPr>
        <a:xfrm rot="5400000">
          <a:off x="6614437" y="-1216221"/>
          <a:ext cx="870047" cy="8091044"/>
        </a:xfrm>
        <a:prstGeom prst="round2Same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ja-JP" sz="2100" kern="1200" dirty="0" smtClean="0">
              <a:solidFill>
                <a:srgbClr val="7F7F7F"/>
              </a:solidFill>
              <a:latin typeface="Arial" panose="020B0604020202020204" pitchFamily="34" charset="0"/>
              <a:cs typeface="Arial" panose="020B0604020202020204" pitchFamily="34" charset="0"/>
            </a:rPr>
            <a:t>Industry sustaining sponsorship by Google, KDDI, Microsoft, NRI, Oracle, PayPal, PingIdentity, Symantec, Verizon and more…</a:t>
          </a:r>
          <a:endParaRPr lang="ja-JP" sz="2100" kern="1200" dirty="0">
            <a:solidFill>
              <a:srgbClr val="7F7F7F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3003939" y="2436749"/>
        <a:ext cx="8048572" cy="785103"/>
      </dsp:txXfrm>
    </dsp:sp>
    <dsp:sp modelId="{DE5C4A4D-3EC7-43EC-8E5B-DC3E1F8E711C}">
      <dsp:nvSpPr>
        <dsp:cNvPr id="0" name=""/>
        <dsp:cNvSpPr/>
      </dsp:nvSpPr>
      <dsp:spPr>
        <a:xfrm>
          <a:off x="408120" y="2285521"/>
          <a:ext cx="2595818" cy="1087558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3300" kern="1200" dirty="0" smtClean="0">
              <a:latin typeface="Arial" panose="020B0604020202020204" pitchFamily="34" charset="0"/>
              <a:cs typeface="Arial" panose="020B0604020202020204" pitchFamily="34" charset="0"/>
            </a:rPr>
            <a:t>Ecosystem</a:t>
          </a:r>
          <a:endParaRPr lang="ja-JP" sz="33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1210" y="2338611"/>
        <a:ext cx="2489638" cy="9813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B203EE-07F5-4889-89C7-3FD95AE2EAA8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CBA090-F31D-4280-92D7-20EE607889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887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https://www.accenture.com/t20170629T215524__w__/us-en/_acnmedia/PDF-56/Accenture-Strategy-Digital-Open-Banking-POV.pdf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BA090-F31D-4280-92D7-20EE6078892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342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BA090-F31D-4280-92D7-20EE6078892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891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https://www.gov.uk/government/news/cma-paves-the-way-for-open-banking-revolution</a:t>
            </a:r>
          </a:p>
          <a:p>
            <a:r>
              <a:rPr lang="en-US" dirty="0" smtClean="0"/>
              <a:t>https://www.openbanking.org.uk/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BA090-F31D-4280-92D7-20EE6078892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389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https://www.accenture.com/us-en/insight-psd2-opportunities-banks</a:t>
            </a:r>
          </a:p>
          <a:p>
            <a:r>
              <a:rPr lang="en-US" dirty="0" smtClean="0"/>
              <a:t>https://www.accenture.com/us-en/insight-psd2-opportunities-bankstps://www.accenture.com/t20170629T215524__w__/us-en/_acnmedia/PDF-56/Accenture-Strategy-Digital-Open-Banking-POV.pdf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BA090-F31D-4280-92D7-20EE6078892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943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BA090-F31D-4280-92D7-20EE6078892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775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https://www.gov.uk/government/news/cma-paves-the-way-for-open-banking-revolution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CBA090-F31D-4280-92D7-20EE6078892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07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15647"/>
            <a:ext cx="9144000" cy="1294316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3801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B642-1A44-4B1A-9EDE-06BA2E503F2E}" type="datetime1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 OpenID Foundation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1D7C-4A1F-418D-9E38-3328AAEFBC7D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7244" y="21487"/>
            <a:ext cx="12228513" cy="2063755"/>
            <a:chOff x="-36513" y="979488"/>
            <a:chExt cx="9180513" cy="577850"/>
          </a:xfrm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 rot="10800000">
              <a:off x="-36513" y="979488"/>
              <a:ext cx="9144001" cy="455612"/>
            </a:xfrm>
            <a:custGeom>
              <a:avLst/>
              <a:gdLst/>
              <a:ahLst/>
              <a:cxnLst>
                <a:cxn ang="0">
                  <a:pos x="0" y="287"/>
                </a:cxn>
                <a:cxn ang="0">
                  <a:pos x="2203" y="21"/>
                </a:cxn>
                <a:cxn ang="0">
                  <a:pos x="4334" y="203"/>
                </a:cxn>
                <a:cxn ang="0">
                  <a:pos x="5760" y="0"/>
                </a:cxn>
              </a:cxnLst>
              <a:rect l="0" t="0" r="r" b="b"/>
              <a:pathLst>
                <a:path w="5760" h="287">
                  <a:moveTo>
                    <a:pt x="0" y="287"/>
                  </a:moveTo>
                  <a:cubicBezTo>
                    <a:pt x="177" y="233"/>
                    <a:pt x="1481" y="35"/>
                    <a:pt x="2203" y="21"/>
                  </a:cubicBezTo>
                  <a:cubicBezTo>
                    <a:pt x="2924" y="7"/>
                    <a:pt x="3741" y="206"/>
                    <a:pt x="4334" y="203"/>
                  </a:cubicBezTo>
                  <a:cubicBezTo>
                    <a:pt x="4927" y="200"/>
                    <a:pt x="5622" y="30"/>
                    <a:pt x="5760" y="0"/>
                  </a:cubicBezTo>
                </a:path>
              </a:pathLst>
            </a:custGeom>
            <a:noFill/>
            <a:ln w="11430" cap="flat" cmpd="sng" algn="ctr">
              <a:solidFill>
                <a:srgbClr val="FE8637"/>
              </a:solidFill>
              <a:prstDash val="solid"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ＭＳ Ｐゴシック"/>
                <a:cs typeface="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 rot="10800000">
              <a:off x="6350" y="1017588"/>
              <a:ext cx="9137650" cy="539750"/>
            </a:xfrm>
            <a:custGeom>
              <a:avLst/>
              <a:gdLst/>
              <a:ahLst/>
              <a:cxnLst>
                <a:cxn ang="0">
                  <a:pos x="0" y="266"/>
                </a:cxn>
                <a:cxn ang="0">
                  <a:pos x="2203" y="0"/>
                </a:cxn>
                <a:cxn ang="0">
                  <a:pos x="4404" y="314"/>
                </a:cxn>
                <a:cxn ang="0">
                  <a:pos x="5756" y="158"/>
                </a:cxn>
              </a:cxnLst>
              <a:rect l="0" t="0" r="r" b="b"/>
              <a:pathLst>
                <a:path w="5756" h="340">
                  <a:moveTo>
                    <a:pt x="0" y="266"/>
                  </a:moveTo>
                  <a:cubicBezTo>
                    <a:pt x="177" y="212"/>
                    <a:pt x="1481" y="14"/>
                    <a:pt x="2203" y="0"/>
                  </a:cubicBezTo>
                  <a:cubicBezTo>
                    <a:pt x="2937" y="8"/>
                    <a:pt x="3812" y="288"/>
                    <a:pt x="4404" y="314"/>
                  </a:cubicBezTo>
                  <a:cubicBezTo>
                    <a:pt x="4996" y="340"/>
                    <a:pt x="5474" y="228"/>
                    <a:pt x="5756" y="158"/>
                  </a:cubicBezTo>
                </a:path>
              </a:pathLst>
            </a:custGeom>
            <a:noFill/>
            <a:ln w="12700" cmpd="sng">
              <a:solidFill>
                <a:sysClr val="window" lastClr="FFFFFF">
                  <a:lumMod val="75000"/>
                </a:sys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 rot="10800000">
              <a:off x="0" y="981075"/>
              <a:ext cx="9144000" cy="455613"/>
            </a:xfrm>
            <a:custGeom>
              <a:avLst/>
              <a:gdLst/>
              <a:ahLst/>
              <a:cxnLst>
                <a:cxn ang="0">
                  <a:pos x="0" y="287"/>
                </a:cxn>
                <a:cxn ang="0">
                  <a:pos x="2203" y="21"/>
                </a:cxn>
                <a:cxn ang="0">
                  <a:pos x="4334" y="203"/>
                </a:cxn>
                <a:cxn ang="0">
                  <a:pos x="5760" y="0"/>
                </a:cxn>
              </a:cxnLst>
              <a:rect l="0" t="0" r="r" b="b"/>
              <a:pathLst>
                <a:path w="5760" h="287">
                  <a:moveTo>
                    <a:pt x="0" y="287"/>
                  </a:moveTo>
                  <a:cubicBezTo>
                    <a:pt x="177" y="233"/>
                    <a:pt x="1481" y="35"/>
                    <a:pt x="2203" y="21"/>
                  </a:cubicBezTo>
                  <a:cubicBezTo>
                    <a:pt x="2924" y="7"/>
                    <a:pt x="3741" y="206"/>
                    <a:pt x="4334" y="203"/>
                  </a:cubicBezTo>
                  <a:cubicBezTo>
                    <a:pt x="4927" y="200"/>
                    <a:pt x="5622" y="30"/>
                    <a:pt x="5760" y="0"/>
                  </a:cubicBezTo>
                </a:path>
              </a:pathLst>
            </a:custGeom>
            <a:noFill/>
            <a:ln w="11430" cap="flat" cmpd="sng" algn="ctr">
              <a:solidFill>
                <a:srgbClr val="FE8637"/>
              </a:solidFill>
              <a:prstDash val="solid"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ＭＳ Ｐゴシック"/>
                <a:cs typeface="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8643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63A81-B217-4319-94CB-DDAA67EB5DC9}" type="datetime1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 OpenID Foundation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1D7C-4A1F-418D-9E38-3328AAEF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511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38019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D7A7F-68EB-410B-B70A-7D498A8190E4}" type="datetime1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 OpenID Foundation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1D7C-4A1F-418D-9E38-3328AAEF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468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2pPr>
              <a:defRPr>
                <a:solidFill>
                  <a:srgbClr val="F38019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2pPr>
              <a:defRPr>
                <a:solidFill>
                  <a:srgbClr val="F38019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49ED6-EE88-4A22-815D-CF7C9A138C9D}" type="datetime1">
              <a:rPr lang="en-US" smtClean="0"/>
              <a:t>11/7/2017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 OpenID Foundation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1D7C-4A1F-418D-9E38-3328AAEF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814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F3801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F3801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48C93-245A-4880-AE38-48001AD39EBD}" type="datetime1">
              <a:rPr lang="en-US" smtClean="0"/>
              <a:t>11/7/2017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 OpenID Foundation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1D7C-4A1F-418D-9E38-3328AAEF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34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4010-3E3C-46C2-9A53-933936B0AD27}" type="datetime1">
              <a:rPr lang="en-US" smtClean="0"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 OpenID Foundation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1D7C-4A1F-418D-9E38-3328AAEF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31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EBA31-9449-41BD-BDDA-A6FB76EA5ADF}" type="datetime1">
              <a:rPr lang="en-US" smtClean="0"/>
              <a:t>11/7/2017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 OpenID Foundation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1D7C-4A1F-418D-9E38-3328AAEFB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406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382C18B-045D-476C-B86E-6A1CF917427F}" type="datetime1">
              <a:rPr lang="en-US" smtClean="0"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2017 OpenID Foundation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5C51D7C-4A1F-418D-9E38-3328AAEFBC7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図 6"/>
          <p:cNvPicPr>
            <a:picLocks noChangeAspect="1"/>
          </p:cNvPicPr>
          <p:nvPr userDrawn="1"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10600" y="6307374"/>
            <a:ext cx="1405423" cy="463075"/>
          </a:xfrm>
          <a:prstGeom prst="rect">
            <a:avLst/>
          </a:prstGeom>
        </p:spPr>
      </p:pic>
      <p:sp>
        <p:nvSpPr>
          <p:cNvPr id="9" name="正方形/長方形 9"/>
          <p:cNvSpPr/>
          <p:nvPr userDrawn="1"/>
        </p:nvSpPr>
        <p:spPr>
          <a:xfrm>
            <a:off x="0" y="0"/>
            <a:ext cx="12192000" cy="99752"/>
          </a:xfrm>
          <a:prstGeom prst="rect">
            <a:avLst/>
          </a:prstGeom>
          <a:solidFill>
            <a:srgbClr val="F3801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dirty="0" smtClean="0">
              <a:solidFill>
                <a:schemeClr val="tx1"/>
              </a:solidFill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38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2">
              <a:lumMod val="7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2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F3801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2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bitbucket.org/openid/fapi/src/045c84691e75d5965f229102c24d6acbfcf15bc9/Financial_API_WD_002.md?at=master&amp;fileviewer=file-view-default" TargetMode="External"/><Relationship Id="rId2" Type="http://schemas.openxmlformats.org/officeDocument/2006/relationships/hyperlink" Target="https://bitbucket.org/openid/fapi/src/master/Financial_API_WD_001.md?at=master&amp;fileviewer=file-view-defaul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19536"/>
            <a:ext cx="9144000" cy="1294316"/>
          </a:xfrm>
        </p:spPr>
        <p:txBody>
          <a:bodyPr/>
          <a:lstStyle/>
          <a:p>
            <a:r>
              <a:rPr lang="en-US" dirty="0" smtClean="0"/>
              <a:t>Secure Open Banking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05927"/>
            <a:ext cx="9144000" cy="1655762"/>
          </a:xfrm>
        </p:spPr>
        <p:txBody>
          <a:bodyPr/>
          <a:lstStyle/>
          <a:p>
            <a:r>
              <a:rPr lang="en-US" altLang="ja-JP" dirty="0" smtClean="0"/>
              <a:t>Financial Services API Working Group</a:t>
            </a:r>
          </a:p>
          <a:p>
            <a:r>
              <a:rPr lang="en-US" altLang="ja-JP" dirty="0" smtClean="0"/>
              <a:t>http://openid.net/wg/fapi/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BB642-1A44-4B1A-9EDE-06BA2E503F2E}" type="datetime1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 OpenID Foundation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1D7C-4A1F-418D-9E38-3328AAEFBC7D}" type="slidenum">
              <a:rPr lang="en-US" smtClean="0"/>
              <a:t>1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981077" y="1984815"/>
            <a:ext cx="6057670" cy="1080120"/>
            <a:chOff x="3350282" y="1160071"/>
            <a:chExt cx="6057670" cy="1080120"/>
          </a:xfrm>
        </p:grpSpPr>
        <p:pic>
          <p:nvPicPr>
            <p:cNvPr id="8" name="図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50282" y="1160071"/>
              <a:ext cx="3278138" cy="108012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402178" y="1365042"/>
              <a:ext cx="300577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Foundation</a:t>
              </a:r>
              <a:endParaRPr lang="en-US" sz="4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013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Open Banking?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325777" cy="435133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Operating a platform with </a:t>
            </a:r>
            <a:r>
              <a:rPr lang="en-US" sz="2400" dirty="0"/>
              <a:t>a business model that </a:t>
            </a:r>
            <a:r>
              <a:rPr lang="en-US" sz="2400" dirty="0" smtClean="0">
                <a:solidFill>
                  <a:srgbClr val="F38019"/>
                </a:solidFill>
              </a:rPr>
              <a:t>connects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38019"/>
                </a:solidFill>
              </a:rPr>
              <a:t>people</a:t>
            </a:r>
            <a:r>
              <a:rPr lang="en-US" sz="2400" dirty="0" smtClean="0"/>
              <a:t> </a:t>
            </a:r>
            <a:r>
              <a:rPr lang="en-US" sz="2400" dirty="0"/>
              <a:t>and processes with assets and a </a:t>
            </a:r>
            <a:r>
              <a:rPr lang="en-US" sz="2400" dirty="0" smtClean="0"/>
              <a:t>technology infrastructure </a:t>
            </a:r>
            <a:r>
              <a:rPr lang="en-US" sz="2400" dirty="0"/>
              <a:t>to manage </a:t>
            </a:r>
            <a:r>
              <a:rPr lang="en-US" sz="2400" dirty="0" smtClean="0"/>
              <a:t>users’ interactions. </a:t>
            </a:r>
          </a:p>
          <a:p>
            <a:r>
              <a:rPr lang="en-US" sz="2400" dirty="0" smtClean="0"/>
              <a:t>Enabling the use of </a:t>
            </a:r>
            <a:r>
              <a:rPr lang="en-US" sz="2400" dirty="0">
                <a:solidFill>
                  <a:srgbClr val="F38019"/>
                </a:solidFill>
              </a:rPr>
              <a:t>APIs</a:t>
            </a:r>
            <a:r>
              <a:rPr lang="en-US" sz="2400" dirty="0"/>
              <a:t> to open up </a:t>
            </a:r>
            <a:r>
              <a:rPr lang="en-US" sz="2400" dirty="0" smtClean="0"/>
              <a:t>data</a:t>
            </a:r>
            <a:r>
              <a:rPr lang="en-US" sz="2400" dirty="0"/>
              <a:t>, processes and </a:t>
            </a:r>
            <a:r>
              <a:rPr lang="en-US" sz="2400" dirty="0" smtClean="0"/>
              <a:t>business functions to an </a:t>
            </a:r>
            <a:r>
              <a:rPr lang="en-US" sz="2400" dirty="0">
                <a:solidFill>
                  <a:srgbClr val="F38019"/>
                </a:solidFill>
              </a:rPr>
              <a:t>ecosystem</a:t>
            </a:r>
            <a:r>
              <a:rPr lang="en-US" sz="2400" dirty="0"/>
              <a:t> of customers, employees, </a:t>
            </a:r>
            <a:r>
              <a:rPr lang="en-US" sz="2400" dirty="0" smtClean="0"/>
              <a:t>third-party developers</a:t>
            </a:r>
            <a:r>
              <a:rPr lang="en-US" sz="2400" dirty="0"/>
              <a:t>, vendors and </a:t>
            </a:r>
            <a:r>
              <a:rPr lang="en-US" sz="2400" dirty="0" smtClean="0"/>
              <a:t>partners. 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63A81-B217-4319-94CB-DDAA67EB5DC9}" type="datetime1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 OpenID Foundation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1D7C-4A1F-418D-9E38-3328AAEFBC7D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763" y="1615396"/>
            <a:ext cx="5300525" cy="4487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5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117" y="2289288"/>
            <a:ext cx="5485883" cy="30858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Open Banking?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087894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Companies </a:t>
            </a:r>
            <a:r>
              <a:rPr lang="en-US" sz="2400" dirty="0"/>
              <a:t>are offering </a:t>
            </a:r>
            <a:r>
              <a:rPr lang="en-US" sz="2400" dirty="0" smtClean="0"/>
              <a:t>consumers simple, yet insecure </a:t>
            </a:r>
            <a:r>
              <a:rPr lang="en-US" sz="2400" dirty="0"/>
              <a:t>digital experiences </a:t>
            </a:r>
            <a:r>
              <a:rPr lang="en-US" sz="2400" dirty="0" smtClean="0"/>
              <a:t>and payment services by </a:t>
            </a:r>
            <a:r>
              <a:rPr lang="en-US" sz="2400" dirty="0"/>
              <a:t>integrating </a:t>
            </a:r>
            <a:r>
              <a:rPr lang="en-US" sz="2400" dirty="0" smtClean="0"/>
              <a:t>multiple ecosystems.</a:t>
            </a:r>
          </a:p>
          <a:p>
            <a:r>
              <a:rPr lang="en-US" sz="2400" dirty="0" smtClean="0"/>
              <a:t>Consumers </a:t>
            </a:r>
            <a:r>
              <a:rPr lang="en-US" sz="2400" dirty="0"/>
              <a:t>are rejecting </a:t>
            </a:r>
            <a:r>
              <a:rPr lang="en-US" sz="2400" dirty="0" smtClean="0"/>
              <a:t>traditional, rigid </a:t>
            </a:r>
            <a:r>
              <a:rPr lang="en-US" sz="2400" dirty="0"/>
              <a:t>command-and-control </a:t>
            </a:r>
            <a:r>
              <a:rPr lang="en-US" sz="2400" dirty="0" smtClean="0"/>
              <a:t>structures held by long-standing financial institutions and banks.</a:t>
            </a:r>
          </a:p>
          <a:p>
            <a:r>
              <a:rPr lang="en-US" sz="2400" dirty="0" smtClean="0"/>
              <a:t>Governments and industry are driving directives and standards to open the digital economy of financial data sharing and payment initiation.</a:t>
            </a:r>
          </a:p>
          <a:p>
            <a:r>
              <a:rPr lang="en-US" sz="2400" dirty="0"/>
              <a:t>Banks are not immune to the demands for new technology experiences and changing consumer expectations.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63A81-B217-4319-94CB-DDAA67EB5DC9}" type="datetime1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 OpenID Foundation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1D7C-4A1F-418D-9E38-3328AAEFBC7D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352392" y="3449446"/>
            <a:ext cx="26642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E690F"/>
                </a:solidFill>
                <a:latin typeface="Franklin Gothic Medium" panose="020B0603020102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BANKING</a:t>
            </a:r>
            <a:endParaRPr lang="en-US" sz="4400" b="1" dirty="0">
              <a:solidFill>
                <a:srgbClr val="FE690F"/>
              </a:solidFill>
              <a:latin typeface="Franklin Gothic Medium" panose="020B0603020102020204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78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UK Open Banking Standards 2018 (OBIE)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38019"/>
                </a:solidFill>
              </a:rPr>
              <a:t>Intended to benefit </a:t>
            </a:r>
            <a:r>
              <a:rPr lang="en-US" i="1" dirty="0" smtClean="0">
                <a:solidFill>
                  <a:srgbClr val="F38019"/>
                </a:solidFill>
              </a:rPr>
              <a:t>personal</a:t>
            </a:r>
            <a:r>
              <a:rPr lang="en-US" dirty="0" smtClean="0">
                <a:solidFill>
                  <a:srgbClr val="F38019"/>
                </a:solidFill>
              </a:rPr>
              <a:t> and </a:t>
            </a:r>
            <a:r>
              <a:rPr lang="en-US" i="1" dirty="0" smtClean="0">
                <a:solidFill>
                  <a:srgbClr val="F38019"/>
                </a:solidFill>
              </a:rPr>
              <a:t>business</a:t>
            </a:r>
            <a:r>
              <a:rPr lang="en-US" dirty="0" smtClean="0">
                <a:solidFill>
                  <a:srgbClr val="F38019"/>
                </a:solidFill>
              </a:rPr>
              <a:t> banking customers by:</a:t>
            </a:r>
          </a:p>
          <a:p>
            <a:endParaRPr lang="en-US" sz="2400" dirty="0" smtClean="0"/>
          </a:p>
          <a:p>
            <a:r>
              <a:rPr lang="en-US" sz="2400" dirty="0" smtClean="0"/>
              <a:t>Accelerating technology change and market competition in </a:t>
            </a:r>
            <a:r>
              <a:rPr lang="en-US" sz="2400" dirty="0"/>
              <a:t>the UK retail banking </a:t>
            </a:r>
            <a:r>
              <a:rPr lang="en-US" sz="2400" dirty="0" smtClean="0"/>
              <a:t>sector. </a:t>
            </a:r>
          </a:p>
          <a:p>
            <a:r>
              <a:rPr lang="en-US" sz="2400" dirty="0" smtClean="0"/>
              <a:t>Enabling secure sharing of financial </a:t>
            </a:r>
            <a:r>
              <a:rPr lang="en-US" sz="2400" dirty="0"/>
              <a:t>data </a:t>
            </a:r>
            <a:r>
              <a:rPr lang="en-US" sz="2400" dirty="0" smtClean="0"/>
              <a:t>across banks, financial institutions, </a:t>
            </a:r>
            <a:r>
              <a:rPr lang="en-US" sz="2400" dirty="0"/>
              <a:t>and </a:t>
            </a:r>
            <a:r>
              <a:rPr lang="en-US" sz="2400" dirty="0" smtClean="0"/>
              <a:t>third-parties.</a:t>
            </a:r>
          </a:p>
          <a:p>
            <a:r>
              <a:rPr lang="en-US" sz="2400" dirty="0" smtClean="0"/>
              <a:t>Providing capabilities to </a:t>
            </a:r>
            <a:r>
              <a:rPr lang="en-US" sz="2400" dirty="0"/>
              <a:t>manage </a:t>
            </a:r>
            <a:r>
              <a:rPr lang="en-US" sz="2400" dirty="0" smtClean="0"/>
              <a:t>accounts across </a:t>
            </a:r>
            <a:r>
              <a:rPr lang="en-US" sz="2400" dirty="0"/>
              <a:t>multiple providers through a single digital </a:t>
            </a:r>
            <a:r>
              <a:rPr lang="en-US" sz="2400" dirty="0" smtClean="0"/>
              <a:t>app, with </a:t>
            </a:r>
            <a:r>
              <a:rPr lang="en-US" sz="2400" dirty="0"/>
              <a:t>more control </a:t>
            </a:r>
            <a:r>
              <a:rPr lang="en-US" sz="2400" dirty="0" smtClean="0"/>
              <a:t>over </a:t>
            </a:r>
            <a:r>
              <a:rPr lang="en-US" sz="2400" dirty="0"/>
              <a:t>funds </a:t>
            </a:r>
            <a:r>
              <a:rPr lang="en-US" sz="2400" dirty="0" smtClean="0"/>
              <a:t>and fees.</a:t>
            </a:r>
          </a:p>
          <a:p>
            <a:r>
              <a:rPr lang="en-US" sz="2400" dirty="0" smtClean="0"/>
              <a:t>Comparing products and services from smaller and newer banks on </a:t>
            </a:r>
            <a:r>
              <a:rPr lang="en-US" sz="2400" dirty="0"/>
              <a:t>the basis of their own </a:t>
            </a:r>
            <a:r>
              <a:rPr lang="en-US" sz="2400" dirty="0" smtClean="0"/>
              <a:t>banking requirements</a:t>
            </a:r>
            <a:r>
              <a:rPr lang="en-US" sz="2400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AB3C-1220-472A-A3CA-09582389D356}" type="datetime1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2017 © OpenID Foundation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1D7C-4A1F-418D-9E38-3328AAEFBC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0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European Payment Services Directive (PSD2)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000" dirty="0">
                <a:solidFill>
                  <a:srgbClr val="F38019"/>
                </a:solidFill>
              </a:rPr>
              <a:t>Intended to benefit </a:t>
            </a:r>
            <a:r>
              <a:rPr lang="en-US" sz="3000" i="1" dirty="0">
                <a:solidFill>
                  <a:srgbClr val="F38019"/>
                </a:solidFill>
              </a:rPr>
              <a:t>personal</a:t>
            </a:r>
            <a:r>
              <a:rPr lang="en-US" sz="3000" dirty="0">
                <a:solidFill>
                  <a:srgbClr val="F38019"/>
                </a:solidFill>
              </a:rPr>
              <a:t> and </a:t>
            </a:r>
            <a:r>
              <a:rPr lang="en-US" sz="3000" i="1" dirty="0">
                <a:solidFill>
                  <a:srgbClr val="F38019"/>
                </a:solidFill>
              </a:rPr>
              <a:t>business</a:t>
            </a:r>
            <a:r>
              <a:rPr lang="en-US" sz="3000" dirty="0">
                <a:solidFill>
                  <a:srgbClr val="F38019"/>
                </a:solidFill>
              </a:rPr>
              <a:t> </a:t>
            </a:r>
            <a:r>
              <a:rPr lang="en-US" sz="3000" dirty="0" smtClean="0">
                <a:solidFill>
                  <a:srgbClr val="F38019"/>
                </a:solidFill>
              </a:rPr>
              <a:t>payment services </a:t>
            </a:r>
            <a:r>
              <a:rPr lang="en-US" sz="3000" dirty="0">
                <a:solidFill>
                  <a:srgbClr val="F38019"/>
                </a:solidFill>
              </a:rPr>
              <a:t>by:</a:t>
            </a:r>
          </a:p>
          <a:p>
            <a:endParaRPr lang="en-US" dirty="0"/>
          </a:p>
          <a:p>
            <a:r>
              <a:rPr lang="en-US" sz="2600" dirty="0" smtClean="0"/>
              <a:t>Increasing competition, innovation, and transparency through data and technology </a:t>
            </a:r>
            <a:r>
              <a:rPr lang="en-US" sz="2600" dirty="0"/>
              <a:t>in </a:t>
            </a:r>
            <a:r>
              <a:rPr lang="en-US" sz="2600" dirty="0" smtClean="0"/>
              <a:t>the European payments market. </a:t>
            </a:r>
            <a:endParaRPr lang="en-US" sz="2600" dirty="0"/>
          </a:p>
          <a:p>
            <a:r>
              <a:rPr lang="en-US" sz="2600" dirty="0" smtClean="0"/>
              <a:t>Enhancing </a:t>
            </a:r>
            <a:r>
              <a:rPr lang="en-US" sz="2600" dirty="0"/>
              <a:t>the security of Internet payments and account </a:t>
            </a:r>
            <a:r>
              <a:rPr lang="en-US" sz="2600" dirty="0" smtClean="0"/>
              <a:t>access by banks </a:t>
            </a:r>
            <a:r>
              <a:rPr lang="en-US" sz="2600" dirty="0"/>
              <a:t>to </a:t>
            </a:r>
            <a:r>
              <a:rPr lang="en-US" sz="2600" dirty="0" smtClean="0"/>
              <a:t>third-party providers.</a:t>
            </a:r>
          </a:p>
          <a:p>
            <a:r>
              <a:rPr lang="en-US" sz="2600" dirty="0" smtClean="0"/>
              <a:t>Facilitating Access </a:t>
            </a:r>
            <a:r>
              <a:rPr lang="en-US" sz="2600" dirty="0"/>
              <a:t>to </a:t>
            </a:r>
            <a:r>
              <a:rPr lang="en-US" sz="2600" dirty="0" smtClean="0"/>
              <a:t>Account </a:t>
            </a:r>
            <a:r>
              <a:rPr lang="en-US" sz="2600" dirty="0"/>
              <a:t>(XS2A) </a:t>
            </a:r>
            <a:r>
              <a:rPr lang="en-US" sz="2600" dirty="0" smtClean="0"/>
              <a:t>by </a:t>
            </a:r>
            <a:r>
              <a:rPr lang="en-US" sz="2600" dirty="0"/>
              <a:t>account-holding payment service providers </a:t>
            </a:r>
            <a:r>
              <a:rPr lang="en-US" sz="2600" dirty="0" smtClean="0"/>
              <a:t>via </a:t>
            </a:r>
            <a:r>
              <a:rPr lang="en-US" sz="2600" dirty="0"/>
              <a:t>application programming interfaces (APIs). </a:t>
            </a:r>
            <a:endParaRPr lang="en-US" sz="2600" dirty="0" smtClean="0"/>
          </a:p>
          <a:p>
            <a:r>
              <a:rPr lang="en-US" sz="2600" dirty="0" smtClean="0"/>
              <a:t>Initiating </a:t>
            </a:r>
            <a:r>
              <a:rPr lang="en-US" sz="2600" dirty="0"/>
              <a:t>online </a:t>
            </a:r>
            <a:r>
              <a:rPr lang="en-US" sz="2600" dirty="0" smtClean="0"/>
              <a:t>payments by third-parties </a:t>
            </a:r>
            <a:r>
              <a:rPr lang="en-US" sz="2600" dirty="0"/>
              <a:t>to an e-merchant or other beneficiary directly from the payer’s bank account via an </a:t>
            </a:r>
            <a:r>
              <a:rPr lang="en-US" sz="2600"/>
              <a:t>online </a:t>
            </a:r>
            <a:r>
              <a:rPr lang="en-US" sz="2600" smtClean="0"/>
              <a:t>portal/app.</a:t>
            </a:r>
            <a:endParaRPr lang="en-US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63A81-B217-4319-94CB-DDAA67EB5DC9}" type="datetime1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 OpenID Foundation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1D7C-4A1F-418D-9E38-3328AAEFBC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42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Why OpenID Foundation? 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4731023"/>
              </p:ext>
            </p:extLst>
          </p:nvPr>
        </p:nvGraphicFramePr>
        <p:xfrm>
          <a:off x="307842" y="2848454"/>
          <a:ext cx="11503104" cy="3374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2" name="TextBox 1"/>
          <p:cNvSpPr txBox="1"/>
          <p:nvPr/>
        </p:nvSpPr>
        <p:spPr>
          <a:xfrm>
            <a:off x="645356" y="1539350"/>
            <a:ext cx="109195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7F7F7F"/>
                </a:solidFill>
              </a:rPr>
              <a:t>The OpenID Foundation is a non-profit international </a:t>
            </a:r>
            <a:r>
              <a:rPr lang="en-US" sz="2000" dirty="0" smtClean="0">
                <a:solidFill>
                  <a:srgbClr val="7F7F7F"/>
                </a:solidFill>
              </a:rPr>
              <a:t>standard </a:t>
            </a:r>
            <a:r>
              <a:rPr lang="en-US" sz="2000" dirty="0">
                <a:solidFill>
                  <a:srgbClr val="7F7F7F"/>
                </a:solidFill>
              </a:rPr>
              <a:t>organization of individuals and companies committed to enabling, </a:t>
            </a:r>
            <a:r>
              <a:rPr lang="en-US" sz="2000" dirty="0" smtClean="0">
                <a:solidFill>
                  <a:srgbClr val="7F7F7F"/>
                </a:solidFill>
              </a:rPr>
              <a:t>promoting, </a:t>
            </a:r>
            <a:r>
              <a:rPr lang="en-US" sz="2000" dirty="0">
                <a:solidFill>
                  <a:srgbClr val="7F7F7F"/>
                </a:solidFill>
              </a:rPr>
              <a:t>and protecting OpenID technologies. </a:t>
            </a:r>
            <a:r>
              <a:rPr lang="en-US" sz="2000" dirty="0" smtClean="0">
                <a:solidFill>
                  <a:srgbClr val="7F7F7F"/>
                </a:solidFill>
              </a:rPr>
              <a:t>Since 2007, the </a:t>
            </a:r>
            <a:r>
              <a:rPr lang="en-US" sz="2000" dirty="0">
                <a:solidFill>
                  <a:srgbClr val="7F7F7F"/>
                </a:solidFill>
              </a:rPr>
              <a:t>foundation serves as a public trust </a:t>
            </a:r>
            <a:r>
              <a:rPr lang="en-US" sz="2000" dirty="0" smtClean="0">
                <a:solidFill>
                  <a:srgbClr val="7F7F7F"/>
                </a:solidFill>
              </a:rPr>
              <a:t>in representing </a:t>
            </a:r>
            <a:r>
              <a:rPr lang="en-US" sz="2000" dirty="0">
                <a:solidFill>
                  <a:srgbClr val="7F7F7F"/>
                </a:solidFill>
              </a:rPr>
              <a:t>the open community of developers, vendors, and </a:t>
            </a:r>
            <a:r>
              <a:rPr lang="en-US" sz="2000" dirty="0" smtClean="0">
                <a:solidFill>
                  <a:srgbClr val="7F7F7F"/>
                </a:solidFill>
              </a:rPr>
              <a:t>users.</a:t>
            </a:r>
            <a:endParaRPr lang="en-US" sz="2000" dirty="0">
              <a:solidFill>
                <a:srgbClr val="7F7F7F"/>
              </a:solidFill>
            </a:endParaRPr>
          </a:p>
          <a:p>
            <a:endParaRPr lang="en-US" sz="2000" dirty="0">
              <a:solidFill>
                <a:srgbClr val="7F7F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294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OpenID Financial API (FAPI) </a:t>
            </a:r>
            <a:r>
              <a:rPr lang="en-US" dirty="0"/>
              <a:t>Workgroup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87058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38019"/>
                </a:solidFill>
              </a:rPr>
              <a:t>Industry-led specifications for </a:t>
            </a:r>
            <a:r>
              <a:rPr lang="en-US" i="1" dirty="0" smtClean="0">
                <a:solidFill>
                  <a:srgbClr val="F38019"/>
                </a:solidFill>
              </a:rPr>
              <a:t>Secure Open Banking </a:t>
            </a:r>
            <a:r>
              <a:rPr lang="en-US" dirty="0" smtClean="0">
                <a:solidFill>
                  <a:srgbClr val="F38019"/>
                </a:solidFill>
              </a:rPr>
              <a:t>to enable:</a:t>
            </a:r>
          </a:p>
          <a:p>
            <a:endParaRPr lang="en-US" sz="2400" dirty="0" smtClean="0"/>
          </a:p>
          <a:p>
            <a:r>
              <a:rPr lang="en-US" sz="2400" dirty="0" smtClean="0"/>
              <a:t>Applications to use a standards-based secure data model </a:t>
            </a:r>
            <a:r>
              <a:rPr lang="en-US" sz="2400" dirty="0" smtClean="0">
                <a:solidFill>
                  <a:srgbClr val="F38019"/>
                </a:solidFill>
              </a:rPr>
              <a:t>(JSON) </a:t>
            </a:r>
            <a:r>
              <a:rPr lang="en-US" sz="2400" dirty="0" smtClean="0"/>
              <a:t>for levels of access to financial data stored in accounts. </a:t>
            </a:r>
          </a:p>
          <a:p>
            <a:r>
              <a:rPr lang="en-US" sz="2400" dirty="0" smtClean="0"/>
              <a:t>Applications to use a standards-based program interface </a:t>
            </a:r>
            <a:r>
              <a:rPr lang="en-US" sz="2400" dirty="0" smtClean="0">
                <a:solidFill>
                  <a:srgbClr val="F38019"/>
                </a:solidFill>
              </a:rPr>
              <a:t>(REST)</a:t>
            </a:r>
            <a:r>
              <a:rPr lang="en-US" sz="2400" dirty="0" smtClean="0"/>
              <a:t> for sharing of financial </a:t>
            </a:r>
            <a:r>
              <a:rPr lang="en-US" sz="2400" dirty="0"/>
              <a:t>data </a:t>
            </a:r>
            <a:r>
              <a:rPr lang="en-US" sz="2400" dirty="0" smtClean="0"/>
              <a:t>between banks, institutions, </a:t>
            </a:r>
            <a:r>
              <a:rPr lang="en-US" sz="2400" dirty="0"/>
              <a:t>and </a:t>
            </a:r>
            <a:r>
              <a:rPr lang="en-US" sz="2400" dirty="0" smtClean="0"/>
              <a:t>third-parties.</a:t>
            </a:r>
          </a:p>
          <a:p>
            <a:r>
              <a:rPr lang="en-US" sz="2400" dirty="0" smtClean="0"/>
              <a:t>Application and User security controls and privacy settings to be consistently implemented with open standards </a:t>
            </a:r>
            <a:r>
              <a:rPr lang="en-US" sz="2400" dirty="0" smtClean="0">
                <a:solidFill>
                  <a:srgbClr val="F38019"/>
                </a:solidFill>
              </a:rPr>
              <a:t>(OAuth)</a:t>
            </a:r>
            <a:r>
              <a:rPr lang="en-US" sz="2400" dirty="0" smtClean="0"/>
              <a:t> and providers </a:t>
            </a:r>
            <a:r>
              <a:rPr lang="en-US" sz="2400" dirty="0" smtClean="0">
                <a:solidFill>
                  <a:srgbClr val="F38019"/>
                </a:solidFill>
              </a:rPr>
              <a:t>(OpenID Connect)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FinTech</a:t>
            </a:r>
            <a:r>
              <a:rPr lang="en-US" sz="2400" dirty="0" smtClean="0"/>
              <a:t> developer communities to accelerate Secure Open Banking into products and services beginning in 2017.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3AB3C-1220-472A-A3CA-09582389D356}" type="datetime1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2017 © OpenID Foundation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1D7C-4A1F-418D-9E38-3328AAEFBC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7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API (FAPI)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Financial API consists of the following </a:t>
            </a:r>
            <a:r>
              <a:rPr lang="en-US" dirty="0" smtClean="0"/>
              <a:t>parts:</a:t>
            </a:r>
            <a:endParaRPr lang="en-US" dirty="0"/>
          </a:p>
          <a:p>
            <a:r>
              <a:rPr lang="en-US" dirty="0"/>
              <a:t>Part 1: Read-Only API Security </a:t>
            </a:r>
            <a:r>
              <a:rPr lang="en-US" dirty="0" smtClean="0"/>
              <a:t>Profile (</a:t>
            </a:r>
            <a:r>
              <a:rPr lang="en-US" dirty="0" smtClean="0">
                <a:hlinkClick r:id="rId2"/>
              </a:rPr>
              <a:t>draft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Part 2: Read and Write API Security </a:t>
            </a:r>
            <a:r>
              <a:rPr lang="en-US" dirty="0" smtClean="0"/>
              <a:t>Profile (</a:t>
            </a:r>
            <a:r>
              <a:rPr lang="en-US" dirty="0" smtClean="0">
                <a:hlinkClick r:id="rId3"/>
              </a:rPr>
              <a:t>draft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Part 3: Open Data API</a:t>
            </a:r>
          </a:p>
          <a:p>
            <a:r>
              <a:rPr lang="en-US" dirty="0"/>
              <a:t>Part 4: Protected Data API and Schema - Read-Only</a:t>
            </a:r>
          </a:p>
          <a:p>
            <a:r>
              <a:rPr lang="en-US" dirty="0"/>
              <a:t>Part 5: Protected Data API and Schema - Read and Write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These </a:t>
            </a:r>
            <a:r>
              <a:rPr lang="en-US" sz="2000" dirty="0"/>
              <a:t>parts are intended to be used with RFC6749, RFC6750, RFC7636, and OIDC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63A81-B217-4319-94CB-DDAA67EB5DC9}" type="datetime1">
              <a:rPr lang="en-US" smtClean="0"/>
              <a:t>11/7/2017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2017 OpenID Foundation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51D7C-4A1F-418D-9E38-3328AAEFBC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7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696</Words>
  <Application>Microsoft Office PowerPoint</Application>
  <PresentationFormat>Widescreen</PresentationFormat>
  <Paragraphs>85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ＭＳ Ｐゴシック</vt:lpstr>
      <vt:lpstr>Arial</vt:lpstr>
      <vt:lpstr>Calibri</vt:lpstr>
      <vt:lpstr>Franklin Gothic Medium</vt:lpstr>
      <vt:lpstr>Segoe UI Black</vt:lpstr>
      <vt:lpstr>Tahoma</vt:lpstr>
      <vt:lpstr>Office Theme</vt:lpstr>
      <vt:lpstr>Secure Open Banking </vt:lpstr>
      <vt:lpstr>What is Open Banking?</vt:lpstr>
      <vt:lpstr>Why Open Banking?</vt:lpstr>
      <vt:lpstr>UK Open Banking Standards 2018 (OBIE)</vt:lpstr>
      <vt:lpstr>European Payment Services Directive (PSD2)</vt:lpstr>
      <vt:lpstr>Why OpenID Foundation? </vt:lpstr>
      <vt:lpstr>OpenID Financial API (FAPI) Workgroup </vt:lpstr>
      <vt:lpstr>Financial API (FAPI) Overview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Roncato, Carla M</dc:creator>
  <cp:keywords>CTPClassification=CTP_NWR:VisualMarkings=</cp:keywords>
  <cp:lastModifiedBy>Roncato, Carla M</cp:lastModifiedBy>
  <cp:revision>58</cp:revision>
  <dcterms:created xsi:type="dcterms:W3CDTF">2017-08-22T22:24:51Z</dcterms:created>
  <dcterms:modified xsi:type="dcterms:W3CDTF">2017-11-07T17:41:12Z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6411d291-13e6-4e9a-a36a-6539d639ce5c</vt:lpwstr>
  </property>
  <property fmtid="{D5CDD505-2E9C-101B-9397-08002B2CF9AE}" pid="3" name="CTP_TimeStamp">
    <vt:lpwstr>2017-11-07 17:41:10Z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CTP_NWR</vt:lpwstr>
  </property>
</Properties>
</file>