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0"/>
  </p:notesMasterIdLst>
  <p:sldIdLst>
    <p:sldId id="256" r:id="rId5"/>
    <p:sldId id="276" r:id="rId6"/>
    <p:sldId id="267" r:id="rId7"/>
    <p:sldId id="277" r:id="rId8"/>
    <p:sldId id="271" r:id="rId9"/>
    <p:sldId id="278" r:id="rId10"/>
    <p:sldId id="257" r:id="rId11"/>
    <p:sldId id="279" r:id="rId12"/>
    <p:sldId id="299" r:id="rId13"/>
    <p:sldId id="300" r:id="rId14"/>
    <p:sldId id="297" r:id="rId15"/>
    <p:sldId id="298" r:id="rId16"/>
    <p:sldId id="260" r:id="rId17"/>
    <p:sldId id="281" r:id="rId18"/>
    <p:sldId id="269" r:id="rId19"/>
    <p:sldId id="284" r:id="rId20"/>
    <p:sldId id="265" r:id="rId21"/>
    <p:sldId id="285" r:id="rId22"/>
    <p:sldId id="272" r:id="rId23"/>
    <p:sldId id="287" r:id="rId24"/>
    <p:sldId id="301" r:id="rId25"/>
    <p:sldId id="302" r:id="rId26"/>
    <p:sldId id="305" r:id="rId27"/>
    <p:sldId id="306" r:id="rId28"/>
    <p:sldId id="303" r:id="rId29"/>
    <p:sldId id="304" r:id="rId30"/>
    <p:sldId id="266" r:id="rId31"/>
    <p:sldId id="289" r:id="rId32"/>
    <p:sldId id="275" r:id="rId33"/>
    <p:sldId id="290" r:id="rId34"/>
    <p:sldId id="268" r:id="rId35"/>
    <p:sldId id="292" r:id="rId36"/>
    <p:sldId id="274" r:id="rId37"/>
    <p:sldId id="288" r:id="rId38"/>
    <p:sldId id="294" r:id="rId39"/>
    <p:sldId id="259" r:id="rId40"/>
    <p:sldId id="280" r:id="rId41"/>
    <p:sldId id="262" r:id="rId42"/>
    <p:sldId id="282" r:id="rId43"/>
    <p:sldId id="263" r:id="rId44"/>
    <p:sldId id="283" r:id="rId45"/>
    <p:sldId id="264" r:id="rId46"/>
    <p:sldId id="286" r:id="rId47"/>
    <p:sldId id="273" r:id="rId48"/>
    <p:sldId id="293" r:id="rId4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81FC74B7-515D-4ACA-BB4C-5744229F6868}">
          <p14:sldIdLst>
            <p14:sldId id="256"/>
            <p14:sldId id="276"/>
            <p14:sldId id="267"/>
            <p14:sldId id="277"/>
            <p14:sldId id="271"/>
            <p14:sldId id="278"/>
            <p14:sldId id="257"/>
            <p14:sldId id="279"/>
            <p14:sldId id="299"/>
            <p14:sldId id="300"/>
            <p14:sldId id="297"/>
            <p14:sldId id="298"/>
            <p14:sldId id="260"/>
            <p14:sldId id="281"/>
            <p14:sldId id="269"/>
            <p14:sldId id="284"/>
            <p14:sldId id="265"/>
            <p14:sldId id="285"/>
            <p14:sldId id="272"/>
            <p14:sldId id="287"/>
            <p14:sldId id="301"/>
            <p14:sldId id="302"/>
            <p14:sldId id="305"/>
            <p14:sldId id="306"/>
            <p14:sldId id="303"/>
            <p14:sldId id="304"/>
            <p14:sldId id="266"/>
            <p14:sldId id="289"/>
            <p14:sldId id="275"/>
            <p14:sldId id="290"/>
            <p14:sldId id="268"/>
            <p14:sldId id="292"/>
            <p14:sldId id="274"/>
            <p14:sldId id="288"/>
            <p14:sldId id="294"/>
            <p14:sldId id="259"/>
            <p14:sldId id="280"/>
            <p14:sldId id="262"/>
            <p14:sldId id="282"/>
            <p14:sldId id="263"/>
            <p14:sldId id="283"/>
            <p14:sldId id="264"/>
            <p14:sldId id="286"/>
            <p14:sldId id="273"/>
            <p14:sldId id="29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82" autoAdjust="0"/>
    <p:restoredTop sz="96327"/>
  </p:normalViewPr>
  <p:slideViewPr>
    <p:cSldViewPr snapToGrid="0" snapToObjects="1">
      <p:cViewPr varScale="1">
        <p:scale>
          <a:sx n="108" d="100"/>
          <a:sy n="108" d="100"/>
        </p:scale>
        <p:origin x="200"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7C46F2-7E82-334E-91A5-4AC623B2D617}" type="datetimeFigureOut">
              <a:rPr kumimoji="1" lang="ja-JP" altLang="en-US" smtClean="0"/>
              <a:t>2021/11/11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1CBCC7-BED0-6C4A-A9A1-0DDC8F7F36E7}" type="slidenum">
              <a:rPr kumimoji="1" lang="ja-JP" altLang="en-US" smtClean="0"/>
              <a:t>‹#›</a:t>
            </a:fld>
            <a:endParaRPr kumimoji="1" lang="ja-JP" altLang="en-US"/>
          </a:p>
        </p:txBody>
      </p:sp>
    </p:spTree>
    <p:extLst>
      <p:ext uri="{BB962C8B-B14F-4D97-AF65-F5344CB8AC3E}">
        <p14:creationId xmlns:p14="http://schemas.microsoft.com/office/powerpoint/2010/main" val="229723841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3559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3447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53146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A240B3-793D-274B-A0F2-646A4B3EED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EDD3C63-2C0F-C84F-8726-5E8F59CAE6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90431E0-3987-C040-B2B8-0D4B5B66D532}"/>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977283F7-5F5F-4F40-81AA-A13B611D58C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707065-A2E9-F04C-AFD2-DE98395805E6}"/>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3912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346BBF-83BF-7344-A586-16343A9461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3449ADC-66F3-8C45-A42D-35E0766DCF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B1D617-4F78-1C4B-9348-34D65652BF7C}"/>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D08637B7-6657-5346-8480-552B3F0E7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3558B7-6DB9-E848-8D6C-21ADE294F2D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4030689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5189D10-D574-9945-AE76-7A2FF49166C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1C6BA83-F03E-584D-9C92-E458D78CAF7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51DACD-A81C-DE4A-85A3-C58D5A7A1865}"/>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161DE4E4-95BC-DC42-85B7-2900B46A50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7D071B-6571-184F-B820-3FA69DF8946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243796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4CCCBF-20E5-EF40-AB6F-F06756925EC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A6F5003-13F8-A44F-8F34-041CE8892DC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2677A9-77EE-F149-8621-17A02A7E2DBC}"/>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66208705-D57F-FA4F-A923-F6222A82DFC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7B5EFF7-D491-EA40-9109-BDA15F331DD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3069606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B35A6D-6200-5449-8007-90838AA32A5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E98B8C7-922E-3445-A075-3E60D38657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3C43E67-E944-B149-8D4B-F05B986446B7}"/>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083B88F2-7A31-464C-9B51-92A6124D0F0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1F1E0D-59D7-2F40-BD40-8318EED81422}"/>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333350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28BD5-F9AE-1147-A2B6-BEE1BEDD5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149FE85-21F6-5E4C-8BEE-DF113DCE0EB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D7782EB-386A-284C-89B1-8F0F43B60CC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84A8AAB-BB5D-1A46-92A5-9B4C8C00A2B2}"/>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979BE979-C6C8-774D-B7EC-129FEFF45D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13AC506-A7FE-6149-8BF0-87076261E546}"/>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996745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F256D7-16C4-6B4B-8554-95351C37050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C17F9A2-CC6C-1244-ACA7-1470CC3058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B35D930-C8CF-3B4B-90B0-F849C2BF2D5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A01867-C343-7C41-B652-8F73BF00DD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B431C34-2EA9-3B47-B59D-5C962A4CAD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E9D3F26-BD09-F347-B6EB-B0670FD8B569}"/>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8" name="フッター プレースホルダー 7">
            <a:extLst>
              <a:ext uri="{FF2B5EF4-FFF2-40B4-BE49-F238E27FC236}">
                <a16:creationId xmlns:a16="http://schemas.microsoft.com/office/drawing/2014/main" id="{CB3BAE3D-959E-B94E-B6D8-649EF24579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3F239E1-0B7D-724A-BE44-99244C14A169}"/>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2395690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6351D2-1F7E-4341-BA2E-79AF24FB4BE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9E9E836-7925-9945-B21E-250F3F02DFF1}"/>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4" name="フッター プレースホルダー 3">
            <a:extLst>
              <a:ext uri="{FF2B5EF4-FFF2-40B4-BE49-F238E27FC236}">
                <a16:creationId xmlns:a16="http://schemas.microsoft.com/office/drawing/2014/main" id="{1A50D6CD-E7D9-1042-B00D-E6522A0B157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C926436-3569-934E-9FA3-4E8A849DB75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63090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0A57422-C38E-EB4E-A00C-4C7ED5986589}"/>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3" name="フッター プレースホルダー 2">
            <a:extLst>
              <a:ext uri="{FF2B5EF4-FFF2-40B4-BE49-F238E27FC236}">
                <a16:creationId xmlns:a16="http://schemas.microsoft.com/office/drawing/2014/main" id="{79ADE373-F301-5549-AF4C-1DE052EBCF5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790C806-306B-5645-A90A-3BD9F7EF9561}"/>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71975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38F23-0FB4-154A-B2E2-83BD36B7C95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0BE3B2E-8E41-144C-BAC8-2117C37002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97F174B-64FA-5B46-A210-492AE94E59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1CE3D5E-D37D-034B-8BA6-D5DE7D1AE5EF}"/>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45EAE961-B232-7B41-A033-9E69D207643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5783C8-DD3A-614C-AEA9-D97E3EFB197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71636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FB393-C433-864F-ACBB-56974C69DD0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E4EDC8-EBBD-EC43-9AD4-E1137980A8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6E8C674-7338-D846-B6FA-31ADF2AB0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8B6F69A-2121-BB45-B4A1-D19F37E4EB13}"/>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8171EAC6-1DE6-664F-BA3F-2C5D2A68BE8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F7B3BB7-C08A-1B41-B3B3-E58D5527F9C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48568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CD1E222-C705-4643-8AA8-F8E052A610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6A8D43-4FE3-E543-B308-97CB61CED3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16A7C6-5E76-F446-9FE8-4DDAEC6C48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9E71B3BB-252F-3246-BDDC-F849E55926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1CFF941-41EA-DD4C-9B0C-A5130E2F4A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2728699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microsoft.com/office/2007/relationships/hdphoto" Target="../media/hdphoto1.wdp"/><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10" Type="http://schemas.microsoft.com/office/2007/relationships/hdphoto" Target="../media/hdphoto2.wdp"/><Relationship Id="rId4" Type="http://schemas.openxmlformats.org/officeDocument/2006/relationships/image" Target="../media/image4.pn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C22E-49AC-6948-87D3-B86D7CFF917E}"/>
              </a:ext>
            </a:extLst>
          </p:cNvPr>
          <p:cNvSpPr>
            <a:spLocks noGrp="1"/>
          </p:cNvSpPr>
          <p:nvPr>
            <p:ph type="ctrTitle"/>
          </p:nvPr>
        </p:nvSpPr>
        <p:spPr/>
        <p:txBody>
          <a:bodyPr/>
          <a:lstStyle/>
          <a:p>
            <a:r>
              <a:rPr kumimoji="1" lang="en-US" altLang="ja-JP" dirty="0"/>
              <a:t> OAuth / OpenID Connect</a:t>
            </a:r>
            <a:br>
              <a:rPr kumimoji="1" lang="en-US" altLang="ja-JP" dirty="0"/>
            </a:br>
            <a:r>
              <a:rPr kumimoji="1" lang="en-US" altLang="ja-JP" dirty="0"/>
              <a:t>FAPI &amp; IDA </a:t>
            </a:r>
            <a:r>
              <a:rPr kumimoji="1" lang="ja-JP" altLang="en-US"/>
              <a:t>超入門</a:t>
            </a:r>
          </a:p>
        </p:txBody>
      </p:sp>
      <p:sp>
        <p:nvSpPr>
          <p:cNvPr id="3" name="字幕 2">
            <a:extLst>
              <a:ext uri="{FF2B5EF4-FFF2-40B4-BE49-F238E27FC236}">
                <a16:creationId xmlns:a16="http://schemas.microsoft.com/office/drawing/2014/main" id="{86A3E328-BCBE-0F4A-A246-C615B40BD5C9}"/>
              </a:ext>
            </a:extLst>
          </p:cNvPr>
          <p:cNvSpPr>
            <a:spLocks noGrp="1"/>
          </p:cNvSpPr>
          <p:nvPr>
            <p:ph type="subTitle" idx="1"/>
          </p:nvPr>
        </p:nvSpPr>
        <p:spPr>
          <a:xfrm>
            <a:off x="1524000" y="4507992"/>
            <a:ext cx="9144000" cy="1348798"/>
          </a:xfrm>
        </p:spPr>
        <p:txBody>
          <a:bodyPr>
            <a:normAutofit/>
          </a:bodyPr>
          <a:lstStyle/>
          <a:p>
            <a:r>
              <a:rPr kumimoji="1" lang="ja-JP" altLang="en-US"/>
              <a:t>小岩井</a:t>
            </a:r>
            <a:r>
              <a:rPr kumimoji="1" lang="en-US" altLang="ja-JP" dirty="0"/>
              <a:t> </a:t>
            </a:r>
            <a:r>
              <a:rPr kumimoji="1" lang="ja-JP" altLang="en-US"/>
              <a:t>航介</a:t>
            </a:r>
            <a:endParaRPr kumimoji="1" lang="en-US" altLang="ja-JP" dirty="0"/>
          </a:p>
          <a:p>
            <a:r>
              <a:rPr lang="en-US" altLang="ja-JP" dirty="0"/>
              <a:t>OpenID Foundation</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027802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Issue in OAuth2.0 </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kumimoji="1" lang="en-US" altLang="ja-JP" dirty="0"/>
              <a:t>“Framework” means there are many ways to use it</a:t>
            </a:r>
          </a:p>
          <a:p>
            <a:r>
              <a:rPr kumimoji="1" lang="en-US" altLang="ja-JP" dirty="0"/>
              <a:t>Just requiring to use OAuth2.0 doesn’t mean it is safe for high-risk transactions such as Bank transfer</a:t>
            </a:r>
          </a:p>
          <a:p>
            <a:endParaRPr lang="en-US" altLang="ja-JP" dirty="0"/>
          </a:p>
          <a:p>
            <a:r>
              <a:rPr kumimoji="1" lang="en-US" altLang="ja-JP" sz="3600" b="1" dirty="0"/>
              <a:t>That is why </a:t>
            </a:r>
            <a:r>
              <a:rPr kumimoji="1" lang="en-US" altLang="ja-JP" sz="4800" b="1" dirty="0">
                <a:solidFill>
                  <a:srgbClr val="FF0000"/>
                </a:solidFill>
              </a:rPr>
              <a:t>FAPI</a:t>
            </a:r>
            <a:r>
              <a:rPr kumimoji="1" lang="en-US" altLang="ja-JP" sz="3600" b="1" dirty="0"/>
              <a:t> is born</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388281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FAPI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kumimoji="1" lang="en-US" altLang="ja-JP" dirty="0"/>
              <a:t>FAPI 1.0 </a:t>
            </a:r>
            <a:r>
              <a:rPr kumimoji="1" lang="ja-JP" altLang="en-US" dirty="0"/>
              <a:t>が</a:t>
            </a:r>
            <a:r>
              <a:rPr kumimoji="1" lang="en-US" altLang="ja-JP" b="1" dirty="0">
                <a:solidFill>
                  <a:srgbClr val="FF0000"/>
                </a:solidFill>
              </a:rPr>
              <a:t>2021</a:t>
            </a:r>
            <a:r>
              <a:rPr kumimoji="1" lang="ja-JP" altLang="en-US" b="1" dirty="0">
                <a:solidFill>
                  <a:srgbClr val="FF0000"/>
                </a:solidFill>
              </a:rPr>
              <a:t>年</a:t>
            </a:r>
            <a:r>
              <a:rPr lang="en-US" altLang="ja-JP" b="1" dirty="0">
                <a:solidFill>
                  <a:srgbClr val="FF0000"/>
                </a:solidFill>
              </a:rPr>
              <a:t>3</a:t>
            </a:r>
            <a:r>
              <a:rPr lang="ja-JP" altLang="en-US" b="1" dirty="0">
                <a:solidFill>
                  <a:srgbClr val="FF0000"/>
                </a:solidFill>
              </a:rPr>
              <a:t>月</a:t>
            </a:r>
            <a:r>
              <a:rPr lang="ja-JP" altLang="en-US" dirty="0"/>
              <a:t>に</a:t>
            </a:r>
            <a:r>
              <a:rPr lang="en-US" altLang="ja-JP" b="1" dirty="0">
                <a:solidFill>
                  <a:srgbClr val="FF0000"/>
                </a:solidFill>
              </a:rPr>
              <a:t>Final</a:t>
            </a:r>
            <a:r>
              <a:rPr lang="ja-JP" altLang="en-US" dirty="0"/>
              <a:t>化。</a:t>
            </a:r>
            <a:endParaRPr kumimoji="1" lang="en-US" altLang="ja-JP" dirty="0"/>
          </a:p>
          <a:p>
            <a:r>
              <a:rPr kumimoji="1" lang="ja-JP" altLang="en-US" dirty="0"/>
              <a:t>安全な</a:t>
            </a:r>
            <a:r>
              <a:rPr kumimoji="1" lang="en-US" altLang="ja-JP" dirty="0"/>
              <a:t>API</a:t>
            </a:r>
            <a:r>
              <a:rPr kumimoji="1" lang="ja-JP" altLang="en-US" dirty="0"/>
              <a:t>認可、利用を実現するための、</a:t>
            </a:r>
            <a:br>
              <a:rPr kumimoji="1" lang="en-US" altLang="ja-JP" dirty="0"/>
            </a:br>
            <a:r>
              <a:rPr kumimoji="1" lang="en-US" altLang="ja-JP" b="1" dirty="0">
                <a:solidFill>
                  <a:srgbClr val="FF0000"/>
                </a:solidFill>
              </a:rPr>
              <a:t>OAuth2.0</a:t>
            </a:r>
            <a:r>
              <a:rPr kumimoji="1" lang="en-US" altLang="ja-JP" dirty="0"/>
              <a:t> </a:t>
            </a:r>
            <a:r>
              <a:rPr kumimoji="1" lang="ja-JP" altLang="en-US" dirty="0"/>
              <a:t>のセキュリティプロファイル（設定値の一覧）</a:t>
            </a:r>
            <a:endParaRPr kumimoji="1" lang="en-US" altLang="ja-JP" dirty="0"/>
          </a:p>
          <a:p>
            <a:r>
              <a:rPr lang="ja-JP" altLang="en-US" dirty="0"/>
              <a:t>当初は金融</a:t>
            </a:r>
            <a:r>
              <a:rPr lang="en-US" altLang="ja-JP" dirty="0"/>
              <a:t>API</a:t>
            </a:r>
            <a:r>
              <a:rPr lang="ja-JP" altLang="en-US" dirty="0"/>
              <a:t>向けを想定していたが、途中で金融以外にも広く使われるプロファイルを目指すことに</a:t>
            </a:r>
            <a:endParaRPr lang="en-US" altLang="ja-JP" dirty="0"/>
          </a:p>
          <a:p>
            <a:pPr lvl="1"/>
            <a:r>
              <a:rPr kumimoji="1" lang="en-US" altLang="ja-JP" dirty="0"/>
              <a:t>Financial</a:t>
            </a:r>
            <a:r>
              <a:rPr kumimoji="1" lang="en-US" altLang="ja-JP" b="1" dirty="0">
                <a:solidFill>
                  <a:srgbClr val="FF0000"/>
                </a:solidFill>
              </a:rPr>
              <a:t>-grade</a:t>
            </a:r>
            <a:r>
              <a:rPr kumimoji="1" lang="en-US" altLang="ja-JP" dirty="0"/>
              <a:t> API </a:t>
            </a:r>
            <a:r>
              <a:rPr kumimoji="1" lang="ja-JP" altLang="en-US" dirty="0"/>
              <a:t>：金融</a:t>
            </a:r>
            <a:r>
              <a:rPr kumimoji="1" lang="ja-JP" altLang="en-US" b="1" dirty="0">
                <a:solidFill>
                  <a:srgbClr val="FF0000"/>
                </a:solidFill>
              </a:rPr>
              <a:t>グレード</a:t>
            </a:r>
            <a:r>
              <a:rPr kumimoji="1" lang="en-US" altLang="ja-JP" dirty="0"/>
              <a:t>API </a:t>
            </a:r>
            <a:r>
              <a:rPr kumimoji="1" lang="ja-JP" altLang="en-US" dirty="0"/>
              <a:t>と命名</a:t>
            </a:r>
            <a:r>
              <a:rPr kumimoji="1" lang="ja-JP" altLang="en-US"/>
              <a:t>を修正</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574898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FAPI 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kumimoji="1" lang="en-US" altLang="ja-JP" dirty="0"/>
              <a:t>FAPI 1.0 </a:t>
            </a:r>
            <a:r>
              <a:rPr lang="en-US" altLang="ja-JP" b="1" dirty="0">
                <a:solidFill>
                  <a:srgbClr val="FF0000"/>
                </a:solidFill>
              </a:rPr>
              <a:t>Finalized </a:t>
            </a:r>
            <a:r>
              <a:rPr lang="en-US" altLang="ja-JP" dirty="0"/>
              <a:t>in </a:t>
            </a:r>
            <a:r>
              <a:rPr kumimoji="1" lang="en-US" altLang="ja-JP" b="1" dirty="0">
                <a:solidFill>
                  <a:srgbClr val="FF0000"/>
                </a:solidFill>
              </a:rPr>
              <a:t>March 2021</a:t>
            </a:r>
            <a:endParaRPr kumimoji="1" lang="en-US" altLang="ja-JP" dirty="0"/>
          </a:p>
          <a:p>
            <a:r>
              <a:rPr kumimoji="1" lang="en-US" altLang="ja-JP" b="1" dirty="0">
                <a:solidFill>
                  <a:srgbClr val="FF0000"/>
                </a:solidFill>
              </a:rPr>
              <a:t>OAuth2.0</a:t>
            </a:r>
            <a:r>
              <a:rPr kumimoji="1" lang="en-US" altLang="ja-JP" dirty="0"/>
              <a:t> security profile (a set of configuration parameters) for a use and authorization of APIs </a:t>
            </a:r>
          </a:p>
          <a:p>
            <a:r>
              <a:rPr lang="en-US" altLang="ja-JP" dirty="0"/>
              <a:t>Initially proposed for financial use cases, but the scope broadened</a:t>
            </a:r>
          </a:p>
          <a:p>
            <a:pPr lvl="1"/>
            <a:r>
              <a:rPr kumimoji="1" lang="en-US" altLang="ja-JP" dirty="0"/>
              <a:t>Name changed to Financial</a:t>
            </a:r>
            <a:r>
              <a:rPr kumimoji="1" lang="en-US" altLang="ja-JP" b="1" dirty="0">
                <a:solidFill>
                  <a:srgbClr val="FF0000"/>
                </a:solidFill>
              </a:rPr>
              <a:t>-grade</a:t>
            </a:r>
            <a:r>
              <a:rPr kumimoji="1" lang="en-US" altLang="ja-JP" dirty="0"/>
              <a:t> API</a:t>
            </a:r>
          </a:p>
          <a:p>
            <a:pPr lvl="1"/>
            <a:r>
              <a:rPr lang="en-US" altLang="ja-JP" dirty="0"/>
              <a:t>Initially the spec included data models for Financial use cases</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9415510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B682F-0CEC-FC41-81CB-7815D46B0A46}"/>
              </a:ext>
            </a:extLst>
          </p:cNvPr>
          <p:cNvSpPr>
            <a:spLocks noGrp="1"/>
          </p:cNvSpPr>
          <p:nvPr>
            <p:ph type="title"/>
          </p:nvPr>
        </p:nvSpPr>
        <p:spPr/>
        <p:txBody>
          <a:bodyPr/>
          <a:lstStyle/>
          <a:p>
            <a:r>
              <a:rPr kumimoji="1" lang="en-US" altLang="ja-JP" dirty="0"/>
              <a:t>FAPI 1.0</a:t>
            </a:r>
            <a:r>
              <a:rPr kumimoji="1" lang="ja-JP" altLang="en-US"/>
              <a:t>の構成</a:t>
            </a:r>
          </a:p>
        </p:txBody>
      </p:sp>
      <p:sp>
        <p:nvSpPr>
          <p:cNvPr id="3" name="コンテンツ プレースホルダー 2">
            <a:extLst>
              <a:ext uri="{FF2B5EF4-FFF2-40B4-BE49-F238E27FC236}">
                <a16:creationId xmlns:a16="http://schemas.microsoft.com/office/drawing/2014/main" id="{B4E9D922-7143-F34A-9876-1943E9D32452}"/>
              </a:ext>
            </a:extLst>
          </p:cNvPr>
          <p:cNvSpPr>
            <a:spLocks noGrp="1"/>
          </p:cNvSpPr>
          <p:nvPr>
            <p:ph idx="1"/>
          </p:nvPr>
        </p:nvSpPr>
        <p:spPr>
          <a:xfrm>
            <a:off x="838200" y="1825624"/>
            <a:ext cx="10655808" cy="4525479"/>
          </a:xfrm>
        </p:spPr>
        <p:txBody>
          <a:bodyPr>
            <a:normAutofit lnSpcReduction="10000"/>
          </a:bodyPr>
          <a:lstStyle/>
          <a:p>
            <a:r>
              <a:rPr kumimoji="1" lang="en-US" altLang="ja-JP" dirty="0"/>
              <a:t>Part1 : Baseline</a:t>
            </a:r>
          </a:p>
          <a:p>
            <a:pPr lvl="1"/>
            <a:r>
              <a:rPr lang="ja-JP" altLang="en-US" dirty="0"/>
              <a:t>当初は </a:t>
            </a:r>
            <a:r>
              <a:rPr lang="en-US" altLang="ja-JP" dirty="0"/>
              <a:t>Read-only </a:t>
            </a:r>
            <a:r>
              <a:rPr lang="ja-JP" altLang="en-US" dirty="0"/>
              <a:t>という名前だった</a:t>
            </a:r>
            <a:endParaRPr lang="en-US" altLang="ja-JP" dirty="0"/>
          </a:p>
          <a:p>
            <a:pPr lvl="1"/>
            <a:r>
              <a:rPr kumimoji="1" lang="ja-JP" altLang="en-US" dirty="0"/>
              <a:t>情報の漏洩を防ぐのが主な目的</a:t>
            </a:r>
            <a:endParaRPr kumimoji="1" lang="en-US" altLang="ja-JP" dirty="0"/>
          </a:p>
          <a:p>
            <a:endParaRPr lang="en-US" altLang="ja-JP" dirty="0"/>
          </a:p>
          <a:p>
            <a:r>
              <a:rPr lang="en-US" altLang="ja-JP" dirty="0"/>
              <a:t>Part2 : Advanced</a:t>
            </a:r>
          </a:p>
          <a:p>
            <a:pPr lvl="1"/>
            <a:r>
              <a:rPr kumimoji="1" lang="ja-JP" altLang="en-US" dirty="0"/>
              <a:t>当初は</a:t>
            </a:r>
            <a:r>
              <a:rPr kumimoji="1" lang="en-US" altLang="ja-JP" dirty="0" err="1"/>
              <a:t>Read&amp;Write</a:t>
            </a:r>
            <a:r>
              <a:rPr kumimoji="1" lang="en-US" altLang="ja-JP" dirty="0"/>
              <a:t> </a:t>
            </a:r>
            <a:r>
              <a:rPr kumimoji="1" lang="ja-JP" altLang="en-US" dirty="0"/>
              <a:t>という名前だった。</a:t>
            </a:r>
            <a:endParaRPr kumimoji="1" lang="en-US" altLang="ja-JP" dirty="0"/>
          </a:p>
          <a:p>
            <a:pPr lvl="1"/>
            <a:r>
              <a:rPr kumimoji="1" lang="en-US" altLang="ja-JP" dirty="0"/>
              <a:t>Baseline</a:t>
            </a:r>
            <a:r>
              <a:rPr kumimoji="1" lang="ja-JP" altLang="en-US" dirty="0"/>
              <a:t>に加え、情報の改ざんも防ぐ（メッセージ署名）のが主な目的</a:t>
            </a:r>
            <a:endParaRPr kumimoji="1" lang="en-US" altLang="ja-JP" dirty="0"/>
          </a:p>
          <a:p>
            <a:endParaRPr kumimoji="1" lang="en-US" altLang="ja-JP" dirty="0"/>
          </a:p>
          <a:p>
            <a:r>
              <a:rPr kumimoji="1" lang="en-US" altLang="ja-JP" dirty="0"/>
              <a:t>Read-only</a:t>
            </a:r>
            <a:r>
              <a:rPr kumimoji="1" lang="ja-JP" altLang="en-US" dirty="0"/>
              <a:t>でも重要なデータもあるし、</a:t>
            </a:r>
            <a:r>
              <a:rPr kumimoji="1" lang="en-US" altLang="ja-JP" dirty="0" err="1"/>
              <a:t>Read&amp;Write</a:t>
            </a:r>
            <a:r>
              <a:rPr kumimoji="1" lang="ja-JP" altLang="en-US" dirty="0"/>
              <a:t>でもそこまで重要じゃない場合もあるということで、</a:t>
            </a:r>
            <a:r>
              <a:rPr kumimoji="1" lang="en-US" altLang="ja-JP" dirty="0"/>
              <a:t>Baseline/Advanced</a:t>
            </a:r>
            <a:r>
              <a:rPr kumimoji="1" lang="ja-JP" altLang="en-US" dirty="0"/>
              <a:t>に改名</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027651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B682F-0CEC-FC41-81CB-7815D46B0A46}"/>
              </a:ext>
            </a:extLst>
          </p:cNvPr>
          <p:cNvSpPr>
            <a:spLocks noGrp="1"/>
          </p:cNvSpPr>
          <p:nvPr>
            <p:ph type="title"/>
          </p:nvPr>
        </p:nvSpPr>
        <p:spPr/>
        <p:txBody>
          <a:bodyPr/>
          <a:lstStyle/>
          <a:p>
            <a:r>
              <a:rPr kumimoji="1" lang="en-US" altLang="ja-JP" dirty="0"/>
              <a:t>FAPI 1.0</a:t>
            </a:r>
            <a:r>
              <a:rPr lang="ja-JP" altLang="en-US" dirty="0"/>
              <a:t> </a:t>
            </a:r>
            <a:r>
              <a:rPr lang="en-US" altLang="ja-JP" dirty="0"/>
              <a:t>consists of </a:t>
            </a:r>
            <a:endParaRPr kumimoji="1" lang="ja-JP" altLang="en-US" dirty="0"/>
          </a:p>
        </p:txBody>
      </p:sp>
      <p:sp>
        <p:nvSpPr>
          <p:cNvPr id="3" name="コンテンツ プレースホルダー 2">
            <a:extLst>
              <a:ext uri="{FF2B5EF4-FFF2-40B4-BE49-F238E27FC236}">
                <a16:creationId xmlns:a16="http://schemas.microsoft.com/office/drawing/2014/main" id="{B4E9D922-7143-F34A-9876-1943E9D32452}"/>
              </a:ext>
            </a:extLst>
          </p:cNvPr>
          <p:cNvSpPr>
            <a:spLocks noGrp="1"/>
          </p:cNvSpPr>
          <p:nvPr>
            <p:ph idx="1"/>
          </p:nvPr>
        </p:nvSpPr>
        <p:spPr>
          <a:xfrm>
            <a:off x="838200" y="1825624"/>
            <a:ext cx="10655808" cy="4525479"/>
          </a:xfrm>
        </p:spPr>
        <p:txBody>
          <a:bodyPr>
            <a:normAutofit/>
          </a:bodyPr>
          <a:lstStyle/>
          <a:p>
            <a:r>
              <a:rPr kumimoji="1" lang="en-US" altLang="ja-JP" dirty="0"/>
              <a:t>Part1 : Baseline</a:t>
            </a:r>
          </a:p>
          <a:p>
            <a:pPr lvl="1"/>
            <a:r>
              <a:rPr lang="en-US" altLang="ja-JP" dirty="0"/>
              <a:t>Initially named “Read-only”</a:t>
            </a:r>
          </a:p>
          <a:p>
            <a:pPr lvl="1"/>
            <a:r>
              <a:rPr lang="en-US" altLang="ja-JP" dirty="0"/>
              <a:t>Main purpose is to prevent data leakage</a:t>
            </a:r>
          </a:p>
          <a:p>
            <a:pPr lvl="1"/>
            <a:endParaRPr kumimoji="1" lang="en-US" altLang="ja-JP" dirty="0"/>
          </a:p>
          <a:p>
            <a:r>
              <a:rPr lang="en-US" altLang="ja-JP" dirty="0"/>
              <a:t>Part2 : Advanced</a:t>
            </a:r>
          </a:p>
          <a:p>
            <a:pPr lvl="1"/>
            <a:r>
              <a:rPr kumimoji="1" lang="en-US" altLang="ja-JP" dirty="0"/>
              <a:t>Initially named “</a:t>
            </a:r>
            <a:r>
              <a:rPr kumimoji="1" lang="en-US" altLang="ja-JP" dirty="0" err="1"/>
              <a:t>Read&amp;Write</a:t>
            </a:r>
            <a:r>
              <a:rPr kumimoji="1" lang="en-US" altLang="ja-JP" dirty="0"/>
              <a:t>”</a:t>
            </a:r>
          </a:p>
          <a:p>
            <a:pPr lvl="1"/>
            <a:r>
              <a:rPr kumimoji="1" lang="en-US" altLang="ja-JP" dirty="0"/>
              <a:t>Main purpose is to prevent data tampering (message signing)</a:t>
            </a:r>
          </a:p>
          <a:p>
            <a:pPr lvl="1"/>
            <a:endParaRPr kumimoji="1" lang="en-US" altLang="ja-JP" dirty="0"/>
          </a:p>
          <a:p>
            <a:r>
              <a:rPr kumimoji="1" lang="en-US" altLang="ja-JP" dirty="0"/>
              <a:t>The names were </a:t>
            </a:r>
            <a:r>
              <a:rPr lang="en-US" altLang="ja-JP" dirty="0"/>
              <a:t>changed to Baseline/Advanced because R/O data can be more important than R/W, or vice versa.</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290456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274188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Client</a:t>
            </a:r>
            <a:endParaRPr sz="1333" b="1" dirty="0">
              <a:solidFill>
                <a:srgbClr val="666666"/>
              </a:solidFill>
            </a:endParaRPr>
          </a:p>
        </p:txBody>
      </p:sp>
      <p:sp>
        <p:nvSpPr>
          <p:cNvPr id="138" name="Google Shape;138;p24"/>
          <p:cNvSpPr txBox="1"/>
          <p:nvPr/>
        </p:nvSpPr>
        <p:spPr>
          <a:xfrm>
            <a:off x="5570452"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AS (</a:t>
            </a:r>
            <a:r>
              <a:rPr lang="ja" altLang="en-US" sz="1333" b="1" dirty="0">
                <a:solidFill>
                  <a:srgbClr val="666666"/>
                </a:solidFill>
              </a:rPr>
              <a:t>認可サーバ</a:t>
            </a:r>
            <a:r>
              <a:rPr lang="en-US" altLang="ja" sz="1333" b="1" dirty="0">
                <a:solidFill>
                  <a:srgbClr val="666666"/>
                </a:solidFill>
              </a:rPr>
              <a:t>)</a:t>
            </a:r>
            <a:endParaRPr sz="1333" b="1" dirty="0">
              <a:solidFill>
                <a:srgbClr val="666666"/>
              </a:solidFill>
            </a:endParaRPr>
          </a:p>
        </p:txBody>
      </p:sp>
      <p:cxnSp>
        <p:nvCxnSpPr>
          <p:cNvPr id="139" name="Google Shape;139;p24"/>
          <p:cNvCxnSpPr>
            <a:cxnSpLocks/>
          </p:cNvCxnSpPr>
          <p:nvPr/>
        </p:nvCxnSpPr>
        <p:spPr>
          <a:xfrm>
            <a:off x="1096619" y="2011220"/>
            <a:ext cx="0" cy="4778927"/>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3742285" y="2011220"/>
            <a:ext cx="1200" cy="4858909"/>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570852"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096619" y="2866674"/>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3736619" y="3167308"/>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069752" y="3996541"/>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3818675" y="3374108"/>
            <a:ext cx="2537480" cy="246000"/>
          </a:xfrm>
          <a:prstGeom prst="roundRect">
            <a:avLst>
              <a:gd name="adj" fmla="val 16667"/>
            </a:avLst>
          </a:prstGeom>
          <a:solidFill>
            <a:srgbClr val="FFFFFF"/>
          </a:solidFill>
          <a:ln w="1270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355994" y="3850125"/>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a:cxnSpLocks/>
          </p:cNvCxnSpPr>
          <p:nvPr/>
        </p:nvCxnSpPr>
        <p:spPr>
          <a:xfrm rot="10800000" flipV="1">
            <a:off x="3710487" y="4423469"/>
            <a:ext cx="2856799" cy="246000"/>
          </a:xfrm>
          <a:prstGeom prst="curvedConnector3">
            <a:avLst>
              <a:gd name="adj1" fmla="val 190908"/>
            </a:avLst>
          </a:prstGeom>
          <a:noFill/>
          <a:ln w="9525" cap="flat" cmpd="sng">
            <a:solidFill>
              <a:srgbClr val="FF0000"/>
            </a:solidFill>
            <a:prstDash val="solid"/>
            <a:round/>
            <a:headEnd type="none" w="med" len="med"/>
            <a:tailEnd type="triangle" w="med" len="med"/>
          </a:ln>
        </p:spPr>
      </p:cxnSp>
      <p:sp>
        <p:nvSpPr>
          <p:cNvPr id="148" name="Google Shape;148;p24"/>
          <p:cNvSpPr/>
          <p:nvPr/>
        </p:nvSpPr>
        <p:spPr>
          <a:xfrm>
            <a:off x="3847649" y="4281369"/>
            <a:ext cx="254276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Authentication Response</a:t>
            </a:r>
            <a:endParaRPr sz="1067" b="1" dirty="0">
              <a:solidFill>
                <a:srgbClr val="FF0000"/>
              </a:solidFill>
            </a:endParaRPr>
          </a:p>
        </p:txBody>
      </p:sp>
      <p:cxnSp>
        <p:nvCxnSpPr>
          <p:cNvPr id="149" name="Google Shape;149;p24"/>
          <p:cNvCxnSpPr/>
          <p:nvPr/>
        </p:nvCxnSpPr>
        <p:spPr>
          <a:xfrm rot="10800000" flipH="1">
            <a:off x="3739885" y="5311121"/>
            <a:ext cx="2822800" cy="13200"/>
          </a:xfrm>
          <a:prstGeom prst="curvedConnector3">
            <a:avLst>
              <a:gd name="adj1" fmla="val 50000"/>
            </a:avLst>
          </a:prstGeom>
          <a:noFill/>
          <a:ln w="9525" cap="flat" cmpd="sng">
            <a:solidFill>
              <a:srgbClr val="FF0000"/>
            </a:solidFill>
            <a:prstDash val="solid"/>
            <a:round/>
            <a:headEnd type="none" w="med" len="med"/>
            <a:tailEnd type="triangle" w="med" len="med"/>
          </a:ln>
        </p:spPr>
      </p:cxnSp>
      <p:cxnSp>
        <p:nvCxnSpPr>
          <p:cNvPr id="150" name="Google Shape;150;p24"/>
          <p:cNvCxnSpPr/>
          <p:nvPr/>
        </p:nvCxnSpPr>
        <p:spPr>
          <a:xfrm>
            <a:off x="3739885" y="5712421"/>
            <a:ext cx="2822800" cy="4400"/>
          </a:xfrm>
          <a:prstGeom prst="curvedConnector3">
            <a:avLst>
              <a:gd name="adj1" fmla="val 50000"/>
            </a:avLst>
          </a:prstGeom>
          <a:noFill/>
          <a:ln w="12700" cap="flat" cmpd="sng">
            <a:solidFill>
              <a:schemeClr val="tx1"/>
            </a:solidFill>
            <a:prstDash val="solid"/>
            <a:round/>
            <a:headEnd type="triangle" w="med" len="med"/>
            <a:tailEnd type="none" w="med" len="med"/>
          </a:ln>
        </p:spPr>
      </p:cxnSp>
      <p:sp>
        <p:nvSpPr>
          <p:cNvPr id="151" name="Google Shape;151;p24"/>
          <p:cNvSpPr/>
          <p:nvPr/>
        </p:nvSpPr>
        <p:spPr>
          <a:xfrm>
            <a:off x="4259085" y="5194721"/>
            <a:ext cx="161720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Request</a:t>
            </a:r>
            <a:endParaRPr sz="1067" b="1">
              <a:solidFill>
                <a:srgbClr val="FF0000"/>
              </a:solidFill>
            </a:endParaRPr>
          </a:p>
        </p:txBody>
      </p:sp>
      <p:sp>
        <p:nvSpPr>
          <p:cNvPr id="152" name="Google Shape;152;p24"/>
          <p:cNvSpPr/>
          <p:nvPr/>
        </p:nvSpPr>
        <p:spPr>
          <a:xfrm>
            <a:off x="4260521" y="5591621"/>
            <a:ext cx="177892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Response</a:t>
            </a:r>
            <a:endParaRPr sz="1067"/>
          </a:p>
        </p:txBody>
      </p:sp>
      <p:sp>
        <p:nvSpPr>
          <p:cNvPr id="154" name="Google Shape;154;p24"/>
          <p:cNvSpPr/>
          <p:nvPr/>
        </p:nvSpPr>
        <p:spPr>
          <a:xfrm>
            <a:off x="1806285" y="2745874"/>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a:cxnSpLocks/>
          </p:cNvCxnSpPr>
          <p:nvPr/>
        </p:nvCxnSpPr>
        <p:spPr>
          <a:xfrm flipV="1">
            <a:off x="3739885" y="6057379"/>
            <a:ext cx="5710229" cy="0"/>
          </a:xfrm>
          <a:prstGeom prst="straightConnector1">
            <a:avLst/>
          </a:prstGeom>
          <a:noFill/>
          <a:ln w="9525" cap="flat" cmpd="sng">
            <a:solidFill>
              <a:srgbClr val="FF0000"/>
            </a:solidFill>
            <a:prstDash val="solid"/>
            <a:round/>
            <a:headEnd type="none" w="med" len="med"/>
            <a:tailEnd type="triangle" w="med" len="med"/>
          </a:ln>
        </p:spPr>
      </p:cxnSp>
      <p:cxnSp>
        <p:nvCxnSpPr>
          <p:cNvPr id="156" name="Google Shape;156;p24"/>
          <p:cNvCxnSpPr>
            <a:cxnSpLocks/>
          </p:cNvCxnSpPr>
          <p:nvPr/>
        </p:nvCxnSpPr>
        <p:spPr>
          <a:xfrm>
            <a:off x="3739885" y="6409127"/>
            <a:ext cx="5710229" cy="0"/>
          </a:xfrm>
          <a:prstGeom prst="straightConnector1">
            <a:avLst/>
          </a:prstGeom>
          <a:noFill/>
          <a:ln w="12700" cap="flat" cmpd="sng">
            <a:solidFill>
              <a:schemeClr val="tx1"/>
            </a:solidFill>
            <a:prstDash val="solid"/>
            <a:round/>
            <a:headEnd type="triangle" w="med" len="med"/>
            <a:tailEnd type="none" w="med" len="med"/>
          </a:ln>
        </p:spPr>
      </p:cxnSp>
      <p:sp>
        <p:nvSpPr>
          <p:cNvPr id="157" name="Google Shape;157;p24"/>
          <p:cNvSpPr/>
          <p:nvPr/>
        </p:nvSpPr>
        <p:spPr>
          <a:xfrm>
            <a:off x="7039167" y="5940855"/>
            <a:ext cx="193204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Resource Request </a:t>
            </a:r>
            <a:endParaRPr sz="1067" b="1" dirty="0">
              <a:solidFill>
                <a:srgbClr val="FF0000"/>
              </a:solidFill>
            </a:endParaRPr>
          </a:p>
        </p:txBody>
      </p:sp>
      <p:sp>
        <p:nvSpPr>
          <p:cNvPr id="158" name="Google Shape;158;p24"/>
          <p:cNvSpPr/>
          <p:nvPr/>
        </p:nvSpPr>
        <p:spPr>
          <a:xfrm>
            <a:off x="7052013" y="6288343"/>
            <a:ext cx="193204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Resource Response</a:t>
            </a:r>
            <a:endParaRPr sz="1067" dirty="0"/>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OAuth2.0</a:t>
            </a:r>
            <a:r>
              <a:rPr lang="ja" dirty="0"/>
              <a:t>シーケンス</a:t>
            </a:r>
            <a:r>
              <a:rPr lang="ja" altLang="en-US" dirty="0"/>
              <a:t>概略と</a:t>
            </a:r>
            <a:r>
              <a:rPr lang="en-US" altLang="ja" dirty="0"/>
              <a:t>FAPI</a:t>
            </a:r>
            <a:r>
              <a:rPr lang="ja" altLang="en-US" dirty="0"/>
              <a:t>規定部分</a:t>
            </a:r>
            <a:r>
              <a:rPr lang="en-US" altLang="ja" sz="2800" dirty="0"/>
              <a:t>(</a:t>
            </a:r>
            <a:r>
              <a:rPr lang="ja" altLang="en-US" sz="2800" dirty="0"/>
              <a:t>の例</a:t>
            </a:r>
            <a:r>
              <a:rPr lang="en-US" altLang="ja" sz="2800" dirty="0"/>
              <a:t>)</a:t>
            </a:r>
            <a:endParaRPr dirty="0"/>
          </a:p>
        </p:txBody>
      </p:sp>
      <p:sp>
        <p:nvSpPr>
          <p:cNvPr id="162" name="Google Shape;162;p24"/>
          <p:cNvSpPr txBox="1"/>
          <p:nvPr/>
        </p:nvSpPr>
        <p:spPr>
          <a:xfrm>
            <a:off x="475448" y="1652541"/>
            <a:ext cx="124234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err="1">
                <a:solidFill>
                  <a:srgbClr val="666666"/>
                </a:solidFill>
              </a:rPr>
              <a:t>UserAgent</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3576260" y="2000010"/>
            <a:ext cx="3141934" cy="694030"/>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Google Shape;138;p24">
            <a:extLst>
              <a:ext uri="{FF2B5EF4-FFF2-40B4-BE49-F238E27FC236}">
                <a16:creationId xmlns:a16="http://schemas.microsoft.com/office/drawing/2014/main" id="{D7235EE7-73DC-C942-BB43-B33CF6891D9C}"/>
              </a:ext>
            </a:extLst>
          </p:cNvPr>
          <p:cNvSpPr txBox="1"/>
          <p:nvPr/>
        </p:nvSpPr>
        <p:spPr>
          <a:xfrm>
            <a:off x="844971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RS (</a:t>
            </a:r>
            <a:r>
              <a:rPr lang="ja" altLang="en-US" sz="1333" b="1" dirty="0">
                <a:solidFill>
                  <a:srgbClr val="666666"/>
                </a:solidFill>
              </a:rPr>
              <a:t>リソースサーバ</a:t>
            </a:r>
            <a:r>
              <a:rPr lang="en-US" altLang="ja" sz="1333" b="1" dirty="0">
                <a:solidFill>
                  <a:srgbClr val="666666"/>
                </a:solidFill>
              </a:rPr>
              <a:t>)</a:t>
            </a:r>
            <a:endParaRPr sz="1333" b="1" dirty="0">
              <a:solidFill>
                <a:srgbClr val="666666"/>
              </a:solidFill>
            </a:endParaRPr>
          </a:p>
        </p:txBody>
      </p:sp>
      <p:cxnSp>
        <p:nvCxnSpPr>
          <p:cNvPr id="35" name="Google Shape;141;p24">
            <a:extLst>
              <a:ext uri="{FF2B5EF4-FFF2-40B4-BE49-F238E27FC236}">
                <a16:creationId xmlns:a16="http://schemas.microsoft.com/office/drawing/2014/main" id="{C1AB679C-E045-5445-8C92-00C9E3301552}"/>
              </a:ext>
            </a:extLst>
          </p:cNvPr>
          <p:cNvCxnSpPr>
            <a:cxnSpLocks/>
          </p:cNvCxnSpPr>
          <p:nvPr/>
        </p:nvCxnSpPr>
        <p:spPr>
          <a:xfrm>
            <a:off x="9450115"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44" name="Google Shape;149;p24">
            <a:extLst>
              <a:ext uri="{FF2B5EF4-FFF2-40B4-BE49-F238E27FC236}">
                <a16:creationId xmlns:a16="http://schemas.microsoft.com/office/drawing/2014/main" id="{26DECDE3-D755-9C44-968C-133B95A4F5D9}"/>
              </a:ext>
            </a:extLst>
          </p:cNvPr>
          <p:cNvCxnSpPr/>
          <p:nvPr/>
        </p:nvCxnSpPr>
        <p:spPr>
          <a:xfrm rot="10800000" flipH="1">
            <a:off x="3739885" y="2147622"/>
            <a:ext cx="2822800" cy="13200"/>
          </a:xfrm>
          <a:prstGeom prst="curvedConnector3">
            <a:avLst>
              <a:gd name="adj1" fmla="val 50000"/>
            </a:avLst>
          </a:prstGeom>
          <a:noFill/>
          <a:ln w="9525" cap="flat" cmpd="sng">
            <a:solidFill>
              <a:schemeClr val="tx1"/>
            </a:solidFill>
            <a:prstDash val="solid"/>
            <a:round/>
            <a:headEnd type="none" w="med" len="med"/>
            <a:tailEnd type="triangle" w="med" len="med"/>
          </a:ln>
        </p:spPr>
      </p:cxnSp>
      <p:cxnSp>
        <p:nvCxnSpPr>
          <p:cNvPr id="45" name="Google Shape;150;p24">
            <a:extLst>
              <a:ext uri="{FF2B5EF4-FFF2-40B4-BE49-F238E27FC236}">
                <a16:creationId xmlns:a16="http://schemas.microsoft.com/office/drawing/2014/main" id="{3A878AE6-37C6-E140-A9E1-E219824361E3}"/>
              </a:ext>
            </a:extLst>
          </p:cNvPr>
          <p:cNvCxnSpPr/>
          <p:nvPr/>
        </p:nvCxnSpPr>
        <p:spPr>
          <a:xfrm>
            <a:off x="3739885" y="2515469"/>
            <a:ext cx="2822800" cy="4400"/>
          </a:xfrm>
          <a:prstGeom prst="curvedConnector3">
            <a:avLst>
              <a:gd name="adj1" fmla="val 50000"/>
            </a:avLst>
          </a:prstGeom>
          <a:noFill/>
          <a:ln w="9525" cap="flat" cmpd="sng">
            <a:solidFill>
              <a:schemeClr val="tx1"/>
            </a:solidFill>
            <a:prstDash val="solid"/>
            <a:round/>
            <a:headEnd type="triangle" w="med" len="med"/>
            <a:tailEnd type="none" w="med" len="med"/>
          </a:ln>
        </p:spPr>
      </p:cxnSp>
      <p:sp>
        <p:nvSpPr>
          <p:cNvPr id="46" name="Google Shape;151;p24">
            <a:extLst>
              <a:ext uri="{FF2B5EF4-FFF2-40B4-BE49-F238E27FC236}">
                <a16:creationId xmlns:a16="http://schemas.microsoft.com/office/drawing/2014/main" id="{CD0D074F-ACD1-7344-A720-989D7A90D5C0}"/>
              </a:ext>
            </a:extLst>
          </p:cNvPr>
          <p:cNvSpPr/>
          <p:nvPr/>
        </p:nvSpPr>
        <p:spPr>
          <a:xfrm>
            <a:off x="4178225" y="2031222"/>
            <a:ext cx="177892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Request</a:t>
            </a:r>
            <a:endParaRPr sz="1067" dirty="0"/>
          </a:p>
        </p:txBody>
      </p:sp>
      <p:sp>
        <p:nvSpPr>
          <p:cNvPr id="47" name="Google Shape;152;p24">
            <a:extLst>
              <a:ext uri="{FF2B5EF4-FFF2-40B4-BE49-F238E27FC236}">
                <a16:creationId xmlns:a16="http://schemas.microsoft.com/office/drawing/2014/main" id="{A0FAB1CD-39CF-B64D-9CC9-26A454F2465D}"/>
              </a:ext>
            </a:extLst>
          </p:cNvPr>
          <p:cNvSpPr/>
          <p:nvPr/>
        </p:nvSpPr>
        <p:spPr>
          <a:xfrm>
            <a:off x="4171575" y="2394669"/>
            <a:ext cx="1956812" cy="246000"/>
          </a:xfrm>
          <a:prstGeom prst="roundRect">
            <a:avLst>
              <a:gd name="adj" fmla="val 16667"/>
            </a:avLst>
          </a:prstGeom>
          <a:solidFill>
            <a:srgbClr val="FFFFFF"/>
          </a:solidFill>
          <a:ln w="9525"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Response</a:t>
            </a:r>
            <a:endParaRPr sz="1067" dirty="0"/>
          </a:p>
        </p:txBody>
      </p:sp>
      <p:sp>
        <p:nvSpPr>
          <p:cNvPr id="50" name="テキスト ボックス 49">
            <a:extLst>
              <a:ext uri="{FF2B5EF4-FFF2-40B4-BE49-F238E27FC236}">
                <a16:creationId xmlns:a16="http://schemas.microsoft.com/office/drawing/2014/main" id="{A6F9FC59-AF36-414F-B125-A2E5A7FDF4D5}"/>
              </a:ext>
            </a:extLst>
          </p:cNvPr>
          <p:cNvSpPr txBox="1"/>
          <p:nvPr/>
        </p:nvSpPr>
        <p:spPr>
          <a:xfrm>
            <a:off x="6749993" y="2154222"/>
            <a:ext cx="2339102" cy="338554"/>
          </a:xfrm>
          <a:prstGeom prst="rect">
            <a:avLst/>
          </a:prstGeom>
          <a:noFill/>
        </p:spPr>
        <p:txBody>
          <a:bodyPr wrap="none" rtlCol="0">
            <a:spAutoFit/>
          </a:bodyPr>
          <a:lstStyle/>
          <a:p>
            <a:r>
              <a:rPr lang="en-US" altLang="ja-JP" sz="1600" dirty="0">
                <a:solidFill>
                  <a:srgbClr val="FF0000"/>
                </a:solidFill>
              </a:rPr>
              <a:t>Discovery</a:t>
            </a:r>
            <a:r>
              <a:rPr lang="ja-JP" altLang="en-US" sz="1600">
                <a:solidFill>
                  <a:srgbClr val="FF0000"/>
                </a:solidFill>
              </a:rPr>
              <a:t>の利用必須化</a:t>
            </a:r>
            <a:endParaRPr kumimoji="1" lang="ja-JP" altLang="en-US" sz="1600">
              <a:solidFill>
                <a:srgbClr val="FF0000"/>
              </a:solidFill>
            </a:endParaRPr>
          </a:p>
        </p:txBody>
      </p:sp>
      <p:sp>
        <p:nvSpPr>
          <p:cNvPr id="51" name="テキスト ボックス 50">
            <a:extLst>
              <a:ext uri="{FF2B5EF4-FFF2-40B4-BE49-F238E27FC236}">
                <a16:creationId xmlns:a16="http://schemas.microsoft.com/office/drawing/2014/main" id="{4F99720A-CD72-6E48-BDCA-92ACB7E66A3F}"/>
              </a:ext>
            </a:extLst>
          </p:cNvPr>
          <p:cNvSpPr txBox="1"/>
          <p:nvPr/>
        </p:nvSpPr>
        <p:spPr>
          <a:xfrm>
            <a:off x="6669402" y="2965920"/>
            <a:ext cx="2752177" cy="1077218"/>
          </a:xfrm>
          <a:prstGeom prst="rect">
            <a:avLst/>
          </a:prstGeom>
          <a:noFill/>
        </p:spPr>
        <p:txBody>
          <a:bodyPr wrap="square" rtlCol="0">
            <a:spAutoFit/>
          </a:bodyPr>
          <a:lstStyle/>
          <a:p>
            <a:r>
              <a:rPr lang="en-US" altLang="ja-JP" sz="1600" dirty="0">
                <a:solidFill>
                  <a:srgbClr val="FF0000"/>
                </a:solidFill>
              </a:rPr>
              <a:t>PKCE (SHA256) </a:t>
            </a:r>
            <a:r>
              <a:rPr lang="ja-JP" altLang="en-US" sz="1600">
                <a:solidFill>
                  <a:srgbClr val="FF0000"/>
                </a:solidFill>
              </a:rPr>
              <a:t>が必須</a:t>
            </a:r>
            <a:endParaRPr lang="en-US" altLang="ja-JP" sz="1600" dirty="0">
              <a:solidFill>
                <a:srgbClr val="FF0000"/>
              </a:solidFill>
            </a:endParaRPr>
          </a:p>
          <a:p>
            <a:r>
              <a:rPr kumimoji="1" lang="en-US" altLang="ja-JP" sz="1600" dirty="0">
                <a:solidFill>
                  <a:srgbClr val="FF0000"/>
                </a:solidFill>
              </a:rPr>
              <a:t>nonce</a:t>
            </a:r>
            <a:r>
              <a:rPr lang="en-US" altLang="ja-JP" sz="1600" dirty="0">
                <a:solidFill>
                  <a:srgbClr val="FF0000"/>
                </a:solidFill>
              </a:rPr>
              <a:t> or </a:t>
            </a:r>
            <a:r>
              <a:rPr kumimoji="1" lang="en-US" altLang="ja-JP" sz="1600" dirty="0">
                <a:solidFill>
                  <a:srgbClr val="FF0000"/>
                </a:solidFill>
              </a:rPr>
              <a:t>state</a:t>
            </a:r>
            <a:r>
              <a:rPr kumimoji="1" lang="ja-JP" altLang="en-US" sz="1600">
                <a:solidFill>
                  <a:srgbClr val="FF0000"/>
                </a:solidFill>
              </a:rPr>
              <a:t>が必須</a:t>
            </a:r>
            <a:endParaRPr kumimoji="1" lang="en-US" altLang="ja-JP" sz="1600" dirty="0">
              <a:solidFill>
                <a:srgbClr val="FF0000"/>
              </a:solidFill>
            </a:endParaRPr>
          </a:p>
          <a:p>
            <a:r>
              <a:rPr lang="en-US" altLang="ja-JP" sz="1600" dirty="0">
                <a:solidFill>
                  <a:srgbClr val="FF0000"/>
                </a:solidFill>
              </a:rPr>
              <a:t>Adv.</a:t>
            </a:r>
            <a:r>
              <a:rPr lang="ja-JP" altLang="en-US" sz="1600">
                <a:solidFill>
                  <a:srgbClr val="FF0000"/>
                </a:solidFill>
              </a:rPr>
              <a:t>では</a:t>
            </a:r>
            <a:r>
              <a:rPr lang="en-US" altLang="ja-JP" sz="1600" dirty="0">
                <a:solidFill>
                  <a:srgbClr val="FF0000"/>
                </a:solidFill>
              </a:rPr>
              <a:t>request</a:t>
            </a:r>
            <a:r>
              <a:rPr lang="ja-JP" altLang="en-US" sz="1600">
                <a:solidFill>
                  <a:srgbClr val="FF0000"/>
                </a:solidFill>
              </a:rPr>
              <a:t>の改ざん防止が必須</a:t>
            </a:r>
            <a:r>
              <a:rPr lang="en-US" altLang="ja-JP" sz="1600" dirty="0">
                <a:solidFill>
                  <a:srgbClr val="FF0000"/>
                </a:solidFill>
              </a:rPr>
              <a:t>(JWS</a:t>
            </a:r>
            <a:r>
              <a:rPr lang="ja-JP" altLang="en-US" sz="1600">
                <a:solidFill>
                  <a:srgbClr val="FF0000"/>
                </a:solidFill>
              </a:rPr>
              <a:t>など</a:t>
            </a:r>
            <a:r>
              <a:rPr lang="en-US" altLang="ja-JP" sz="1600" dirty="0">
                <a:solidFill>
                  <a:srgbClr val="FF0000"/>
                </a:solidFill>
              </a:rPr>
              <a:t>)</a:t>
            </a:r>
            <a:endParaRPr kumimoji="1" lang="en-US" altLang="ja-JP" sz="1600" dirty="0">
              <a:solidFill>
                <a:srgbClr val="FF0000"/>
              </a:solidFill>
            </a:endParaRPr>
          </a:p>
        </p:txBody>
      </p:sp>
      <p:sp>
        <p:nvSpPr>
          <p:cNvPr id="52" name="テキスト ボックス 51">
            <a:extLst>
              <a:ext uri="{FF2B5EF4-FFF2-40B4-BE49-F238E27FC236}">
                <a16:creationId xmlns:a16="http://schemas.microsoft.com/office/drawing/2014/main" id="{B404E9CD-7449-B14C-AAEF-48FDC9559335}"/>
              </a:ext>
            </a:extLst>
          </p:cNvPr>
          <p:cNvSpPr txBox="1"/>
          <p:nvPr/>
        </p:nvSpPr>
        <p:spPr>
          <a:xfrm>
            <a:off x="2031384" y="1374827"/>
            <a:ext cx="3373039" cy="338554"/>
          </a:xfrm>
          <a:prstGeom prst="rect">
            <a:avLst/>
          </a:prstGeom>
          <a:noFill/>
        </p:spPr>
        <p:txBody>
          <a:bodyPr wrap="none" rtlCol="0">
            <a:spAutoFit/>
          </a:bodyPr>
          <a:lstStyle/>
          <a:p>
            <a:pPr algn="ctr"/>
            <a:r>
              <a:rPr lang="en-US" altLang="ja-JP" sz="1600" dirty="0">
                <a:solidFill>
                  <a:srgbClr val="FF0000"/>
                </a:solidFill>
              </a:rPr>
              <a:t>Adv.</a:t>
            </a:r>
            <a:r>
              <a:rPr lang="ja-JP" altLang="en-US" sz="1600">
                <a:solidFill>
                  <a:srgbClr val="FF0000"/>
                </a:solidFill>
              </a:rPr>
              <a:t>では</a:t>
            </a:r>
            <a:r>
              <a:rPr lang="en-US" altLang="ja-JP" sz="1600" dirty="0">
                <a:solidFill>
                  <a:srgbClr val="FF0000"/>
                </a:solidFill>
              </a:rPr>
              <a:t>Confidential Client</a:t>
            </a:r>
            <a:r>
              <a:rPr lang="ja-JP" altLang="en-US" sz="1600">
                <a:solidFill>
                  <a:srgbClr val="FF0000"/>
                </a:solidFill>
              </a:rPr>
              <a:t>に限定</a:t>
            </a:r>
            <a:endParaRPr kumimoji="1" lang="ja-JP" altLang="en-US" sz="1600">
              <a:solidFill>
                <a:srgbClr val="FF0000"/>
              </a:solidFill>
            </a:endParaRPr>
          </a:p>
        </p:txBody>
      </p:sp>
      <p:sp>
        <p:nvSpPr>
          <p:cNvPr id="54" name="テキスト ボックス 53">
            <a:extLst>
              <a:ext uri="{FF2B5EF4-FFF2-40B4-BE49-F238E27FC236}">
                <a16:creationId xmlns:a16="http://schemas.microsoft.com/office/drawing/2014/main" id="{F1A2954E-E96A-6745-8F8A-6601B4711A79}"/>
              </a:ext>
            </a:extLst>
          </p:cNvPr>
          <p:cNvSpPr txBox="1"/>
          <p:nvPr/>
        </p:nvSpPr>
        <p:spPr>
          <a:xfrm>
            <a:off x="9558220" y="5778398"/>
            <a:ext cx="2654894" cy="1077218"/>
          </a:xfrm>
          <a:prstGeom prst="rect">
            <a:avLst/>
          </a:prstGeom>
          <a:noFill/>
        </p:spPr>
        <p:txBody>
          <a:bodyPr wrap="none" rtlCol="0">
            <a:spAutoFit/>
          </a:bodyPr>
          <a:lstStyle/>
          <a:p>
            <a:r>
              <a:rPr kumimoji="1" lang="ja-JP" altLang="en-US" sz="1600">
                <a:solidFill>
                  <a:srgbClr val="FF0000"/>
                </a:solidFill>
              </a:rPr>
              <a:t>アクセストークン送信時に</a:t>
            </a:r>
            <a:endParaRPr kumimoji="1" lang="en-US" altLang="ja-JP" sz="1600" dirty="0">
              <a:solidFill>
                <a:srgbClr val="FF0000"/>
              </a:solidFill>
            </a:endParaRPr>
          </a:p>
          <a:p>
            <a:r>
              <a:rPr kumimoji="1" lang="en-US" altLang="ja-JP" sz="1600" dirty="0">
                <a:solidFill>
                  <a:srgbClr val="FF0000"/>
                </a:solidFill>
              </a:rPr>
              <a:t>Authorization</a:t>
            </a:r>
            <a:r>
              <a:rPr kumimoji="1" lang="ja-JP" altLang="en-US" sz="1600">
                <a:solidFill>
                  <a:srgbClr val="FF0000"/>
                </a:solidFill>
              </a:rPr>
              <a:t> ヘッダの</a:t>
            </a:r>
            <a:endParaRPr kumimoji="1" lang="en-US" altLang="ja-JP" sz="1600" dirty="0">
              <a:solidFill>
                <a:srgbClr val="FF0000"/>
              </a:solidFill>
            </a:endParaRPr>
          </a:p>
          <a:p>
            <a:r>
              <a:rPr lang="ja-JP" altLang="en-US" sz="1600">
                <a:solidFill>
                  <a:srgbClr val="FF0000"/>
                </a:solidFill>
              </a:rPr>
              <a:t>利用必須化</a:t>
            </a:r>
            <a:endParaRPr lang="en-US" altLang="ja-JP" sz="1600" dirty="0">
              <a:solidFill>
                <a:srgbClr val="FF0000"/>
              </a:solidFill>
            </a:endParaRPr>
          </a:p>
          <a:p>
            <a:r>
              <a:rPr lang="en-US" altLang="ja-JP" sz="1600" dirty="0">
                <a:solidFill>
                  <a:srgbClr val="FF0000"/>
                </a:solidFill>
              </a:rPr>
              <a:t>Adv. </a:t>
            </a:r>
            <a:r>
              <a:rPr lang="ja-JP" altLang="en-US" sz="1600">
                <a:solidFill>
                  <a:srgbClr val="FF0000"/>
                </a:solidFill>
              </a:rPr>
              <a:t>では</a:t>
            </a:r>
            <a:r>
              <a:rPr lang="en-US" altLang="ja-JP" sz="1600" dirty="0">
                <a:solidFill>
                  <a:srgbClr val="FF0000"/>
                </a:solidFill>
              </a:rPr>
              <a:t>MTLS</a:t>
            </a:r>
            <a:r>
              <a:rPr lang="ja-JP" altLang="en-US" sz="1600">
                <a:solidFill>
                  <a:srgbClr val="FF0000"/>
                </a:solidFill>
              </a:rPr>
              <a:t>の利用必須</a:t>
            </a:r>
            <a:endParaRPr lang="en-US" altLang="ja-JP" sz="1600" dirty="0">
              <a:solidFill>
                <a:srgbClr val="FF0000"/>
              </a:solidFill>
            </a:endParaRPr>
          </a:p>
        </p:txBody>
      </p:sp>
      <p:sp>
        <p:nvSpPr>
          <p:cNvPr id="55" name="テキスト ボックス 54">
            <a:extLst>
              <a:ext uri="{FF2B5EF4-FFF2-40B4-BE49-F238E27FC236}">
                <a16:creationId xmlns:a16="http://schemas.microsoft.com/office/drawing/2014/main" id="{847D6693-6DFF-7C4C-963C-70DD9764C935}"/>
              </a:ext>
            </a:extLst>
          </p:cNvPr>
          <p:cNvSpPr txBox="1"/>
          <p:nvPr/>
        </p:nvSpPr>
        <p:spPr>
          <a:xfrm>
            <a:off x="6669402" y="4934799"/>
            <a:ext cx="3262432" cy="830997"/>
          </a:xfrm>
          <a:prstGeom prst="rect">
            <a:avLst/>
          </a:prstGeom>
          <a:noFill/>
        </p:spPr>
        <p:txBody>
          <a:bodyPr wrap="none" rtlCol="0">
            <a:spAutoFit/>
          </a:bodyPr>
          <a:lstStyle/>
          <a:p>
            <a:r>
              <a:rPr lang="ja-JP" altLang="en-US" sz="1600">
                <a:solidFill>
                  <a:srgbClr val="FF0000"/>
                </a:solidFill>
              </a:rPr>
              <a:t>認可コードの再利用禁止</a:t>
            </a:r>
            <a:endParaRPr lang="en-US" altLang="ja-JP" sz="1600" dirty="0">
              <a:solidFill>
                <a:srgbClr val="FF0000"/>
              </a:solidFill>
            </a:endParaRPr>
          </a:p>
          <a:p>
            <a:r>
              <a:rPr lang="en-US" altLang="ja-JP" sz="1600" dirty="0">
                <a:solidFill>
                  <a:srgbClr val="FF0000"/>
                </a:solidFill>
              </a:rPr>
              <a:t>(Confidential</a:t>
            </a:r>
            <a:r>
              <a:rPr lang="ja-JP" altLang="en-US" sz="1600">
                <a:solidFill>
                  <a:srgbClr val="FF0000"/>
                </a:solidFill>
              </a:rPr>
              <a:t> </a:t>
            </a:r>
            <a:r>
              <a:rPr lang="en-US" altLang="ja-JP" sz="1600" dirty="0">
                <a:solidFill>
                  <a:srgbClr val="FF0000"/>
                </a:solidFill>
              </a:rPr>
              <a:t>Client</a:t>
            </a:r>
            <a:r>
              <a:rPr lang="ja-JP" altLang="en-US" sz="1600">
                <a:solidFill>
                  <a:srgbClr val="FF0000"/>
                </a:solidFill>
              </a:rPr>
              <a:t>の場合は</a:t>
            </a:r>
            <a:r>
              <a:rPr lang="en-US" altLang="ja-JP" sz="1600" dirty="0">
                <a:solidFill>
                  <a:srgbClr val="FF0000"/>
                </a:solidFill>
              </a:rPr>
              <a:t>)</a:t>
            </a:r>
          </a:p>
          <a:p>
            <a:r>
              <a:rPr lang="ja-JP" altLang="en-US" sz="1600">
                <a:solidFill>
                  <a:srgbClr val="FF0000"/>
                </a:solidFill>
              </a:rPr>
              <a:t>クライアント認証の必須化　など</a:t>
            </a:r>
            <a:endParaRPr lang="en-US" altLang="ja-JP" sz="1600" dirty="0">
              <a:solidFill>
                <a:srgbClr val="FF0000"/>
              </a:solidFill>
            </a:endParaRPr>
          </a:p>
        </p:txBody>
      </p:sp>
      <p:sp>
        <p:nvSpPr>
          <p:cNvPr id="57" name="角丸四角形 56">
            <a:extLst>
              <a:ext uri="{FF2B5EF4-FFF2-40B4-BE49-F238E27FC236}">
                <a16:creationId xmlns:a16="http://schemas.microsoft.com/office/drawing/2014/main" id="{26F57B67-05C6-E344-A012-AA025ED2C7E4}"/>
              </a:ext>
            </a:extLst>
          </p:cNvPr>
          <p:cNvSpPr/>
          <p:nvPr/>
        </p:nvSpPr>
        <p:spPr>
          <a:xfrm>
            <a:off x="9599652" y="2000010"/>
            <a:ext cx="2563183" cy="1510098"/>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a:solidFill>
                  <a:srgbClr val="FF0000"/>
                </a:solidFill>
              </a:rPr>
              <a:t>その他</a:t>
            </a:r>
            <a:endParaRPr kumimoji="1" lang="en-US" altLang="ja-JP" sz="1600" dirty="0">
              <a:solidFill>
                <a:srgbClr val="FF0000"/>
              </a:solidFill>
            </a:endParaRPr>
          </a:p>
          <a:p>
            <a:pPr marL="285750" indent="-285750">
              <a:buFont typeface="Arial" panose="020B0604020202020204" pitchFamily="34" charset="0"/>
              <a:buChar char="•"/>
            </a:pPr>
            <a:r>
              <a:rPr lang="ja-JP" altLang="en-US" sz="1600">
                <a:solidFill>
                  <a:srgbClr val="FF0000"/>
                </a:solidFill>
              </a:rPr>
              <a:t>暗号アルゴリズムの最低ビット数の指定</a:t>
            </a:r>
            <a:endParaRPr lang="en-US" altLang="ja-JP" sz="1600" dirty="0">
              <a:solidFill>
                <a:srgbClr val="FF0000"/>
              </a:solidFill>
            </a:endParaRPr>
          </a:p>
          <a:p>
            <a:pPr marL="285750" indent="-285750">
              <a:buFont typeface="Arial" panose="020B0604020202020204" pitchFamily="34" charset="0"/>
              <a:buChar char="•"/>
            </a:pPr>
            <a:r>
              <a:rPr lang="ja-JP" altLang="en-US" sz="1600">
                <a:solidFill>
                  <a:srgbClr val="FF0000"/>
                </a:solidFill>
              </a:rPr>
              <a:t>リダイレクト</a:t>
            </a:r>
            <a:r>
              <a:rPr lang="en-US" altLang="ja-JP" sz="1600" dirty="0">
                <a:solidFill>
                  <a:srgbClr val="FF0000"/>
                </a:solidFill>
              </a:rPr>
              <a:t>URL</a:t>
            </a:r>
            <a:r>
              <a:rPr lang="ja-JP" altLang="en-US" sz="1600">
                <a:solidFill>
                  <a:srgbClr val="FF0000"/>
                </a:solidFill>
              </a:rPr>
              <a:t>の事前登録必須化、 </a:t>
            </a:r>
            <a:r>
              <a:rPr lang="en-US" altLang="ja-JP" sz="1600" dirty="0">
                <a:solidFill>
                  <a:srgbClr val="FF0000"/>
                </a:solidFill>
              </a:rPr>
              <a:t>https</a:t>
            </a:r>
            <a:r>
              <a:rPr lang="ja-JP" altLang="en-US" sz="1600">
                <a:solidFill>
                  <a:srgbClr val="FF0000"/>
                </a:solidFill>
              </a:rPr>
              <a:t>必須化　など</a:t>
            </a:r>
            <a:endParaRPr kumimoji="1" lang="ja-JP" altLang="en-US" sz="1600">
              <a:solidFill>
                <a:srgbClr val="FF0000"/>
              </a:solidFill>
            </a:endParaRPr>
          </a:p>
        </p:txBody>
      </p:sp>
      <p:sp>
        <p:nvSpPr>
          <p:cNvPr id="58" name="角丸四角形 57">
            <a:extLst>
              <a:ext uri="{FF2B5EF4-FFF2-40B4-BE49-F238E27FC236}">
                <a16:creationId xmlns:a16="http://schemas.microsoft.com/office/drawing/2014/main" id="{B679D520-9776-1346-AE31-0629918B6E5B}"/>
              </a:ext>
            </a:extLst>
          </p:cNvPr>
          <p:cNvSpPr/>
          <p:nvPr/>
        </p:nvSpPr>
        <p:spPr>
          <a:xfrm>
            <a:off x="2019405" y="1306293"/>
            <a:ext cx="3456127"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CD747F30-15D1-B14E-AEEF-D71820F11175}"/>
              </a:ext>
            </a:extLst>
          </p:cNvPr>
          <p:cNvSpPr txBox="1"/>
          <p:nvPr/>
        </p:nvSpPr>
        <p:spPr>
          <a:xfrm>
            <a:off x="6669402" y="4198483"/>
            <a:ext cx="2816797" cy="584775"/>
          </a:xfrm>
          <a:prstGeom prst="rect">
            <a:avLst/>
          </a:prstGeom>
          <a:noFill/>
        </p:spPr>
        <p:txBody>
          <a:bodyPr wrap="none" rtlCol="0">
            <a:spAutoFit/>
          </a:bodyPr>
          <a:lstStyle/>
          <a:p>
            <a:r>
              <a:rPr lang="en-US" altLang="ja-JP" sz="1600" dirty="0">
                <a:solidFill>
                  <a:srgbClr val="FF0000"/>
                </a:solidFill>
              </a:rPr>
              <a:t>Adv. </a:t>
            </a:r>
            <a:r>
              <a:rPr lang="ja-JP" altLang="en-US" sz="1600">
                <a:solidFill>
                  <a:srgbClr val="FF0000"/>
                </a:solidFill>
              </a:rPr>
              <a:t>では</a:t>
            </a:r>
            <a:r>
              <a:rPr lang="en-US" altLang="ja-JP" sz="1600" dirty="0" err="1">
                <a:solidFill>
                  <a:srgbClr val="FF0000"/>
                </a:solidFill>
              </a:rPr>
              <a:t>id_token</a:t>
            </a:r>
            <a:r>
              <a:rPr lang="ja-JP" altLang="en-US" sz="1600">
                <a:solidFill>
                  <a:srgbClr val="FF0000"/>
                </a:solidFill>
              </a:rPr>
              <a:t>か</a:t>
            </a:r>
            <a:r>
              <a:rPr lang="en-US" altLang="ja-JP" sz="1600" dirty="0">
                <a:solidFill>
                  <a:srgbClr val="FF0000"/>
                </a:solidFill>
              </a:rPr>
              <a:t>JARM</a:t>
            </a:r>
            <a:r>
              <a:rPr lang="ja-JP" altLang="en-US" sz="1600">
                <a:solidFill>
                  <a:srgbClr val="FF0000"/>
                </a:solidFill>
              </a:rPr>
              <a:t>に</a:t>
            </a:r>
            <a:endParaRPr lang="en-US" altLang="ja-JP" sz="1600" dirty="0">
              <a:solidFill>
                <a:srgbClr val="FF0000"/>
              </a:solidFill>
            </a:endParaRPr>
          </a:p>
          <a:p>
            <a:r>
              <a:rPr lang="ja-JP" altLang="en-US" sz="1600">
                <a:solidFill>
                  <a:srgbClr val="FF0000"/>
                </a:solidFill>
              </a:rPr>
              <a:t>より認可コードを保護</a:t>
            </a:r>
            <a:endParaRPr lang="en-US" altLang="ja-JP" sz="1600" dirty="0">
              <a:solidFill>
                <a:srgbClr val="FF0000"/>
              </a:solidFill>
            </a:endParaRPr>
          </a:p>
        </p:txBody>
      </p:sp>
      <p:sp>
        <p:nvSpPr>
          <p:cNvPr id="16" name="左中かっこ 15">
            <a:extLst>
              <a:ext uri="{FF2B5EF4-FFF2-40B4-BE49-F238E27FC236}">
                <a16:creationId xmlns:a16="http://schemas.microsoft.com/office/drawing/2014/main" id="{73D7ABF1-83DB-2B40-B8B4-39C7079BA6C9}"/>
              </a:ext>
            </a:extLst>
          </p:cNvPr>
          <p:cNvSpPr/>
          <p:nvPr/>
        </p:nvSpPr>
        <p:spPr>
          <a:xfrm>
            <a:off x="6606882" y="2976199"/>
            <a:ext cx="141388" cy="1015976"/>
          </a:xfrm>
          <a:prstGeom prst="leftBrace">
            <a:avLst>
              <a:gd name="adj1" fmla="val 28543"/>
              <a:gd name="adj2" fmla="val 5218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2" name="左中かっこ 61">
            <a:extLst>
              <a:ext uri="{FF2B5EF4-FFF2-40B4-BE49-F238E27FC236}">
                <a16:creationId xmlns:a16="http://schemas.microsoft.com/office/drawing/2014/main" id="{5450D56E-3A15-C849-B43E-FF318B3AF6EE}"/>
              </a:ext>
            </a:extLst>
          </p:cNvPr>
          <p:cNvSpPr/>
          <p:nvPr/>
        </p:nvSpPr>
        <p:spPr>
          <a:xfrm>
            <a:off x="6606882" y="4241094"/>
            <a:ext cx="141388" cy="473960"/>
          </a:xfrm>
          <a:prstGeom prst="leftBrace">
            <a:avLst>
              <a:gd name="adj1" fmla="val 28543"/>
              <a:gd name="adj2" fmla="val 3879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左中かっこ 66">
            <a:extLst>
              <a:ext uri="{FF2B5EF4-FFF2-40B4-BE49-F238E27FC236}">
                <a16:creationId xmlns:a16="http://schemas.microsoft.com/office/drawing/2014/main" id="{297F5B3B-5C4F-BB47-901A-6BAC4129E82C}"/>
              </a:ext>
            </a:extLst>
          </p:cNvPr>
          <p:cNvSpPr/>
          <p:nvPr/>
        </p:nvSpPr>
        <p:spPr>
          <a:xfrm>
            <a:off x="6606882" y="4964106"/>
            <a:ext cx="141388" cy="763318"/>
          </a:xfrm>
          <a:prstGeom prst="leftBrace">
            <a:avLst>
              <a:gd name="adj1" fmla="val 28543"/>
              <a:gd name="adj2" fmla="val 4636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8" name="左中かっこ 67">
            <a:extLst>
              <a:ext uri="{FF2B5EF4-FFF2-40B4-BE49-F238E27FC236}">
                <a16:creationId xmlns:a16="http://schemas.microsoft.com/office/drawing/2014/main" id="{E10F5221-1BAF-6145-97EA-ADFED5935A33}"/>
              </a:ext>
            </a:extLst>
          </p:cNvPr>
          <p:cNvSpPr/>
          <p:nvPr/>
        </p:nvSpPr>
        <p:spPr>
          <a:xfrm>
            <a:off x="9500115" y="5834333"/>
            <a:ext cx="141388" cy="923615"/>
          </a:xfrm>
          <a:prstGeom prst="leftBrace">
            <a:avLst>
              <a:gd name="adj1" fmla="val 28543"/>
              <a:gd name="adj2" fmla="val 2138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8" name="角丸四角形 47"/>
          <p:cNvSpPr/>
          <p:nvPr/>
        </p:nvSpPr>
        <p:spPr>
          <a:xfrm>
            <a:off x="9422969" y="103543"/>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274188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Client</a:t>
            </a:r>
            <a:endParaRPr sz="1333" b="1" dirty="0">
              <a:solidFill>
                <a:srgbClr val="666666"/>
              </a:solidFill>
            </a:endParaRPr>
          </a:p>
        </p:txBody>
      </p:sp>
      <p:sp>
        <p:nvSpPr>
          <p:cNvPr id="138" name="Google Shape;138;p24"/>
          <p:cNvSpPr txBox="1"/>
          <p:nvPr/>
        </p:nvSpPr>
        <p:spPr>
          <a:xfrm>
            <a:off x="5570452"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AS (Authorization Server)</a:t>
            </a:r>
            <a:endParaRPr sz="1333" b="1" dirty="0">
              <a:solidFill>
                <a:srgbClr val="666666"/>
              </a:solidFill>
            </a:endParaRPr>
          </a:p>
        </p:txBody>
      </p:sp>
      <p:cxnSp>
        <p:nvCxnSpPr>
          <p:cNvPr id="139" name="Google Shape;139;p24"/>
          <p:cNvCxnSpPr>
            <a:cxnSpLocks/>
          </p:cNvCxnSpPr>
          <p:nvPr/>
        </p:nvCxnSpPr>
        <p:spPr>
          <a:xfrm>
            <a:off x="1096619" y="2011220"/>
            <a:ext cx="0" cy="4778927"/>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3742285" y="2011220"/>
            <a:ext cx="1200" cy="4858909"/>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570852"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096619" y="2866674"/>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3736619" y="3167308"/>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069752" y="3996541"/>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3818675" y="3374108"/>
            <a:ext cx="2537480" cy="246000"/>
          </a:xfrm>
          <a:prstGeom prst="roundRect">
            <a:avLst>
              <a:gd name="adj" fmla="val 16667"/>
            </a:avLst>
          </a:prstGeom>
          <a:solidFill>
            <a:srgbClr val="FFFFFF"/>
          </a:solidFill>
          <a:ln w="1270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355994" y="3850125"/>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a:cxnSpLocks/>
          </p:cNvCxnSpPr>
          <p:nvPr/>
        </p:nvCxnSpPr>
        <p:spPr>
          <a:xfrm rot="10800000" flipV="1">
            <a:off x="3710487" y="4423469"/>
            <a:ext cx="2856799" cy="246000"/>
          </a:xfrm>
          <a:prstGeom prst="curvedConnector3">
            <a:avLst>
              <a:gd name="adj1" fmla="val 190908"/>
            </a:avLst>
          </a:prstGeom>
          <a:noFill/>
          <a:ln w="9525" cap="flat" cmpd="sng">
            <a:solidFill>
              <a:srgbClr val="FF0000"/>
            </a:solidFill>
            <a:prstDash val="solid"/>
            <a:round/>
            <a:headEnd type="none" w="med" len="med"/>
            <a:tailEnd type="triangle" w="med" len="med"/>
          </a:ln>
        </p:spPr>
      </p:cxnSp>
      <p:sp>
        <p:nvSpPr>
          <p:cNvPr id="148" name="Google Shape;148;p24"/>
          <p:cNvSpPr/>
          <p:nvPr/>
        </p:nvSpPr>
        <p:spPr>
          <a:xfrm>
            <a:off x="3847649" y="4281369"/>
            <a:ext cx="254276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Authentication Response</a:t>
            </a:r>
            <a:endParaRPr sz="1067" b="1" dirty="0">
              <a:solidFill>
                <a:srgbClr val="FF0000"/>
              </a:solidFill>
            </a:endParaRPr>
          </a:p>
        </p:txBody>
      </p:sp>
      <p:cxnSp>
        <p:nvCxnSpPr>
          <p:cNvPr id="149" name="Google Shape;149;p24"/>
          <p:cNvCxnSpPr/>
          <p:nvPr/>
        </p:nvCxnSpPr>
        <p:spPr>
          <a:xfrm rot="10800000" flipH="1">
            <a:off x="3739885" y="5311121"/>
            <a:ext cx="2822800" cy="13200"/>
          </a:xfrm>
          <a:prstGeom prst="curvedConnector3">
            <a:avLst>
              <a:gd name="adj1" fmla="val 50000"/>
            </a:avLst>
          </a:prstGeom>
          <a:noFill/>
          <a:ln w="9525" cap="flat" cmpd="sng">
            <a:solidFill>
              <a:srgbClr val="FF0000"/>
            </a:solidFill>
            <a:prstDash val="solid"/>
            <a:round/>
            <a:headEnd type="none" w="med" len="med"/>
            <a:tailEnd type="triangle" w="med" len="med"/>
          </a:ln>
        </p:spPr>
      </p:cxnSp>
      <p:cxnSp>
        <p:nvCxnSpPr>
          <p:cNvPr id="150" name="Google Shape;150;p24"/>
          <p:cNvCxnSpPr/>
          <p:nvPr/>
        </p:nvCxnSpPr>
        <p:spPr>
          <a:xfrm>
            <a:off x="3739885" y="5712421"/>
            <a:ext cx="2822800" cy="4400"/>
          </a:xfrm>
          <a:prstGeom prst="curvedConnector3">
            <a:avLst>
              <a:gd name="adj1" fmla="val 50000"/>
            </a:avLst>
          </a:prstGeom>
          <a:noFill/>
          <a:ln w="12700" cap="flat" cmpd="sng">
            <a:solidFill>
              <a:schemeClr val="tx1"/>
            </a:solidFill>
            <a:prstDash val="solid"/>
            <a:round/>
            <a:headEnd type="triangle" w="med" len="med"/>
            <a:tailEnd type="none" w="med" len="med"/>
          </a:ln>
        </p:spPr>
      </p:cxnSp>
      <p:sp>
        <p:nvSpPr>
          <p:cNvPr id="151" name="Google Shape;151;p24"/>
          <p:cNvSpPr/>
          <p:nvPr/>
        </p:nvSpPr>
        <p:spPr>
          <a:xfrm>
            <a:off x="4259085" y="5194721"/>
            <a:ext cx="161720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Request</a:t>
            </a:r>
            <a:endParaRPr sz="1067" b="1">
              <a:solidFill>
                <a:srgbClr val="FF0000"/>
              </a:solidFill>
            </a:endParaRPr>
          </a:p>
        </p:txBody>
      </p:sp>
      <p:sp>
        <p:nvSpPr>
          <p:cNvPr id="152" name="Google Shape;152;p24"/>
          <p:cNvSpPr/>
          <p:nvPr/>
        </p:nvSpPr>
        <p:spPr>
          <a:xfrm>
            <a:off x="4260521" y="5591621"/>
            <a:ext cx="177892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Response</a:t>
            </a:r>
            <a:endParaRPr sz="1067"/>
          </a:p>
        </p:txBody>
      </p:sp>
      <p:sp>
        <p:nvSpPr>
          <p:cNvPr id="154" name="Google Shape;154;p24"/>
          <p:cNvSpPr/>
          <p:nvPr/>
        </p:nvSpPr>
        <p:spPr>
          <a:xfrm>
            <a:off x="1806285" y="2745874"/>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a:cxnSpLocks/>
          </p:cNvCxnSpPr>
          <p:nvPr/>
        </p:nvCxnSpPr>
        <p:spPr>
          <a:xfrm flipV="1">
            <a:off x="3739885" y="6057379"/>
            <a:ext cx="5710229" cy="0"/>
          </a:xfrm>
          <a:prstGeom prst="straightConnector1">
            <a:avLst/>
          </a:prstGeom>
          <a:noFill/>
          <a:ln w="9525" cap="flat" cmpd="sng">
            <a:solidFill>
              <a:srgbClr val="FF0000"/>
            </a:solidFill>
            <a:prstDash val="solid"/>
            <a:round/>
            <a:headEnd type="none" w="med" len="med"/>
            <a:tailEnd type="triangle" w="med" len="med"/>
          </a:ln>
        </p:spPr>
      </p:cxnSp>
      <p:cxnSp>
        <p:nvCxnSpPr>
          <p:cNvPr id="156" name="Google Shape;156;p24"/>
          <p:cNvCxnSpPr>
            <a:cxnSpLocks/>
          </p:cNvCxnSpPr>
          <p:nvPr/>
        </p:nvCxnSpPr>
        <p:spPr>
          <a:xfrm>
            <a:off x="3739885" y="6409127"/>
            <a:ext cx="5710229" cy="0"/>
          </a:xfrm>
          <a:prstGeom prst="straightConnector1">
            <a:avLst/>
          </a:prstGeom>
          <a:noFill/>
          <a:ln w="12700" cap="flat" cmpd="sng">
            <a:solidFill>
              <a:schemeClr val="tx1"/>
            </a:solidFill>
            <a:prstDash val="solid"/>
            <a:round/>
            <a:headEnd type="triangle" w="med" len="med"/>
            <a:tailEnd type="none" w="med" len="med"/>
          </a:ln>
        </p:spPr>
      </p:cxnSp>
      <p:sp>
        <p:nvSpPr>
          <p:cNvPr id="157" name="Google Shape;157;p24"/>
          <p:cNvSpPr/>
          <p:nvPr/>
        </p:nvSpPr>
        <p:spPr>
          <a:xfrm>
            <a:off x="7039167" y="5940855"/>
            <a:ext cx="193204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Resource Request </a:t>
            </a:r>
            <a:endParaRPr sz="1067" b="1" dirty="0">
              <a:solidFill>
                <a:srgbClr val="FF0000"/>
              </a:solidFill>
            </a:endParaRPr>
          </a:p>
        </p:txBody>
      </p:sp>
      <p:sp>
        <p:nvSpPr>
          <p:cNvPr id="158" name="Google Shape;158;p24"/>
          <p:cNvSpPr/>
          <p:nvPr/>
        </p:nvSpPr>
        <p:spPr>
          <a:xfrm>
            <a:off x="7052013" y="6288343"/>
            <a:ext cx="193204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Resource Response</a:t>
            </a:r>
            <a:endParaRPr sz="1067" dirty="0"/>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OAuth2.0 Flow and FAPI spec </a:t>
            </a:r>
            <a:r>
              <a:rPr lang="en-US" altLang="ja" sz="3200" dirty="0"/>
              <a:t>(a part of)</a:t>
            </a:r>
            <a:endParaRPr sz="3200" dirty="0"/>
          </a:p>
        </p:txBody>
      </p:sp>
      <p:sp>
        <p:nvSpPr>
          <p:cNvPr id="162" name="Google Shape;162;p24"/>
          <p:cNvSpPr txBox="1"/>
          <p:nvPr/>
        </p:nvSpPr>
        <p:spPr>
          <a:xfrm>
            <a:off x="475448" y="1652541"/>
            <a:ext cx="124234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err="1">
                <a:solidFill>
                  <a:srgbClr val="666666"/>
                </a:solidFill>
              </a:rPr>
              <a:t>UserAgent</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3576260" y="2000010"/>
            <a:ext cx="3141934" cy="694030"/>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Google Shape;138;p24">
            <a:extLst>
              <a:ext uri="{FF2B5EF4-FFF2-40B4-BE49-F238E27FC236}">
                <a16:creationId xmlns:a16="http://schemas.microsoft.com/office/drawing/2014/main" id="{D7235EE7-73DC-C942-BB43-B33CF6891D9C}"/>
              </a:ext>
            </a:extLst>
          </p:cNvPr>
          <p:cNvSpPr txBox="1"/>
          <p:nvPr/>
        </p:nvSpPr>
        <p:spPr>
          <a:xfrm>
            <a:off x="844971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RS (Resource Server)</a:t>
            </a:r>
            <a:endParaRPr sz="1333" b="1" dirty="0">
              <a:solidFill>
                <a:srgbClr val="666666"/>
              </a:solidFill>
            </a:endParaRPr>
          </a:p>
        </p:txBody>
      </p:sp>
      <p:cxnSp>
        <p:nvCxnSpPr>
          <p:cNvPr id="35" name="Google Shape;141;p24">
            <a:extLst>
              <a:ext uri="{FF2B5EF4-FFF2-40B4-BE49-F238E27FC236}">
                <a16:creationId xmlns:a16="http://schemas.microsoft.com/office/drawing/2014/main" id="{C1AB679C-E045-5445-8C92-00C9E3301552}"/>
              </a:ext>
            </a:extLst>
          </p:cNvPr>
          <p:cNvCxnSpPr>
            <a:cxnSpLocks/>
          </p:cNvCxnSpPr>
          <p:nvPr/>
        </p:nvCxnSpPr>
        <p:spPr>
          <a:xfrm>
            <a:off x="9450115"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44" name="Google Shape;149;p24">
            <a:extLst>
              <a:ext uri="{FF2B5EF4-FFF2-40B4-BE49-F238E27FC236}">
                <a16:creationId xmlns:a16="http://schemas.microsoft.com/office/drawing/2014/main" id="{26DECDE3-D755-9C44-968C-133B95A4F5D9}"/>
              </a:ext>
            </a:extLst>
          </p:cNvPr>
          <p:cNvCxnSpPr/>
          <p:nvPr/>
        </p:nvCxnSpPr>
        <p:spPr>
          <a:xfrm rot="10800000" flipH="1">
            <a:off x="3739885" y="2147622"/>
            <a:ext cx="2822800" cy="13200"/>
          </a:xfrm>
          <a:prstGeom prst="curvedConnector3">
            <a:avLst>
              <a:gd name="adj1" fmla="val 50000"/>
            </a:avLst>
          </a:prstGeom>
          <a:noFill/>
          <a:ln w="9525" cap="flat" cmpd="sng">
            <a:solidFill>
              <a:schemeClr val="tx1"/>
            </a:solidFill>
            <a:prstDash val="solid"/>
            <a:round/>
            <a:headEnd type="none" w="med" len="med"/>
            <a:tailEnd type="triangle" w="med" len="med"/>
          </a:ln>
        </p:spPr>
      </p:cxnSp>
      <p:cxnSp>
        <p:nvCxnSpPr>
          <p:cNvPr id="45" name="Google Shape;150;p24">
            <a:extLst>
              <a:ext uri="{FF2B5EF4-FFF2-40B4-BE49-F238E27FC236}">
                <a16:creationId xmlns:a16="http://schemas.microsoft.com/office/drawing/2014/main" id="{3A878AE6-37C6-E140-A9E1-E219824361E3}"/>
              </a:ext>
            </a:extLst>
          </p:cNvPr>
          <p:cNvCxnSpPr/>
          <p:nvPr/>
        </p:nvCxnSpPr>
        <p:spPr>
          <a:xfrm>
            <a:off x="3739885" y="2515469"/>
            <a:ext cx="2822800" cy="4400"/>
          </a:xfrm>
          <a:prstGeom prst="curvedConnector3">
            <a:avLst>
              <a:gd name="adj1" fmla="val 50000"/>
            </a:avLst>
          </a:prstGeom>
          <a:noFill/>
          <a:ln w="9525" cap="flat" cmpd="sng">
            <a:solidFill>
              <a:schemeClr val="tx1"/>
            </a:solidFill>
            <a:prstDash val="solid"/>
            <a:round/>
            <a:headEnd type="triangle" w="med" len="med"/>
            <a:tailEnd type="none" w="med" len="med"/>
          </a:ln>
        </p:spPr>
      </p:cxnSp>
      <p:sp>
        <p:nvSpPr>
          <p:cNvPr id="46" name="Google Shape;151;p24">
            <a:extLst>
              <a:ext uri="{FF2B5EF4-FFF2-40B4-BE49-F238E27FC236}">
                <a16:creationId xmlns:a16="http://schemas.microsoft.com/office/drawing/2014/main" id="{CD0D074F-ACD1-7344-A720-989D7A90D5C0}"/>
              </a:ext>
            </a:extLst>
          </p:cNvPr>
          <p:cNvSpPr/>
          <p:nvPr/>
        </p:nvSpPr>
        <p:spPr>
          <a:xfrm>
            <a:off x="4178225" y="2031222"/>
            <a:ext cx="177892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Request</a:t>
            </a:r>
            <a:endParaRPr sz="1067" dirty="0"/>
          </a:p>
        </p:txBody>
      </p:sp>
      <p:sp>
        <p:nvSpPr>
          <p:cNvPr id="47" name="Google Shape;152;p24">
            <a:extLst>
              <a:ext uri="{FF2B5EF4-FFF2-40B4-BE49-F238E27FC236}">
                <a16:creationId xmlns:a16="http://schemas.microsoft.com/office/drawing/2014/main" id="{A0FAB1CD-39CF-B64D-9CC9-26A454F2465D}"/>
              </a:ext>
            </a:extLst>
          </p:cNvPr>
          <p:cNvSpPr/>
          <p:nvPr/>
        </p:nvSpPr>
        <p:spPr>
          <a:xfrm>
            <a:off x="4171575" y="2394669"/>
            <a:ext cx="1956812" cy="246000"/>
          </a:xfrm>
          <a:prstGeom prst="roundRect">
            <a:avLst>
              <a:gd name="adj" fmla="val 16667"/>
            </a:avLst>
          </a:prstGeom>
          <a:solidFill>
            <a:srgbClr val="FFFFFF"/>
          </a:solidFill>
          <a:ln w="9525"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Response</a:t>
            </a:r>
            <a:endParaRPr sz="1067" dirty="0"/>
          </a:p>
        </p:txBody>
      </p:sp>
      <p:sp>
        <p:nvSpPr>
          <p:cNvPr id="50" name="テキスト ボックス 49">
            <a:extLst>
              <a:ext uri="{FF2B5EF4-FFF2-40B4-BE49-F238E27FC236}">
                <a16:creationId xmlns:a16="http://schemas.microsoft.com/office/drawing/2014/main" id="{A6F9FC59-AF36-414F-B125-A2E5A7FDF4D5}"/>
              </a:ext>
            </a:extLst>
          </p:cNvPr>
          <p:cNvSpPr txBox="1"/>
          <p:nvPr/>
        </p:nvSpPr>
        <p:spPr>
          <a:xfrm>
            <a:off x="6749993" y="2154222"/>
            <a:ext cx="2047355" cy="338554"/>
          </a:xfrm>
          <a:prstGeom prst="rect">
            <a:avLst/>
          </a:prstGeom>
          <a:noFill/>
        </p:spPr>
        <p:txBody>
          <a:bodyPr wrap="none" rtlCol="0">
            <a:spAutoFit/>
          </a:bodyPr>
          <a:lstStyle/>
          <a:p>
            <a:r>
              <a:rPr lang="en-US" altLang="ja-JP" sz="1600" dirty="0">
                <a:solidFill>
                  <a:srgbClr val="FF0000"/>
                </a:solidFill>
              </a:rPr>
              <a:t>Must use Discovery</a:t>
            </a:r>
            <a:endParaRPr kumimoji="1" lang="ja-JP" altLang="en-US" sz="1600" dirty="0">
              <a:solidFill>
                <a:srgbClr val="FF0000"/>
              </a:solidFill>
            </a:endParaRPr>
          </a:p>
        </p:txBody>
      </p:sp>
      <p:sp>
        <p:nvSpPr>
          <p:cNvPr id="51" name="テキスト ボックス 50">
            <a:extLst>
              <a:ext uri="{FF2B5EF4-FFF2-40B4-BE49-F238E27FC236}">
                <a16:creationId xmlns:a16="http://schemas.microsoft.com/office/drawing/2014/main" id="{4F99720A-CD72-6E48-BDCA-92ACB7E66A3F}"/>
              </a:ext>
            </a:extLst>
          </p:cNvPr>
          <p:cNvSpPr txBox="1"/>
          <p:nvPr/>
        </p:nvSpPr>
        <p:spPr>
          <a:xfrm>
            <a:off x="6669402" y="2965920"/>
            <a:ext cx="2752177" cy="1077218"/>
          </a:xfrm>
          <a:prstGeom prst="rect">
            <a:avLst/>
          </a:prstGeom>
          <a:noFill/>
        </p:spPr>
        <p:txBody>
          <a:bodyPr wrap="square" rtlCol="0">
            <a:spAutoFit/>
          </a:bodyPr>
          <a:lstStyle/>
          <a:p>
            <a:r>
              <a:rPr lang="en-US" altLang="ja-JP" sz="1600" dirty="0">
                <a:solidFill>
                  <a:srgbClr val="FF0000"/>
                </a:solidFill>
              </a:rPr>
              <a:t>Must use PKCE (SHA256) </a:t>
            </a:r>
          </a:p>
          <a:p>
            <a:r>
              <a:rPr kumimoji="1" lang="en-US" altLang="ja-JP" sz="1600" dirty="0">
                <a:solidFill>
                  <a:srgbClr val="FF0000"/>
                </a:solidFill>
              </a:rPr>
              <a:t>Must use nonce</a:t>
            </a:r>
            <a:r>
              <a:rPr lang="en-US" altLang="ja-JP" sz="1600" dirty="0">
                <a:solidFill>
                  <a:srgbClr val="FF0000"/>
                </a:solidFill>
              </a:rPr>
              <a:t> or </a:t>
            </a:r>
            <a:r>
              <a:rPr kumimoji="1" lang="en-US" altLang="ja-JP" sz="1600" dirty="0">
                <a:solidFill>
                  <a:srgbClr val="FF0000"/>
                </a:solidFill>
              </a:rPr>
              <a:t>state</a:t>
            </a:r>
          </a:p>
          <a:p>
            <a:r>
              <a:rPr lang="en-US" altLang="ja-JP" sz="1600" dirty="0">
                <a:solidFill>
                  <a:srgbClr val="FF0000"/>
                </a:solidFill>
              </a:rPr>
              <a:t>Adv. must prevent request tampering (JWS</a:t>
            </a:r>
            <a:r>
              <a:rPr lang="ja-JP" altLang="en-US" sz="1600" dirty="0">
                <a:solidFill>
                  <a:srgbClr val="FF0000"/>
                </a:solidFill>
              </a:rPr>
              <a:t> </a:t>
            </a:r>
            <a:r>
              <a:rPr lang="en-US" altLang="ja-JP" sz="1600" dirty="0">
                <a:solidFill>
                  <a:srgbClr val="FF0000"/>
                </a:solidFill>
              </a:rPr>
              <a:t>etc.)</a:t>
            </a:r>
            <a:endParaRPr kumimoji="1" lang="en-US" altLang="ja-JP" sz="1600" dirty="0">
              <a:solidFill>
                <a:srgbClr val="FF0000"/>
              </a:solidFill>
            </a:endParaRPr>
          </a:p>
        </p:txBody>
      </p:sp>
      <p:sp>
        <p:nvSpPr>
          <p:cNvPr id="52" name="テキスト ボックス 51">
            <a:extLst>
              <a:ext uri="{FF2B5EF4-FFF2-40B4-BE49-F238E27FC236}">
                <a16:creationId xmlns:a16="http://schemas.microsoft.com/office/drawing/2014/main" id="{B404E9CD-7449-B14C-AAEF-48FDC9559335}"/>
              </a:ext>
            </a:extLst>
          </p:cNvPr>
          <p:cNvSpPr txBox="1"/>
          <p:nvPr/>
        </p:nvSpPr>
        <p:spPr>
          <a:xfrm>
            <a:off x="2051422" y="1374827"/>
            <a:ext cx="3332964" cy="338554"/>
          </a:xfrm>
          <a:prstGeom prst="rect">
            <a:avLst/>
          </a:prstGeom>
          <a:noFill/>
        </p:spPr>
        <p:txBody>
          <a:bodyPr wrap="none" rtlCol="0">
            <a:spAutoFit/>
          </a:bodyPr>
          <a:lstStyle/>
          <a:p>
            <a:pPr algn="ctr"/>
            <a:r>
              <a:rPr lang="en-US" altLang="ja-JP" sz="1600" dirty="0">
                <a:solidFill>
                  <a:srgbClr val="FF0000"/>
                </a:solidFill>
              </a:rPr>
              <a:t>Adv.</a:t>
            </a:r>
            <a:r>
              <a:rPr lang="ja-JP" altLang="en-US" sz="1600" dirty="0">
                <a:solidFill>
                  <a:srgbClr val="FF0000"/>
                </a:solidFill>
              </a:rPr>
              <a:t> </a:t>
            </a:r>
            <a:r>
              <a:rPr lang="en-US" altLang="ja-JP" sz="1600" dirty="0">
                <a:solidFill>
                  <a:srgbClr val="FF0000"/>
                </a:solidFill>
              </a:rPr>
              <a:t>limits to Confidential Clients</a:t>
            </a:r>
            <a:endParaRPr kumimoji="1" lang="ja-JP" altLang="en-US" sz="1600" dirty="0">
              <a:solidFill>
                <a:srgbClr val="FF0000"/>
              </a:solidFill>
            </a:endParaRPr>
          </a:p>
        </p:txBody>
      </p:sp>
      <p:sp>
        <p:nvSpPr>
          <p:cNvPr id="54" name="テキスト ボックス 53">
            <a:extLst>
              <a:ext uri="{FF2B5EF4-FFF2-40B4-BE49-F238E27FC236}">
                <a16:creationId xmlns:a16="http://schemas.microsoft.com/office/drawing/2014/main" id="{F1A2954E-E96A-6745-8F8A-6601B4711A79}"/>
              </a:ext>
            </a:extLst>
          </p:cNvPr>
          <p:cNvSpPr txBox="1"/>
          <p:nvPr/>
        </p:nvSpPr>
        <p:spPr>
          <a:xfrm>
            <a:off x="9558220" y="5778398"/>
            <a:ext cx="2537874" cy="830997"/>
          </a:xfrm>
          <a:prstGeom prst="rect">
            <a:avLst/>
          </a:prstGeom>
          <a:noFill/>
        </p:spPr>
        <p:txBody>
          <a:bodyPr wrap="none" rtlCol="0">
            <a:spAutoFit/>
          </a:bodyPr>
          <a:lstStyle/>
          <a:p>
            <a:r>
              <a:rPr kumimoji="1" lang="en-US" altLang="ja-JP" sz="1600" dirty="0">
                <a:solidFill>
                  <a:srgbClr val="FF0000"/>
                </a:solidFill>
              </a:rPr>
              <a:t>Must send access token </a:t>
            </a:r>
          </a:p>
          <a:p>
            <a:r>
              <a:rPr kumimoji="1" lang="en-US" altLang="ja-JP" sz="1600" dirty="0">
                <a:solidFill>
                  <a:srgbClr val="FF0000"/>
                </a:solidFill>
              </a:rPr>
              <a:t>on</a:t>
            </a:r>
            <a:r>
              <a:rPr lang="en-US" altLang="ja-JP" sz="1600" dirty="0">
                <a:solidFill>
                  <a:srgbClr val="FF0000"/>
                </a:solidFill>
              </a:rPr>
              <a:t> </a:t>
            </a:r>
            <a:r>
              <a:rPr kumimoji="1" lang="en-US" altLang="ja-JP" sz="1600" dirty="0">
                <a:solidFill>
                  <a:srgbClr val="FF0000"/>
                </a:solidFill>
              </a:rPr>
              <a:t>Authorization</a:t>
            </a:r>
            <a:r>
              <a:rPr kumimoji="1" lang="ja-JP" altLang="en-US" sz="1600" dirty="0">
                <a:solidFill>
                  <a:srgbClr val="FF0000"/>
                </a:solidFill>
              </a:rPr>
              <a:t> </a:t>
            </a:r>
            <a:r>
              <a:rPr lang="en-US" altLang="ja-JP" sz="1600" dirty="0">
                <a:solidFill>
                  <a:srgbClr val="FF0000"/>
                </a:solidFill>
              </a:rPr>
              <a:t>header</a:t>
            </a:r>
          </a:p>
          <a:p>
            <a:r>
              <a:rPr lang="en-US" altLang="ja-JP" sz="1600" dirty="0">
                <a:solidFill>
                  <a:srgbClr val="FF0000"/>
                </a:solidFill>
              </a:rPr>
              <a:t>Adv. must use MTLS</a:t>
            </a:r>
          </a:p>
        </p:txBody>
      </p:sp>
      <p:sp>
        <p:nvSpPr>
          <p:cNvPr id="55" name="テキスト ボックス 54">
            <a:extLst>
              <a:ext uri="{FF2B5EF4-FFF2-40B4-BE49-F238E27FC236}">
                <a16:creationId xmlns:a16="http://schemas.microsoft.com/office/drawing/2014/main" id="{847D6693-6DFF-7C4C-963C-70DD9764C935}"/>
              </a:ext>
            </a:extLst>
          </p:cNvPr>
          <p:cNvSpPr txBox="1"/>
          <p:nvPr/>
        </p:nvSpPr>
        <p:spPr>
          <a:xfrm>
            <a:off x="6669402" y="4934799"/>
            <a:ext cx="3095719" cy="830997"/>
          </a:xfrm>
          <a:prstGeom prst="rect">
            <a:avLst/>
          </a:prstGeom>
          <a:noFill/>
        </p:spPr>
        <p:txBody>
          <a:bodyPr wrap="none" rtlCol="0">
            <a:spAutoFit/>
          </a:bodyPr>
          <a:lstStyle/>
          <a:p>
            <a:r>
              <a:rPr lang="en-US" altLang="ja-JP" sz="1600" dirty="0">
                <a:solidFill>
                  <a:srgbClr val="FF0000"/>
                </a:solidFill>
              </a:rPr>
              <a:t>No reuse authorization code</a:t>
            </a:r>
          </a:p>
          <a:p>
            <a:r>
              <a:rPr lang="en-US" altLang="ja-JP" sz="1600" dirty="0">
                <a:solidFill>
                  <a:srgbClr val="FF0000"/>
                </a:solidFill>
              </a:rPr>
              <a:t>Must use client-authentication</a:t>
            </a:r>
            <a:br>
              <a:rPr lang="en-US" altLang="ja-JP" sz="1600" dirty="0">
                <a:solidFill>
                  <a:srgbClr val="FF0000"/>
                </a:solidFill>
              </a:rPr>
            </a:br>
            <a:r>
              <a:rPr lang="ja-JP" altLang="en-US" sz="1600" dirty="0">
                <a:solidFill>
                  <a:srgbClr val="FF0000"/>
                </a:solidFill>
              </a:rPr>
              <a:t> </a:t>
            </a:r>
            <a:r>
              <a:rPr lang="en-US" altLang="ja-JP" sz="1600" dirty="0">
                <a:solidFill>
                  <a:srgbClr val="FF0000"/>
                </a:solidFill>
              </a:rPr>
              <a:t>(for Confidential</a:t>
            </a:r>
            <a:r>
              <a:rPr lang="ja-JP" altLang="en-US" sz="1600" dirty="0">
                <a:solidFill>
                  <a:srgbClr val="FF0000"/>
                </a:solidFill>
              </a:rPr>
              <a:t> </a:t>
            </a:r>
            <a:r>
              <a:rPr lang="en-US" altLang="ja-JP" sz="1600" dirty="0">
                <a:solidFill>
                  <a:srgbClr val="FF0000"/>
                </a:solidFill>
              </a:rPr>
              <a:t>Clients) </a:t>
            </a:r>
            <a:r>
              <a:rPr lang="en-US" altLang="ja-JP" sz="1600" dirty="0" err="1">
                <a:solidFill>
                  <a:srgbClr val="FF0000"/>
                </a:solidFill>
              </a:rPr>
              <a:t>etc</a:t>
            </a:r>
            <a:r>
              <a:rPr lang="en-US" altLang="ja-JP" sz="1600" dirty="0">
                <a:solidFill>
                  <a:srgbClr val="FF0000"/>
                </a:solidFill>
              </a:rPr>
              <a:t>,</a:t>
            </a:r>
          </a:p>
        </p:txBody>
      </p:sp>
      <p:sp>
        <p:nvSpPr>
          <p:cNvPr id="57" name="角丸四角形 56">
            <a:extLst>
              <a:ext uri="{FF2B5EF4-FFF2-40B4-BE49-F238E27FC236}">
                <a16:creationId xmlns:a16="http://schemas.microsoft.com/office/drawing/2014/main" id="{26F57B67-05C6-E344-A012-AA025ED2C7E4}"/>
              </a:ext>
            </a:extLst>
          </p:cNvPr>
          <p:cNvSpPr/>
          <p:nvPr/>
        </p:nvSpPr>
        <p:spPr>
          <a:xfrm>
            <a:off x="9599652" y="2000010"/>
            <a:ext cx="2563183" cy="1510098"/>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rgbClr val="FF0000"/>
                </a:solidFill>
              </a:rPr>
              <a:t>Others:</a:t>
            </a:r>
            <a:endParaRPr kumimoji="1" lang="en-US" altLang="ja-JP" sz="1600" dirty="0">
              <a:solidFill>
                <a:srgbClr val="FF0000"/>
              </a:solidFill>
            </a:endParaRPr>
          </a:p>
          <a:p>
            <a:pPr marL="285750" indent="-285750">
              <a:buFont typeface="Arial" panose="020B0604020202020204" pitchFamily="34" charset="0"/>
              <a:buChar char="•"/>
            </a:pPr>
            <a:r>
              <a:rPr lang="en-US" altLang="ja-JP" sz="1600" dirty="0">
                <a:solidFill>
                  <a:srgbClr val="FF0000"/>
                </a:solidFill>
              </a:rPr>
              <a:t>Minimum bits for encryption algorithm</a:t>
            </a:r>
          </a:p>
          <a:p>
            <a:pPr marL="285750" indent="-285750">
              <a:buFont typeface="Arial" panose="020B0604020202020204" pitchFamily="34" charset="0"/>
              <a:buChar char="•"/>
            </a:pPr>
            <a:r>
              <a:rPr lang="en-US" altLang="ja-JP" sz="1600" dirty="0">
                <a:solidFill>
                  <a:srgbClr val="FF0000"/>
                </a:solidFill>
              </a:rPr>
              <a:t>Must pre-register redirect-</a:t>
            </a:r>
            <a:r>
              <a:rPr lang="en-US" altLang="ja-JP" sz="1600" dirty="0" err="1">
                <a:solidFill>
                  <a:srgbClr val="FF0000"/>
                </a:solidFill>
              </a:rPr>
              <a:t>uris</a:t>
            </a:r>
            <a:r>
              <a:rPr lang="en-US" altLang="ja-JP" sz="1600" dirty="0">
                <a:solidFill>
                  <a:srgbClr val="FF0000"/>
                </a:solidFill>
              </a:rPr>
              <a:t>, must use https   etc.</a:t>
            </a:r>
            <a:endParaRPr kumimoji="1" lang="ja-JP" altLang="en-US" sz="1600" dirty="0">
              <a:solidFill>
                <a:srgbClr val="FF0000"/>
              </a:solidFill>
            </a:endParaRPr>
          </a:p>
        </p:txBody>
      </p:sp>
      <p:sp>
        <p:nvSpPr>
          <p:cNvPr id="58" name="角丸四角形 57">
            <a:extLst>
              <a:ext uri="{FF2B5EF4-FFF2-40B4-BE49-F238E27FC236}">
                <a16:creationId xmlns:a16="http://schemas.microsoft.com/office/drawing/2014/main" id="{B679D520-9776-1346-AE31-0629918B6E5B}"/>
              </a:ext>
            </a:extLst>
          </p:cNvPr>
          <p:cNvSpPr/>
          <p:nvPr/>
        </p:nvSpPr>
        <p:spPr>
          <a:xfrm>
            <a:off x="2019405" y="1306293"/>
            <a:ext cx="3456127"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CD747F30-15D1-B14E-AEEF-D71820F11175}"/>
              </a:ext>
            </a:extLst>
          </p:cNvPr>
          <p:cNvSpPr txBox="1"/>
          <p:nvPr/>
        </p:nvSpPr>
        <p:spPr>
          <a:xfrm>
            <a:off x="6669402" y="4198483"/>
            <a:ext cx="2953053" cy="584775"/>
          </a:xfrm>
          <a:prstGeom prst="rect">
            <a:avLst/>
          </a:prstGeom>
          <a:noFill/>
        </p:spPr>
        <p:txBody>
          <a:bodyPr wrap="none" rtlCol="0">
            <a:spAutoFit/>
          </a:bodyPr>
          <a:lstStyle/>
          <a:p>
            <a:r>
              <a:rPr lang="en-US" altLang="ja-JP" sz="1600" dirty="0">
                <a:solidFill>
                  <a:srgbClr val="FF0000"/>
                </a:solidFill>
              </a:rPr>
              <a:t>Adv. must protect </a:t>
            </a:r>
            <a:r>
              <a:rPr lang="en-US" altLang="ja-JP" sz="1600" dirty="0" err="1">
                <a:solidFill>
                  <a:srgbClr val="FF0000"/>
                </a:solidFill>
              </a:rPr>
              <a:t>auth</a:t>
            </a:r>
            <a:r>
              <a:rPr lang="en-US" altLang="ja-JP" sz="1600" dirty="0">
                <a:solidFill>
                  <a:srgbClr val="FF0000"/>
                </a:solidFill>
              </a:rPr>
              <a:t> codes</a:t>
            </a:r>
          </a:p>
          <a:p>
            <a:r>
              <a:rPr lang="en-US" altLang="ja-JP" sz="1600" dirty="0">
                <a:solidFill>
                  <a:srgbClr val="FF0000"/>
                </a:solidFill>
              </a:rPr>
              <a:t>with  </a:t>
            </a:r>
            <a:r>
              <a:rPr lang="en-US" altLang="ja-JP" sz="1600" dirty="0" err="1">
                <a:solidFill>
                  <a:srgbClr val="FF0000"/>
                </a:solidFill>
              </a:rPr>
              <a:t>id_token</a:t>
            </a:r>
            <a:r>
              <a:rPr lang="en-US" altLang="ja-JP" sz="1600" dirty="0">
                <a:solidFill>
                  <a:srgbClr val="FF0000"/>
                </a:solidFill>
              </a:rPr>
              <a:t> or</a:t>
            </a:r>
            <a:r>
              <a:rPr lang="ja-JP" altLang="en-US" sz="1600" dirty="0">
                <a:solidFill>
                  <a:srgbClr val="FF0000"/>
                </a:solidFill>
              </a:rPr>
              <a:t> </a:t>
            </a:r>
            <a:r>
              <a:rPr lang="en-US" altLang="ja-JP" sz="1600" dirty="0">
                <a:solidFill>
                  <a:srgbClr val="FF0000"/>
                </a:solidFill>
              </a:rPr>
              <a:t>JARM</a:t>
            </a:r>
          </a:p>
        </p:txBody>
      </p:sp>
      <p:sp>
        <p:nvSpPr>
          <p:cNvPr id="16" name="左中かっこ 15">
            <a:extLst>
              <a:ext uri="{FF2B5EF4-FFF2-40B4-BE49-F238E27FC236}">
                <a16:creationId xmlns:a16="http://schemas.microsoft.com/office/drawing/2014/main" id="{73D7ABF1-83DB-2B40-B8B4-39C7079BA6C9}"/>
              </a:ext>
            </a:extLst>
          </p:cNvPr>
          <p:cNvSpPr/>
          <p:nvPr/>
        </p:nvSpPr>
        <p:spPr>
          <a:xfrm>
            <a:off x="6606882" y="2976199"/>
            <a:ext cx="141388" cy="1015976"/>
          </a:xfrm>
          <a:prstGeom prst="leftBrace">
            <a:avLst>
              <a:gd name="adj1" fmla="val 28543"/>
              <a:gd name="adj2" fmla="val 5218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2" name="左中かっこ 61">
            <a:extLst>
              <a:ext uri="{FF2B5EF4-FFF2-40B4-BE49-F238E27FC236}">
                <a16:creationId xmlns:a16="http://schemas.microsoft.com/office/drawing/2014/main" id="{5450D56E-3A15-C849-B43E-FF318B3AF6EE}"/>
              </a:ext>
            </a:extLst>
          </p:cNvPr>
          <p:cNvSpPr/>
          <p:nvPr/>
        </p:nvSpPr>
        <p:spPr>
          <a:xfrm>
            <a:off x="6606882" y="4241094"/>
            <a:ext cx="141388" cy="473960"/>
          </a:xfrm>
          <a:prstGeom prst="leftBrace">
            <a:avLst>
              <a:gd name="adj1" fmla="val 28543"/>
              <a:gd name="adj2" fmla="val 3879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左中かっこ 66">
            <a:extLst>
              <a:ext uri="{FF2B5EF4-FFF2-40B4-BE49-F238E27FC236}">
                <a16:creationId xmlns:a16="http://schemas.microsoft.com/office/drawing/2014/main" id="{297F5B3B-5C4F-BB47-901A-6BAC4129E82C}"/>
              </a:ext>
            </a:extLst>
          </p:cNvPr>
          <p:cNvSpPr/>
          <p:nvPr/>
        </p:nvSpPr>
        <p:spPr>
          <a:xfrm>
            <a:off x="6606882" y="4964106"/>
            <a:ext cx="141388" cy="763318"/>
          </a:xfrm>
          <a:prstGeom prst="leftBrace">
            <a:avLst>
              <a:gd name="adj1" fmla="val 28543"/>
              <a:gd name="adj2" fmla="val 4636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8" name="左中かっこ 67">
            <a:extLst>
              <a:ext uri="{FF2B5EF4-FFF2-40B4-BE49-F238E27FC236}">
                <a16:creationId xmlns:a16="http://schemas.microsoft.com/office/drawing/2014/main" id="{E10F5221-1BAF-6145-97EA-ADFED5935A33}"/>
              </a:ext>
            </a:extLst>
          </p:cNvPr>
          <p:cNvSpPr/>
          <p:nvPr/>
        </p:nvSpPr>
        <p:spPr>
          <a:xfrm>
            <a:off x="9500115" y="5834333"/>
            <a:ext cx="141388" cy="923615"/>
          </a:xfrm>
          <a:prstGeom prst="leftBrace">
            <a:avLst>
              <a:gd name="adj1" fmla="val 28543"/>
              <a:gd name="adj2" fmla="val 2138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8" name="角丸四角形 47"/>
          <p:cNvSpPr/>
          <p:nvPr/>
        </p:nvSpPr>
        <p:spPr>
          <a:xfrm>
            <a:off x="9422969" y="111422"/>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536715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954679-3263-F242-9A2F-1B006492A27F}"/>
              </a:ext>
            </a:extLst>
          </p:cNvPr>
          <p:cNvSpPr>
            <a:spLocks noGrp="1"/>
          </p:cNvSpPr>
          <p:nvPr>
            <p:ph type="title"/>
          </p:nvPr>
        </p:nvSpPr>
        <p:spPr/>
        <p:txBody>
          <a:bodyPr/>
          <a:lstStyle/>
          <a:p>
            <a:r>
              <a:rPr lang="en-US" altLang="ja-JP" dirty="0"/>
              <a:t>Certification</a:t>
            </a:r>
            <a:r>
              <a:rPr lang="ja-JP" altLang="en-US"/>
              <a:t>が肝</a:t>
            </a:r>
            <a:endParaRPr kumimoji="1" lang="ja-JP" altLang="en-US"/>
          </a:p>
        </p:txBody>
      </p:sp>
      <p:sp>
        <p:nvSpPr>
          <p:cNvPr id="3" name="コンテンツ プレースホルダー 2">
            <a:extLst>
              <a:ext uri="{FF2B5EF4-FFF2-40B4-BE49-F238E27FC236}">
                <a16:creationId xmlns:a16="http://schemas.microsoft.com/office/drawing/2014/main" id="{ACE20AC2-FACD-4C40-8C41-C26FE39591EA}"/>
              </a:ext>
            </a:extLst>
          </p:cNvPr>
          <p:cNvSpPr>
            <a:spLocks noGrp="1"/>
          </p:cNvSpPr>
          <p:nvPr>
            <p:ph idx="1"/>
          </p:nvPr>
        </p:nvSpPr>
        <p:spPr/>
        <p:txBody>
          <a:bodyPr/>
          <a:lstStyle/>
          <a:p>
            <a:r>
              <a:rPr lang="ja-JP" altLang="en-US" dirty="0"/>
              <a:t>仕様が万全でも、それが完璧に実装されていないと意味がない。</a:t>
            </a:r>
            <a:endParaRPr lang="en-US" altLang="ja-JP" dirty="0"/>
          </a:p>
          <a:p>
            <a:r>
              <a:rPr kumimoji="1" lang="en-US" altLang="ja-JP" dirty="0"/>
              <a:t>OpenI</a:t>
            </a:r>
            <a:r>
              <a:rPr lang="en-US" altLang="ja-JP" dirty="0"/>
              <a:t>D Foundation</a:t>
            </a:r>
            <a:r>
              <a:rPr lang="ja-JP" altLang="en-US" dirty="0"/>
              <a:t>では、</a:t>
            </a:r>
            <a:r>
              <a:rPr lang="en-US" altLang="ja-JP" dirty="0"/>
              <a:t>Certification Test</a:t>
            </a:r>
            <a:r>
              <a:rPr lang="ja-JP" altLang="en-US" dirty="0" err="1"/>
              <a:t>を提</a:t>
            </a:r>
            <a:r>
              <a:rPr lang="ja-JP" altLang="en-US" dirty="0"/>
              <a:t>供し、各社で実装が仕様通りかどうかをチェックすることができる。</a:t>
            </a:r>
            <a:endParaRPr lang="en-US" altLang="ja-JP" dirty="0"/>
          </a:p>
          <a:p>
            <a:r>
              <a:rPr kumimoji="1" lang="ja-JP" altLang="en-US" dirty="0"/>
              <a:t>イギリス、オーストラリア、ブラジルと、</a:t>
            </a:r>
            <a:r>
              <a:rPr kumimoji="1" lang="en-US" altLang="ja-JP" dirty="0"/>
              <a:t>Open Banking</a:t>
            </a:r>
            <a:r>
              <a:rPr kumimoji="1" lang="ja-JP" altLang="en-US" dirty="0"/>
              <a:t>で</a:t>
            </a:r>
            <a:r>
              <a:rPr kumimoji="1" lang="en-US" altLang="ja-JP" dirty="0"/>
              <a:t>FAPI</a:t>
            </a:r>
            <a:r>
              <a:rPr kumimoji="1" lang="ja-JP" altLang="en-US" dirty="0"/>
              <a:t>を採用した国では、</a:t>
            </a:r>
            <a:r>
              <a:rPr kumimoji="1" lang="en-US" altLang="ja-JP" dirty="0"/>
              <a:t>Certification Test</a:t>
            </a:r>
            <a:r>
              <a:rPr kumimoji="1" lang="ja-JP" altLang="en-US" dirty="0" err="1"/>
              <a:t>への</a:t>
            </a:r>
            <a:r>
              <a:rPr kumimoji="1" lang="ja-JP" altLang="en-US" dirty="0"/>
              <a:t>合格を銀行に課している（</a:t>
            </a:r>
            <a:r>
              <a:rPr kumimoji="1" lang="en-US" altLang="ja-JP" dirty="0"/>
              <a:t>RP</a:t>
            </a:r>
            <a:r>
              <a:rPr kumimoji="1" lang="ja-JP" altLang="en-US" dirty="0"/>
              <a:t>に課している場合もある）</a:t>
            </a:r>
            <a:endParaRPr kumimoji="1" lang="en-US" altLang="ja-JP" dirty="0"/>
          </a:p>
          <a:p>
            <a:pPr lvl="1"/>
            <a:r>
              <a:rPr lang="ja-JP" altLang="en-US" dirty="0"/>
              <a:t>国ごとに微妙に仕様が異なるので、</a:t>
            </a:r>
            <a:r>
              <a:rPr lang="en-US" altLang="ja-JP" dirty="0"/>
              <a:t>OpenID Foundation</a:t>
            </a:r>
            <a:r>
              <a:rPr lang="ja-JP" altLang="en-US" dirty="0"/>
              <a:t>ではそれぞれの</a:t>
            </a:r>
            <a:r>
              <a:rPr lang="en-US" altLang="ja-JP" dirty="0"/>
              <a:t>Certification Test</a:t>
            </a:r>
            <a:r>
              <a:rPr lang="ja-JP" altLang="en-US" dirty="0"/>
              <a:t>を開発している。</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809524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954679-3263-F242-9A2F-1B006492A27F}"/>
              </a:ext>
            </a:extLst>
          </p:cNvPr>
          <p:cNvSpPr>
            <a:spLocks noGrp="1"/>
          </p:cNvSpPr>
          <p:nvPr>
            <p:ph type="title"/>
          </p:nvPr>
        </p:nvSpPr>
        <p:spPr/>
        <p:txBody>
          <a:bodyPr/>
          <a:lstStyle/>
          <a:p>
            <a:r>
              <a:rPr lang="en-US" altLang="ja-JP" dirty="0"/>
              <a:t>Certification</a:t>
            </a:r>
            <a:r>
              <a:rPr lang="ja-JP" altLang="en-US" dirty="0"/>
              <a:t> </a:t>
            </a:r>
            <a:r>
              <a:rPr lang="en-US" altLang="ja-JP" dirty="0"/>
              <a:t>is the key</a:t>
            </a:r>
            <a:endParaRPr kumimoji="1" lang="ja-JP" altLang="en-US" dirty="0"/>
          </a:p>
        </p:txBody>
      </p:sp>
      <p:sp>
        <p:nvSpPr>
          <p:cNvPr id="3" name="コンテンツ プレースホルダー 2">
            <a:extLst>
              <a:ext uri="{FF2B5EF4-FFF2-40B4-BE49-F238E27FC236}">
                <a16:creationId xmlns:a16="http://schemas.microsoft.com/office/drawing/2014/main" id="{ACE20AC2-FACD-4C40-8C41-C26FE39591EA}"/>
              </a:ext>
            </a:extLst>
          </p:cNvPr>
          <p:cNvSpPr>
            <a:spLocks noGrp="1"/>
          </p:cNvSpPr>
          <p:nvPr>
            <p:ph idx="1"/>
          </p:nvPr>
        </p:nvSpPr>
        <p:spPr/>
        <p:txBody>
          <a:bodyPr>
            <a:normAutofit/>
          </a:bodyPr>
          <a:lstStyle/>
          <a:p>
            <a:r>
              <a:rPr lang="en-US" altLang="ja-JP" dirty="0"/>
              <a:t>Complete spec can’t be of no use without complete implementation</a:t>
            </a:r>
          </a:p>
          <a:p>
            <a:r>
              <a:rPr kumimoji="1" lang="en-US" altLang="ja-JP" dirty="0"/>
              <a:t>OpenI</a:t>
            </a:r>
            <a:r>
              <a:rPr lang="en-US" altLang="ja-JP" dirty="0"/>
              <a:t>D Foundation</a:t>
            </a:r>
            <a:r>
              <a:rPr lang="ja-JP" altLang="en-US" dirty="0"/>
              <a:t> </a:t>
            </a:r>
            <a:r>
              <a:rPr lang="en-US" altLang="ja-JP" dirty="0"/>
              <a:t>provides Certification Tests so that implementers can check if implementation are aligned to the spec</a:t>
            </a:r>
          </a:p>
          <a:p>
            <a:r>
              <a:rPr kumimoji="1" lang="en-US" altLang="ja-JP" dirty="0"/>
              <a:t>Countries adopted FAPI </a:t>
            </a:r>
            <a:r>
              <a:rPr lang="en-US" altLang="ja-JP" dirty="0"/>
              <a:t>for Open Banking (UK, AU, BR)</a:t>
            </a:r>
            <a:r>
              <a:rPr kumimoji="1" lang="en-US" altLang="ja-JP" dirty="0"/>
              <a:t> require banks to pass Certification Tests (BR requires RPs, too</a:t>
            </a:r>
            <a:r>
              <a:rPr kumimoji="1" lang="ja-JP" altLang="en-US" dirty="0"/>
              <a:t>）</a:t>
            </a:r>
            <a:endParaRPr kumimoji="1" lang="en-US" altLang="ja-JP" dirty="0"/>
          </a:p>
          <a:p>
            <a:pPr lvl="1"/>
            <a:r>
              <a:rPr lang="en-US" altLang="ja-JP" dirty="0"/>
              <a:t>Each country has slightly different specs, so OpenID Foundation</a:t>
            </a:r>
            <a:r>
              <a:rPr lang="ja-JP" altLang="en-US" dirty="0"/>
              <a:t> </a:t>
            </a:r>
            <a:r>
              <a:rPr lang="en-US" altLang="ja-JP" dirty="0"/>
              <a:t>develops and maintains Certification Tests for each.</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474066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40815A9-4E7D-B447-A1EF-02AA500ADF09}"/>
              </a:ext>
            </a:extLst>
          </p:cNvPr>
          <p:cNvSpPr>
            <a:spLocks noGrp="1"/>
          </p:cNvSpPr>
          <p:nvPr>
            <p:ph type="title"/>
          </p:nvPr>
        </p:nvSpPr>
        <p:spPr/>
        <p:txBody>
          <a:bodyPr/>
          <a:lstStyle/>
          <a:p>
            <a:r>
              <a:rPr lang="en-US" altLang="ja-JP" sz="7200" b="1" dirty="0"/>
              <a:t>IDA</a:t>
            </a:r>
            <a:r>
              <a:rPr lang="en-US" altLang="ja-JP" dirty="0"/>
              <a:t>: OpenID Connect for Identity Assurance</a:t>
            </a:r>
            <a:endParaRPr lang="ja-JP" altLang="en-US"/>
          </a:p>
        </p:txBody>
      </p:sp>
      <p:sp>
        <p:nvSpPr>
          <p:cNvPr id="5" name="テキスト プレースホルダー 4">
            <a:extLst>
              <a:ext uri="{FF2B5EF4-FFF2-40B4-BE49-F238E27FC236}">
                <a16:creationId xmlns:a16="http://schemas.microsoft.com/office/drawing/2014/main" id="{0B7AC727-AE66-094B-8B2D-78E7F28B69FA}"/>
              </a:ext>
            </a:extLst>
          </p:cNvPr>
          <p:cNvSpPr>
            <a:spLocks noGrp="1"/>
          </p:cNvSpPr>
          <p:nvPr>
            <p:ph type="body" idx="1"/>
          </p:nvPr>
        </p:nvSpPr>
        <p:spPr/>
        <p:txBody>
          <a:bodyPr/>
          <a:lstStyle/>
          <a:p>
            <a:r>
              <a:rPr lang="en-US" altLang="ja-JP" b="1" dirty="0">
                <a:solidFill>
                  <a:srgbClr val="FF0000"/>
                </a:solidFill>
              </a:rPr>
              <a:t>OpenID Connect</a:t>
            </a:r>
            <a:r>
              <a:rPr lang="ja-JP" altLang="en-US"/>
              <a:t>の仕組みを使い、本人確認済みの</a:t>
            </a:r>
            <a:br>
              <a:rPr lang="en-US" altLang="ja-JP" dirty="0"/>
            </a:br>
            <a:r>
              <a:rPr lang="en-US" altLang="ja-JP" dirty="0"/>
              <a:t>ID</a:t>
            </a:r>
            <a:r>
              <a:rPr lang="ja-JP" altLang="en-US"/>
              <a:t>情報を連携するための仕様</a:t>
            </a:r>
            <a:endParaRPr lang="en-US" altLang="ja-JP" dirty="0"/>
          </a:p>
        </p:txBody>
      </p:sp>
      <p:sp>
        <p:nvSpPr>
          <p:cNvPr id="6" name="角丸四角形 5"/>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247523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C22E-49AC-6948-87D3-B86D7CFF917E}"/>
              </a:ext>
            </a:extLst>
          </p:cNvPr>
          <p:cNvSpPr>
            <a:spLocks noGrp="1"/>
          </p:cNvSpPr>
          <p:nvPr>
            <p:ph type="ctrTitle"/>
          </p:nvPr>
        </p:nvSpPr>
        <p:spPr/>
        <p:txBody>
          <a:bodyPr/>
          <a:lstStyle/>
          <a:p>
            <a:r>
              <a:rPr kumimoji="1" lang="en-US" altLang="ja-JP" dirty="0"/>
              <a:t> </a:t>
            </a:r>
            <a:r>
              <a:rPr lang="en-US" altLang="ja-JP" dirty="0"/>
              <a:t>OAuth / OpenID </a:t>
            </a:r>
            <a:r>
              <a:rPr kumimoji="1" lang="en-US" altLang="ja-JP" dirty="0"/>
              <a:t>Connect</a:t>
            </a:r>
            <a:br>
              <a:rPr kumimoji="1" lang="en-US" altLang="ja-JP" dirty="0"/>
            </a:br>
            <a:r>
              <a:rPr kumimoji="1" lang="en-US" altLang="ja-JP" dirty="0"/>
              <a:t>FAPI &amp; IDA for Dummies</a:t>
            </a:r>
            <a:endParaRPr kumimoji="1" lang="ja-JP" altLang="en-US" dirty="0"/>
          </a:p>
        </p:txBody>
      </p:sp>
      <p:sp>
        <p:nvSpPr>
          <p:cNvPr id="3" name="字幕 2">
            <a:extLst>
              <a:ext uri="{FF2B5EF4-FFF2-40B4-BE49-F238E27FC236}">
                <a16:creationId xmlns:a16="http://schemas.microsoft.com/office/drawing/2014/main" id="{86A3E328-BCBE-0F4A-A246-C615B40BD5C9}"/>
              </a:ext>
            </a:extLst>
          </p:cNvPr>
          <p:cNvSpPr>
            <a:spLocks noGrp="1"/>
          </p:cNvSpPr>
          <p:nvPr>
            <p:ph type="subTitle" idx="1"/>
          </p:nvPr>
        </p:nvSpPr>
        <p:spPr>
          <a:xfrm>
            <a:off x="1524000" y="4507992"/>
            <a:ext cx="9144000" cy="1348798"/>
          </a:xfrm>
        </p:spPr>
        <p:txBody>
          <a:bodyPr>
            <a:normAutofit/>
          </a:bodyPr>
          <a:lstStyle/>
          <a:p>
            <a:r>
              <a:rPr kumimoji="1" lang="en-US" altLang="ja-JP" dirty="0" err="1"/>
              <a:t>Kosuke</a:t>
            </a:r>
            <a:r>
              <a:rPr kumimoji="1" lang="en-US" altLang="ja-JP" dirty="0"/>
              <a:t> </a:t>
            </a:r>
            <a:r>
              <a:rPr kumimoji="1" lang="en-US" altLang="ja-JP" dirty="0" err="1"/>
              <a:t>Koiwai</a:t>
            </a:r>
            <a:endParaRPr kumimoji="1" lang="en-US" altLang="ja-JP" dirty="0"/>
          </a:p>
          <a:p>
            <a:r>
              <a:rPr lang="en-US" altLang="ja-JP" dirty="0"/>
              <a:t>OpenID Foundation</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171940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40815A9-4E7D-B447-A1EF-02AA500ADF09}"/>
              </a:ext>
            </a:extLst>
          </p:cNvPr>
          <p:cNvSpPr>
            <a:spLocks noGrp="1"/>
          </p:cNvSpPr>
          <p:nvPr>
            <p:ph type="title"/>
          </p:nvPr>
        </p:nvSpPr>
        <p:spPr/>
        <p:txBody>
          <a:bodyPr/>
          <a:lstStyle/>
          <a:p>
            <a:r>
              <a:rPr lang="en-US" altLang="ja-JP" sz="7200" b="1" dirty="0"/>
              <a:t>IDA</a:t>
            </a:r>
            <a:r>
              <a:rPr lang="en-US" altLang="ja-JP" dirty="0"/>
              <a:t>: OpenID Connect for Identity Assurance</a:t>
            </a:r>
            <a:endParaRPr lang="ja-JP" altLang="en-US"/>
          </a:p>
        </p:txBody>
      </p:sp>
      <p:sp>
        <p:nvSpPr>
          <p:cNvPr id="5" name="テキスト プレースホルダー 4">
            <a:extLst>
              <a:ext uri="{FF2B5EF4-FFF2-40B4-BE49-F238E27FC236}">
                <a16:creationId xmlns:a16="http://schemas.microsoft.com/office/drawing/2014/main" id="{0B7AC727-AE66-094B-8B2D-78E7F28B69FA}"/>
              </a:ext>
            </a:extLst>
          </p:cNvPr>
          <p:cNvSpPr>
            <a:spLocks noGrp="1"/>
          </p:cNvSpPr>
          <p:nvPr>
            <p:ph type="body" idx="1"/>
          </p:nvPr>
        </p:nvSpPr>
        <p:spPr/>
        <p:txBody>
          <a:bodyPr/>
          <a:lstStyle/>
          <a:p>
            <a:pPr lvl="1"/>
            <a:r>
              <a:rPr lang="en-US" altLang="ja-JP" sz="3200" dirty="0"/>
              <a:t>A spec to transfer verified ID information using </a:t>
            </a:r>
            <a:r>
              <a:rPr lang="en-US" altLang="ja-JP" sz="3200" b="1" dirty="0">
                <a:solidFill>
                  <a:srgbClr val="FF0000"/>
                </a:solidFill>
              </a:rPr>
              <a:t>OpenID Connect</a:t>
            </a:r>
          </a:p>
        </p:txBody>
      </p:sp>
      <p:sp>
        <p:nvSpPr>
          <p:cNvPr id="6" name="角丸四角形 5"/>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5567350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OpenID Connect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ja-JP" altLang="en-US"/>
              <a:t>認証連携のための</a:t>
            </a:r>
            <a:r>
              <a:rPr lang="en-US" altLang="ja-JP" dirty="0"/>
              <a:t>OAuth2.0</a:t>
            </a:r>
            <a:r>
              <a:rPr lang="ja-JP" altLang="en-US"/>
              <a:t>の拡張仕様</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pic>
        <p:nvPicPr>
          <p:cNvPr id="1026" name="Picture 2" descr="会計士のイラスト（女性）">
            <a:extLst>
              <a:ext uri="{FF2B5EF4-FFF2-40B4-BE49-F238E27FC236}">
                <a16:creationId xmlns:a16="http://schemas.microsoft.com/office/drawing/2014/main" id="{8A5C1385-212B-3F46-A149-35D090802A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002"/>
          <a:stretch/>
        </p:blipFill>
        <p:spPr bwMode="auto">
          <a:xfrm>
            <a:off x="8034638" y="5327535"/>
            <a:ext cx="1388331" cy="13618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銀行のイラスト（お金）">
            <a:extLst>
              <a:ext uri="{FF2B5EF4-FFF2-40B4-BE49-F238E27FC236}">
                <a16:creationId xmlns:a16="http://schemas.microsoft.com/office/drawing/2014/main" id="{CDB2A234-FA94-D241-BDB3-5D2C74C79C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9470"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占い師のイラスト">
            <a:extLst>
              <a:ext uri="{FF2B5EF4-FFF2-40B4-BE49-F238E27FC236}">
                <a16:creationId xmlns:a16="http://schemas.microsoft.com/office/drawing/2014/main" id="{38671183-3B1C-1546-BE71-E4EB88740C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2759" y="3394834"/>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NSのイラスト（ウェブサイト）">
            <a:extLst>
              <a:ext uri="{FF2B5EF4-FFF2-40B4-BE49-F238E27FC236}">
                <a16:creationId xmlns:a16="http://schemas.microsoft.com/office/drawing/2014/main" id="{ACAB4DD8-B609-DE4C-82FB-58C1077857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9471"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スマホで撮影する人のイラスト（男性）">
            <a:extLst>
              <a:ext uri="{FF2B5EF4-FFF2-40B4-BE49-F238E27FC236}">
                <a16:creationId xmlns:a16="http://schemas.microsoft.com/office/drawing/2014/main" id="{BC10364F-247C-7442-8DBD-0954925469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BE3EF0A6-C47D-7341-BBC1-F8A755A6E125}"/>
              </a:ext>
            </a:extLst>
          </p:cNvPr>
          <p:cNvSpPr txBox="1"/>
          <p:nvPr/>
        </p:nvSpPr>
        <p:spPr>
          <a:xfrm>
            <a:off x="4257470" y="3109315"/>
            <a:ext cx="2515433" cy="369332"/>
          </a:xfrm>
          <a:prstGeom prst="rect">
            <a:avLst/>
          </a:prstGeom>
          <a:noFill/>
        </p:spPr>
        <p:txBody>
          <a:bodyPr wrap="none" rtlCol="0">
            <a:spAutoFit/>
          </a:bodyPr>
          <a:lstStyle/>
          <a:p>
            <a:pPr algn="ctr"/>
            <a:r>
              <a:rPr lang="ja-JP" altLang="en-US" b="1"/>
              <a:t>自分の</a:t>
            </a:r>
            <a:r>
              <a:rPr lang="en-US" altLang="ja-JP" b="1" dirty="0"/>
              <a:t>SNS</a:t>
            </a:r>
            <a:r>
              <a:rPr lang="ja-JP" altLang="en-US" b="1"/>
              <a:t>アカウント</a:t>
            </a:r>
            <a:endParaRPr kumimoji="1" lang="ja-JP" altLang="en-US" b="1"/>
          </a:p>
        </p:txBody>
      </p:sp>
      <p:sp>
        <p:nvSpPr>
          <p:cNvPr id="11" name="テキスト ボックス 10">
            <a:extLst>
              <a:ext uri="{FF2B5EF4-FFF2-40B4-BE49-F238E27FC236}">
                <a16:creationId xmlns:a16="http://schemas.microsoft.com/office/drawing/2014/main" id="{A18D4BB8-649A-1C4E-970A-250E7C386E8E}"/>
              </a:ext>
            </a:extLst>
          </p:cNvPr>
          <p:cNvSpPr txBox="1"/>
          <p:nvPr/>
        </p:nvSpPr>
        <p:spPr>
          <a:xfrm>
            <a:off x="7400253" y="3098680"/>
            <a:ext cx="2492990" cy="369332"/>
          </a:xfrm>
          <a:prstGeom prst="rect">
            <a:avLst/>
          </a:prstGeom>
          <a:noFill/>
        </p:spPr>
        <p:txBody>
          <a:bodyPr wrap="none" rtlCol="0">
            <a:spAutoFit/>
          </a:bodyPr>
          <a:lstStyle/>
          <a:p>
            <a:pPr algn="ctr"/>
            <a:r>
              <a:rPr kumimoji="1" lang="ja-JP" altLang="en-US" b="1"/>
              <a:t>占い・○○診断アプリ</a:t>
            </a:r>
          </a:p>
        </p:txBody>
      </p:sp>
      <p:sp>
        <p:nvSpPr>
          <p:cNvPr id="12" name="テキスト ボックス 11">
            <a:extLst>
              <a:ext uri="{FF2B5EF4-FFF2-40B4-BE49-F238E27FC236}">
                <a16:creationId xmlns:a16="http://schemas.microsoft.com/office/drawing/2014/main" id="{139F5152-6BC8-F249-876E-155959A7C0CA}"/>
              </a:ext>
            </a:extLst>
          </p:cNvPr>
          <p:cNvSpPr txBox="1"/>
          <p:nvPr/>
        </p:nvSpPr>
        <p:spPr>
          <a:xfrm>
            <a:off x="4268689" y="5002026"/>
            <a:ext cx="2492990" cy="369332"/>
          </a:xfrm>
          <a:prstGeom prst="rect">
            <a:avLst/>
          </a:prstGeom>
          <a:noFill/>
        </p:spPr>
        <p:txBody>
          <a:bodyPr wrap="none" rtlCol="0">
            <a:spAutoFit/>
          </a:bodyPr>
          <a:lstStyle/>
          <a:p>
            <a:pPr algn="ctr"/>
            <a:r>
              <a:rPr lang="ja-JP" altLang="en-US" b="1"/>
              <a:t>自分の銀行アカウント</a:t>
            </a:r>
            <a:endParaRPr kumimoji="1" lang="ja-JP" altLang="en-US" b="1"/>
          </a:p>
        </p:txBody>
      </p:sp>
      <p:sp>
        <p:nvSpPr>
          <p:cNvPr id="13" name="テキスト ボックス 12">
            <a:extLst>
              <a:ext uri="{FF2B5EF4-FFF2-40B4-BE49-F238E27FC236}">
                <a16:creationId xmlns:a16="http://schemas.microsoft.com/office/drawing/2014/main" id="{ED14C604-70E2-B247-871B-6D5BF90DE874}"/>
              </a:ext>
            </a:extLst>
          </p:cNvPr>
          <p:cNvSpPr txBox="1"/>
          <p:nvPr/>
        </p:nvSpPr>
        <p:spPr>
          <a:xfrm>
            <a:off x="7746501" y="5016776"/>
            <a:ext cx="1800493" cy="369332"/>
          </a:xfrm>
          <a:prstGeom prst="rect">
            <a:avLst/>
          </a:prstGeom>
          <a:noFill/>
        </p:spPr>
        <p:txBody>
          <a:bodyPr wrap="none" rtlCol="0">
            <a:spAutoFit/>
          </a:bodyPr>
          <a:lstStyle/>
          <a:p>
            <a:pPr algn="ctr"/>
            <a:r>
              <a:rPr kumimoji="1" lang="ja-JP" altLang="en-US" b="1"/>
              <a:t>家計簿サービス</a:t>
            </a:r>
          </a:p>
        </p:txBody>
      </p:sp>
      <p:pic>
        <p:nvPicPr>
          <p:cNvPr id="1038" name="Picture 14" descr="カラフルな矢印のイラスト10">
            <a:extLst>
              <a:ext uri="{FF2B5EF4-FFF2-40B4-BE49-F238E27FC236}">
                <a16:creationId xmlns:a16="http://schemas.microsoft.com/office/drawing/2014/main" id="{0C7DC2ED-ADEE-8B42-BEE5-69D3FFADAC3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カラフルな矢印のイラスト10">
            <a:extLst>
              <a:ext uri="{FF2B5EF4-FFF2-40B4-BE49-F238E27FC236}">
                <a16:creationId xmlns:a16="http://schemas.microsoft.com/office/drawing/2014/main" id="{3D7C98E4-D8E8-7543-8613-69077ACDF0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2559893" flipV="1">
            <a:off x="3478044" y="5323392"/>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a:extLst>
              <a:ext uri="{FF2B5EF4-FFF2-40B4-BE49-F238E27FC236}">
                <a16:creationId xmlns:a16="http://schemas.microsoft.com/office/drawing/2014/main" id="{0DAA9357-F69A-7F40-A578-812B0F366B58}"/>
              </a:ext>
            </a:extLst>
          </p:cNvPr>
          <p:cNvSpPr txBox="1"/>
          <p:nvPr/>
        </p:nvSpPr>
        <p:spPr>
          <a:xfrm>
            <a:off x="2921464" y="4762537"/>
            <a:ext cx="1107997" cy="369332"/>
          </a:xfrm>
          <a:prstGeom prst="rect">
            <a:avLst/>
          </a:prstGeom>
          <a:noFill/>
        </p:spPr>
        <p:txBody>
          <a:bodyPr wrap="none" rtlCol="0">
            <a:spAutoFit/>
          </a:bodyPr>
          <a:lstStyle/>
          <a:p>
            <a:pPr algn="ctr"/>
            <a:r>
              <a:rPr kumimoji="1" lang="ja-JP" altLang="en-US" b="1">
                <a:solidFill>
                  <a:srgbClr val="FF0000"/>
                </a:solidFill>
              </a:rPr>
              <a:t>ログイン</a:t>
            </a:r>
          </a:p>
        </p:txBody>
      </p:sp>
      <p:sp>
        <p:nvSpPr>
          <p:cNvPr id="22" name="テキスト ボックス 21">
            <a:extLst>
              <a:ext uri="{FF2B5EF4-FFF2-40B4-BE49-F238E27FC236}">
                <a16:creationId xmlns:a16="http://schemas.microsoft.com/office/drawing/2014/main" id="{BA3BE386-C311-054B-BCD2-644B982A888F}"/>
              </a:ext>
            </a:extLst>
          </p:cNvPr>
          <p:cNvSpPr txBox="1"/>
          <p:nvPr/>
        </p:nvSpPr>
        <p:spPr>
          <a:xfrm>
            <a:off x="1639592" y="3630329"/>
            <a:ext cx="646331" cy="369332"/>
          </a:xfrm>
          <a:prstGeom prst="rect">
            <a:avLst/>
          </a:prstGeom>
          <a:noFill/>
        </p:spPr>
        <p:txBody>
          <a:bodyPr wrap="none" rtlCol="0">
            <a:spAutoFit/>
          </a:bodyPr>
          <a:lstStyle/>
          <a:p>
            <a:pPr algn="ctr"/>
            <a:r>
              <a:rPr lang="ja-JP" altLang="en-US" b="1"/>
              <a:t>自分</a:t>
            </a:r>
            <a:endParaRPr kumimoji="1" lang="ja-JP" altLang="en-US" b="1"/>
          </a:p>
        </p:txBody>
      </p:sp>
      <p:pic>
        <p:nvPicPr>
          <p:cNvPr id="23" name="Picture 14" descr="カラフルな矢印のイラスト10">
            <a:extLst>
              <a:ext uri="{FF2B5EF4-FFF2-40B4-BE49-F238E27FC236}">
                <a16:creationId xmlns:a16="http://schemas.microsoft.com/office/drawing/2014/main" id="{767B63AF-FD9D-D54A-ACE5-44101DC18AF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800000">
            <a:off x="6579915" y="3858694"/>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4" descr="カラフルな矢印のイラスト10">
            <a:extLst>
              <a:ext uri="{FF2B5EF4-FFF2-40B4-BE49-F238E27FC236}">
                <a16:creationId xmlns:a16="http://schemas.microsoft.com/office/drawing/2014/main" id="{C0E839EB-D9CD-794E-A036-3A799EA9116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800000" flipV="1">
            <a:off x="6579285" y="5795659"/>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25" name="テキスト ボックス 24">
            <a:extLst>
              <a:ext uri="{FF2B5EF4-FFF2-40B4-BE49-F238E27FC236}">
                <a16:creationId xmlns:a16="http://schemas.microsoft.com/office/drawing/2014/main" id="{EF11BBAE-81FB-FB40-AD93-3B07AA41E245}"/>
              </a:ext>
            </a:extLst>
          </p:cNvPr>
          <p:cNvSpPr txBox="1"/>
          <p:nvPr/>
        </p:nvSpPr>
        <p:spPr>
          <a:xfrm>
            <a:off x="6459575" y="3600023"/>
            <a:ext cx="1107997" cy="369332"/>
          </a:xfrm>
          <a:prstGeom prst="rect">
            <a:avLst/>
          </a:prstGeom>
          <a:noFill/>
        </p:spPr>
        <p:txBody>
          <a:bodyPr wrap="none" rtlCol="0">
            <a:spAutoFit/>
          </a:bodyPr>
          <a:lstStyle/>
          <a:p>
            <a:pPr algn="ctr"/>
            <a:r>
              <a:rPr kumimoji="1" lang="ja-JP" altLang="en-US" b="1">
                <a:solidFill>
                  <a:srgbClr val="FF0000"/>
                </a:solidFill>
              </a:rPr>
              <a:t>ログイン</a:t>
            </a:r>
          </a:p>
        </p:txBody>
      </p:sp>
      <p:sp>
        <p:nvSpPr>
          <p:cNvPr id="26" name="テキスト ボックス 25">
            <a:extLst>
              <a:ext uri="{FF2B5EF4-FFF2-40B4-BE49-F238E27FC236}">
                <a16:creationId xmlns:a16="http://schemas.microsoft.com/office/drawing/2014/main" id="{103B4A2E-FD6C-2F4F-A5C0-C626ACFF00D4}"/>
              </a:ext>
            </a:extLst>
          </p:cNvPr>
          <p:cNvSpPr txBox="1"/>
          <p:nvPr/>
        </p:nvSpPr>
        <p:spPr>
          <a:xfrm>
            <a:off x="6459575" y="5515748"/>
            <a:ext cx="1107997" cy="369332"/>
          </a:xfrm>
          <a:prstGeom prst="rect">
            <a:avLst/>
          </a:prstGeom>
          <a:noFill/>
        </p:spPr>
        <p:txBody>
          <a:bodyPr wrap="none" rtlCol="0">
            <a:spAutoFit/>
          </a:bodyPr>
          <a:lstStyle/>
          <a:p>
            <a:pPr algn="ctr"/>
            <a:r>
              <a:rPr kumimoji="1" lang="ja-JP" altLang="en-US" b="1">
                <a:solidFill>
                  <a:srgbClr val="FF0000"/>
                </a:solidFill>
              </a:rPr>
              <a:t>ログイン</a:t>
            </a:r>
          </a:p>
        </p:txBody>
      </p:sp>
    </p:spTree>
    <p:extLst>
      <p:ext uri="{BB962C8B-B14F-4D97-AF65-F5344CB8AC3E}">
        <p14:creationId xmlns:p14="http://schemas.microsoft.com/office/powerpoint/2010/main" val="3081723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lang="en-US" altLang="ja-JP" dirty="0"/>
              <a:t>OpenID Connect </a:t>
            </a:r>
            <a:r>
              <a:rPr kumimoji="1" lang="en-US" altLang="ja-JP" dirty="0"/>
              <a:t>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An extension of OAuth2.0 for f</a:t>
            </a:r>
            <a:r>
              <a:rPr kumimoji="1" lang="en-US" altLang="ja-JP" dirty="0"/>
              <a:t>ederated authentication</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pic>
        <p:nvPicPr>
          <p:cNvPr id="9" name="Picture 10" descr="スマホで撮影する人のイラスト（男性）">
            <a:extLst>
              <a:ext uri="{FF2B5EF4-FFF2-40B4-BE49-F238E27FC236}">
                <a16:creationId xmlns:a16="http://schemas.microsoft.com/office/drawing/2014/main" id="{858D0690-641B-F045-BC06-5FE9E93811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71D67908-9F09-BB4B-B1FD-6D222B4EDCB4}"/>
              </a:ext>
            </a:extLst>
          </p:cNvPr>
          <p:cNvSpPr txBox="1"/>
          <p:nvPr/>
        </p:nvSpPr>
        <p:spPr>
          <a:xfrm>
            <a:off x="4494718" y="3109315"/>
            <a:ext cx="2040943" cy="369332"/>
          </a:xfrm>
          <a:prstGeom prst="rect">
            <a:avLst/>
          </a:prstGeom>
          <a:noFill/>
        </p:spPr>
        <p:txBody>
          <a:bodyPr wrap="none" rtlCol="0">
            <a:spAutoFit/>
          </a:bodyPr>
          <a:lstStyle/>
          <a:p>
            <a:pPr algn="ctr"/>
            <a:r>
              <a:rPr lang="en-US" altLang="ja-JP" b="1" dirty="0"/>
              <a:t>My SNS account</a:t>
            </a:r>
            <a:endParaRPr kumimoji="1" lang="ja-JP" altLang="en-US" b="1"/>
          </a:p>
        </p:txBody>
      </p:sp>
      <p:sp>
        <p:nvSpPr>
          <p:cNvPr id="11" name="テキスト ボックス 10">
            <a:extLst>
              <a:ext uri="{FF2B5EF4-FFF2-40B4-BE49-F238E27FC236}">
                <a16:creationId xmlns:a16="http://schemas.microsoft.com/office/drawing/2014/main" id="{29609F02-DF7B-4F43-849D-48DEA9F9D4E9}"/>
              </a:ext>
            </a:extLst>
          </p:cNvPr>
          <p:cNvSpPr txBox="1"/>
          <p:nvPr/>
        </p:nvSpPr>
        <p:spPr>
          <a:xfrm>
            <a:off x="7569376" y="3098680"/>
            <a:ext cx="2154757" cy="369332"/>
          </a:xfrm>
          <a:prstGeom prst="rect">
            <a:avLst/>
          </a:prstGeom>
          <a:noFill/>
        </p:spPr>
        <p:txBody>
          <a:bodyPr wrap="none" rtlCol="0">
            <a:spAutoFit/>
          </a:bodyPr>
          <a:lstStyle/>
          <a:p>
            <a:pPr algn="ctr"/>
            <a:r>
              <a:rPr kumimoji="1" lang="en-US" altLang="ja-JP" b="1" dirty="0"/>
              <a:t>Fortuneteller App</a:t>
            </a:r>
            <a:endParaRPr kumimoji="1" lang="ja-JP" altLang="en-US" b="1"/>
          </a:p>
        </p:txBody>
      </p:sp>
      <p:sp>
        <p:nvSpPr>
          <p:cNvPr id="12" name="テキスト ボックス 11">
            <a:extLst>
              <a:ext uri="{FF2B5EF4-FFF2-40B4-BE49-F238E27FC236}">
                <a16:creationId xmlns:a16="http://schemas.microsoft.com/office/drawing/2014/main" id="{D0B1C8F4-CE62-A848-821D-6A13C8937BFE}"/>
              </a:ext>
            </a:extLst>
          </p:cNvPr>
          <p:cNvSpPr txBox="1"/>
          <p:nvPr/>
        </p:nvSpPr>
        <p:spPr>
          <a:xfrm>
            <a:off x="4461855" y="5002026"/>
            <a:ext cx="2106667" cy="369332"/>
          </a:xfrm>
          <a:prstGeom prst="rect">
            <a:avLst/>
          </a:prstGeom>
          <a:noFill/>
        </p:spPr>
        <p:txBody>
          <a:bodyPr wrap="none" rtlCol="0">
            <a:spAutoFit/>
          </a:bodyPr>
          <a:lstStyle/>
          <a:p>
            <a:pPr algn="ctr"/>
            <a:r>
              <a:rPr lang="en-US" altLang="ja-JP" b="1" dirty="0"/>
              <a:t>My bank account</a:t>
            </a:r>
            <a:endParaRPr kumimoji="1" lang="ja-JP" altLang="en-US" b="1"/>
          </a:p>
        </p:txBody>
      </p:sp>
      <p:sp>
        <p:nvSpPr>
          <p:cNvPr id="13" name="テキスト ボックス 12">
            <a:extLst>
              <a:ext uri="{FF2B5EF4-FFF2-40B4-BE49-F238E27FC236}">
                <a16:creationId xmlns:a16="http://schemas.microsoft.com/office/drawing/2014/main" id="{04E2936C-2460-B247-9263-0069FF8E1D00}"/>
              </a:ext>
            </a:extLst>
          </p:cNvPr>
          <p:cNvSpPr txBox="1"/>
          <p:nvPr/>
        </p:nvSpPr>
        <p:spPr>
          <a:xfrm>
            <a:off x="7573384" y="5016776"/>
            <a:ext cx="2146742" cy="369332"/>
          </a:xfrm>
          <a:prstGeom prst="rect">
            <a:avLst/>
          </a:prstGeom>
          <a:noFill/>
        </p:spPr>
        <p:txBody>
          <a:bodyPr wrap="none" rtlCol="0">
            <a:spAutoFit/>
          </a:bodyPr>
          <a:lstStyle/>
          <a:p>
            <a:pPr algn="ctr"/>
            <a:r>
              <a:rPr kumimoji="1" lang="en-US" altLang="ja-JP" b="1" dirty="0"/>
              <a:t>Bookkeeping App</a:t>
            </a:r>
            <a:endParaRPr kumimoji="1" lang="ja-JP" altLang="en-US" b="1"/>
          </a:p>
        </p:txBody>
      </p:sp>
      <p:pic>
        <p:nvPicPr>
          <p:cNvPr id="14" name="Picture 14" descr="カラフルな矢印のイラスト10">
            <a:extLst>
              <a:ext uri="{FF2B5EF4-FFF2-40B4-BE49-F238E27FC236}">
                <a16:creationId xmlns:a16="http://schemas.microsoft.com/office/drawing/2014/main" id="{01C5F3F9-1FE1-2540-A392-FB0DA2A343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カラフルな矢印のイラスト10">
            <a:extLst>
              <a:ext uri="{FF2B5EF4-FFF2-40B4-BE49-F238E27FC236}">
                <a16:creationId xmlns:a16="http://schemas.microsoft.com/office/drawing/2014/main" id="{37C2C32E-5F19-CD43-AC87-D8C99C23D0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2559893" flipV="1">
            <a:off x="3478044" y="5323392"/>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3278F17-1435-2F4B-A8E7-B79B9BCB0DAA}"/>
              </a:ext>
            </a:extLst>
          </p:cNvPr>
          <p:cNvSpPr txBox="1"/>
          <p:nvPr/>
        </p:nvSpPr>
        <p:spPr>
          <a:xfrm>
            <a:off x="3152814" y="4666243"/>
            <a:ext cx="808235" cy="369332"/>
          </a:xfrm>
          <a:prstGeom prst="rect">
            <a:avLst/>
          </a:prstGeom>
          <a:noFill/>
        </p:spPr>
        <p:txBody>
          <a:bodyPr wrap="none" rtlCol="0">
            <a:spAutoFit/>
          </a:bodyPr>
          <a:lstStyle/>
          <a:p>
            <a:pPr algn="ctr"/>
            <a:r>
              <a:rPr lang="en-US" altLang="ja-JP" b="1" dirty="0">
                <a:solidFill>
                  <a:srgbClr val="FF0000"/>
                </a:solidFill>
              </a:rPr>
              <a:t>Login</a:t>
            </a:r>
            <a:endParaRPr kumimoji="1" lang="ja-JP" altLang="en-US" b="1">
              <a:solidFill>
                <a:srgbClr val="FF0000"/>
              </a:solidFill>
            </a:endParaRPr>
          </a:p>
        </p:txBody>
      </p:sp>
      <p:sp>
        <p:nvSpPr>
          <p:cNvPr id="21" name="テキスト ボックス 20">
            <a:extLst>
              <a:ext uri="{FF2B5EF4-FFF2-40B4-BE49-F238E27FC236}">
                <a16:creationId xmlns:a16="http://schemas.microsoft.com/office/drawing/2014/main" id="{E1DFF750-286C-1140-AC69-DBBED65DA59A}"/>
              </a:ext>
            </a:extLst>
          </p:cNvPr>
          <p:cNvSpPr txBox="1"/>
          <p:nvPr/>
        </p:nvSpPr>
        <p:spPr>
          <a:xfrm>
            <a:off x="1639592" y="3630329"/>
            <a:ext cx="540533" cy="369332"/>
          </a:xfrm>
          <a:prstGeom prst="rect">
            <a:avLst/>
          </a:prstGeom>
          <a:noFill/>
        </p:spPr>
        <p:txBody>
          <a:bodyPr wrap="none" rtlCol="0">
            <a:spAutoFit/>
          </a:bodyPr>
          <a:lstStyle/>
          <a:p>
            <a:pPr algn="ctr"/>
            <a:r>
              <a:rPr kumimoji="1" lang="en-US" altLang="ja-JP" b="1" dirty="0"/>
              <a:t>Me</a:t>
            </a:r>
            <a:endParaRPr kumimoji="1" lang="ja-JP" altLang="en-US" b="1"/>
          </a:p>
        </p:txBody>
      </p:sp>
      <p:pic>
        <p:nvPicPr>
          <p:cNvPr id="22" name="Picture 2" descr="会計士のイラスト（女性）">
            <a:extLst>
              <a:ext uri="{FF2B5EF4-FFF2-40B4-BE49-F238E27FC236}">
                <a16:creationId xmlns:a16="http://schemas.microsoft.com/office/drawing/2014/main" id="{33009062-6BC9-824B-BFAC-9FF0584AE0D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37002"/>
          <a:stretch/>
        </p:blipFill>
        <p:spPr bwMode="auto">
          <a:xfrm>
            <a:off x="8034638" y="5327535"/>
            <a:ext cx="1388331" cy="136186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銀行のイラスト（お金）">
            <a:extLst>
              <a:ext uri="{FF2B5EF4-FFF2-40B4-BE49-F238E27FC236}">
                <a16:creationId xmlns:a16="http://schemas.microsoft.com/office/drawing/2014/main" id="{DBF9BCEE-8D0A-7F4B-8293-8CBCAD6FCA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9470"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占い師のイラスト">
            <a:extLst>
              <a:ext uri="{FF2B5EF4-FFF2-40B4-BE49-F238E27FC236}">
                <a16:creationId xmlns:a16="http://schemas.microsoft.com/office/drawing/2014/main" id="{74DD2B7A-35AB-094A-914B-AE1E3D0A58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32759" y="3394834"/>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SNSのイラスト（ウェブサイト）">
            <a:extLst>
              <a:ext uri="{FF2B5EF4-FFF2-40B4-BE49-F238E27FC236}">
                <a16:creationId xmlns:a16="http://schemas.microsoft.com/office/drawing/2014/main" id="{E05143CD-494D-EB41-AE44-6C17E3FCFAB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19471"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descr="カラフルな矢印のイラスト10">
            <a:extLst>
              <a:ext uri="{FF2B5EF4-FFF2-40B4-BE49-F238E27FC236}">
                <a16:creationId xmlns:a16="http://schemas.microsoft.com/office/drawing/2014/main" id="{F5C0CBD4-4DA9-5348-B875-906A7673ED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a:off x="6579915" y="3858694"/>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4" descr="カラフルな矢印のイラスト10">
            <a:extLst>
              <a:ext uri="{FF2B5EF4-FFF2-40B4-BE49-F238E27FC236}">
                <a16:creationId xmlns:a16="http://schemas.microsoft.com/office/drawing/2014/main" id="{3E792C55-9BBA-1E45-84C6-E4212E4D20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0800000" flipV="1">
            <a:off x="6579285" y="5795659"/>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28" name="テキスト ボックス 27">
            <a:extLst>
              <a:ext uri="{FF2B5EF4-FFF2-40B4-BE49-F238E27FC236}">
                <a16:creationId xmlns:a16="http://schemas.microsoft.com/office/drawing/2014/main" id="{A6238528-5718-6C45-9A95-E1E60DB3828D}"/>
              </a:ext>
            </a:extLst>
          </p:cNvPr>
          <p:cNvSpPr txBox="1"/>
          <p:nvPr/>
        </p:nvSpPr>
        <p:spPr>
          <a:xfrm>
            <a:off x="6609456" y="3600023"/>
            <a:ext cx="808235" cy="369332"/>
          </a:xfrm>
          <a:prstGeom prst="rect">
            <a:avLst/>
          </a:prstGeom>
          <a:noFill/>
        </p:spPr>
        <p:txBody>
          <a:bodyPr wrap="none" rtlCol="0">
            <a:spAutoFit/>
          </a:bodyPr>
          <a:lstStyle/>
          <a:p>
            <a:pPr algn="ctr"/>
            <a:r>
              <a:rPr kumimoji="1" lang="en-US" altLang="ja-JP" b="1" dirty="0">
                <a:solidFill>
                  <a:srgbClr val="FF0000"/>
                </a:solidFill>
              </a:rPr>
              <a:t>Login</a:t>
            </a:r>
            <a:endParaRPr kumimoji="1" lang="ja-JP" altLang="en-US" b="1">
              <a:solidFill>
                <a:srgbClr val="FF0000"/>
              </a:solidFill>
            </a:endParaRPr>
          </a:p>
        </p:txBody>
      </p:sp>
      <p:sp>
        <p:nvSpPr>
          <p:cNvPr id="29" name="テキスト ボックス 28">
            <a:extLst>
              <a:ext uri="{FF2B5EF4-FFF2-40B4-BE49-F238E27FC236}">
                <a16:creationId xmlns:a16="http://schemas.microsoft.com/office/drawing/2014/main" id="{6F3F668F-E192-4346-9B9B-DDDAE276B935}"/>
              </a:ext>
            </a:extLst>
          </p:cNvPr>
          <p:cNvSpPr txBox="1"/>
          <p:nvPr/>
        </p:nvSpPr>
        <p:spPr>
          <a:xfrm>
            <a:off x="6609456" y="5515748"/>
            <a:ext cx="808235" cy="369332"/>
          </a:xfrm>
          <a:prstGeom prst="rect">
            <a:avLst/>
          </a:prstGeom>
          <a:noFill/>
        </p:spPr>
        <p:txBody>
          <a:bodyPr wrap="none" rtlCol="0">
            <a:spAutoFit/>
          </a:bodyPr>
          <a:lstStyle/>
          <a:p>
            <a:pPr algn="ctr"/>
            <a:r>
              <a:rPr kumimoji="1" lang="en-US" altLang="ja-JP" b="1" dirty="0">
                <a:solidFill>
                  <a:srgbClr val="FF0000"/>
                </a:solidFill>
              </a:rPr>
              <a:t>Login</a:t>
            </a:r>
            <a:endParaRPr kumimoji="1" lang="ja-JP" altLang="en-US" b="1">
              <a:solidFill>
                <a:srgbClr val="FF0000"/>
              </a:solidFill>
            </a:endParaRPr>
          </a:p>
        </p:txBody>
      </p:sp>
    </p:spTree>
    <p:extLst>
      <p:ext uri="{BB962C8B-B14F-4D97-AF65-F5344CB8AC3E}">
        <p14:creationId xmlns:p14="http://schemas.microsoft.com/office/powerpoint/2010/main" val="3821167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OAuth2.0 </a:t>
            </a:r>
            <a:r>
              <a:rPr kumimoji="1" lang="ja-JP" altLang="en-US"/>
              <a:t>を</a:t>
            </a:r>
            <a:r>
              <a:rPr kumimoji="1" lang="ja-JP" altLang="en-US" b="1">
                <a:solidFill>
                  <a:srgbClr val="FF0000"/>
                </a:solidFill>
              </a:rPr>
              <a:t>認証に使ってはいけない</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OAuth2.0</a:t>
            </a:r>
            <a:r>
              <a:rPr lang="ja-JP" altLang="en-US"/>
              <a:t>で得られるのは特定の</a:t>
            </a:r>
            <a:r>
              <a:rPr lang="en-US" altLang="ja-JP" dirty="0"/>
              <a:t>API</a:t>
            </a:r>
            <a:r>
              <a:rPr lang="ja-JP" altLang="en-US"/>
              <a:t>を使う権限であり、</a:t>
            </a:r>
            <a:br>
              <a:rPr lang="en-US" altLang="ja-JP" dirty="0"/>
            </a:br>
            <a:r>
              <a:rPr lang="ja-JP" altLang="en-US"/>
              <a:t>本人であることの証明ではない</a:t>
            </a:r>
            <a:endParaRPr lang="en-US" altLang="ja-JP" dirty="0"/>
          </a:p>
        </p:txBody>
      </p:sp>
      <p:sp>
        <p:nvSpPr>
          <p:cNvPr id="4" name="角丸四角形 3"/>
          <p:cNvSpPr/>
          <p:nvPr/>
        </p:nvSpPr>
        <p:spPr>
          <a:xfrm>
            <a:off x="9422969" y="315695"/>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pic>
        <p:nvPicPr>
          <p:cNvPr id="1028" name="Picture 4" descr="銀行のイラスト（お金）">
            <a:extLst>
              <a:ext uri="{FF2B5EF4-FFF2-40B4-BE49-F238E27FC236}">
                <a16:creationId xmlns:a16="http://schemas.microsoft.com/office/drawing/2014/main" id="{CDB2A234-FA94-D241-BDB3-5D2C74C79C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204"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占い師のイラスト">
            <a:extLst>
              <a:ext uri="{FF2B5EF4-FFF2-40B4-BE49-F238E27FC236}">
                <a16:creationId xmlns:a16="http://schemas.microsoft.com/office/drawing/2014/main" id="{38671183-3B1C-1546-BE71-E4EB88740CE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1195" y="3441437"/>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NSのイラスト（ウェブサイト）">
            <a:extLst>
              <a:ext uri="{FF2B5EF4-FFF2-40B4-BE49-F238E27FC236}">
                <a16:creationId xmlns:a16="http://schemas.microsoft.com/office/drawing/2014/main" id="{ACAB4DD8-B609-DE4C-82FB-58C1077857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4204"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スマホで撮影する人のイラスト（男性）">
            <a:extLst>
              <a:ext uri="{FF2B5EF4-FFF2-40B4-BE49-F238E27FC236}">
                <a16:creationId xmlns:a16="http://schemas.microsoft.com/office/drawing/2014/main" id="{BC10364F-247C-7442-8DBD-0954925469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BE3EF0A6-C47D-7341-BBC1-F8A755A6E125}"/>
              </a:ext>
            </a:extLst>
          </p:cNvPr>
          <p:cNvSpPr txBox="1"/>
          <p:nvPr/>
        </p:nvSpPr>
        <p:spPr>
          <a:xfrm>
            <a:off x="4268688" y="3109315"/>
            <a:ext cx="2492990" cy="369332"/>
          </a:xfrm>
          <a:prstGeom prst="rect">
            <a:avLst/>
          </a:prstGeom>
          <a:noFill/>
        </p:spPr>
        <p:txBody>
          <a:bodyPr wrap="none" rtlCol="0">
            <a:spAutoFit/>
          </a:bodyPr>
          <a:lstStyle/>
          <a:p>
            <a:r>
              <a:rPr lang="ja-JP" altLang="en-US" b="1"/>
              <a:t>占いサイト・</a:t>
            </a:r>
            <a:r>
              <a:rPr kumimoji="1" lang="ja-JP" altLang="en-US" b="1"/>
              <a:t>○○診断</a:t>
            </a:r>
          </a:p>
        </p:txBody>
      </p:sp>
      <p:sp>
        <p:nvSpPr>
          <p:cNvPr id="11" name="テキスト ボックス 10">
            <a:extLst>
              <a:ext uri="{FF2B5EF4-FFF2-40B4-BE49-F238E27FC236}">
                <a16:creationId xmlns:a16="http://schemas.microsoft.com/office/drawing/2014/main" id="{A18D4BB8-649A-1C4E-970A-250E7C386E8E}"/>
              </a:ext>
            </a:extLst>
          </p:cNvPr>
          <p:cNvSpPr txBox="1"/>
          <p:nvPr/>
        </p:nvSpPr>
        <p:spPr>
          <a:xfrm>
            <a:off x="7284836" y="3098680"/>
            <a:ext cx="2723823" cy="369332"/>
          </a:xfrm>
          <a:prstGeom prst="rect">
            <a:avLst/>
          </a:prstGeom>
          <a:noFill/>
        </p:spPr>
        <p:txBody>
          <a:bodyPr wrap="none" rtlCol="0">
            <a:spAutoFit/>
          </a:bodyPr>
          <a:lstStyle/>
          <a:p>
            <a:r>
              <a:rPr kumimoji="1" lang="ja-JP" altLang="en-US" b="1"/>
              <a:t>自分の</a:t>
            </a:r>
            <a:r>
              <a:rPr kumimoji="1" lang="en-US" altLang="ja-JP" b="1" dirty="0"/>
              <a:t>SNS</a:t>
            </a:r>
            <a:r>
              <a:rPr lang="ja-JP" altLang="en-US" b="1"/>
              <a:t>プロフィール</a:t>
            </a:r>
            <a:endParaRPr kumimoji="1" lang="ja-JP" altLang="en-US" b="1"/>
          </a:p>
        </p:txBody>
      </p:sp>
      <p:sp>
        <p:nvSpPr>
          <p:cNvPr id="13" name="テキスト ボックス 12">
            <a:extLst>
              <a:ext uri="{FF2B5EF4-FFF2-40B4-BE49-F238E27FC236}">
                <a16:creationId xmlns:a16="http://schemas.microsoft.com/office/drawing/2014/main" id="{ED14C604-70E2-B247-871B-6D5BF90DE874}"/>
              </a:ext>
            </a:extLst>
          </p:cNvPr>
          <p:cNvSpPr txBox="1"/>
          <p:nvPr/>
        </p:nvSpPr>
        <p:spPr>
          <a:xfrm>
            <a:off x="7746501" y="5016776"/>
            <a:ext cx="1800493" cy="369332"/>
          </a:xfrm>
          <a:prstGeom prst="rect">
            <a:avLst/>
          </a:prstGeom>
          <a:noFill/>
        </p:spPr>
        <p:txBody>
          <a:bodyPr wrap="none" rtlCol="0">
            <a:spAutoFit/>
          </a:bodyPr>
          <a:lstStyle/>
          <a:p>
            <a:r>
              <a:rPr kumimoji="1" lang="ja-JP" altLang="en-US" b="1"/>
              <a:t>自分の銀行残高</a:t>
            </a:r>
          </a:p>
        </p:txBody>
      </p:sp>
      <p:pic>
        <p:nvPicPr>
          <p:cNvPr id="1038" name="Picture 14" descr="カラフルな矢印のイラスト10">
            <a:extLst>
              <a:ext uri="{FF2B5EF4-FFF2-40B4-BE49-F238E27FC236}">
                <a16:creationId xmlns:a16="http://schemas.microsoft.com/office/drawing/2014/main" id="{0C7DC2ED-ADEE-8B42-BEE5-69D3FFADAC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a:extLst>
              <a:ext uri="{FF2B5EF4-FFF2-40B4-BE49-F238E27FC236}">
                <a16:creationId xmlns:a16="http://schemas.microsoft.com/office/drawing/2014/main" id="{0DAA9357-F69A-7F40-A578-812B0F366B58}"/>
              </a:ext>
            </a:extLst>
          </p:cNvPr>
          <p:cNvSpPr txBox="1"/>
          <p:nvPr/>
        </p:nvSpPr>
        <p:spPr>
          <a:xfrm>
            <a:off x="2772100" y="4666243"/>
            <a:ext cx="1569660" cy="646331"/>
          </a:xfrm>
          <a:prstGeom prst="rect">
            <a:avLst/>
          </a:prstGeom>
          <a:noFill/>
        </p:spPr>
        <p:txBody>
          <a:bodyPr wrap="none" rtlCol="0">
            <a:spAutoFit/>
          </a:bodyPr>
          <a:lstStyle/>
          <a:p>
            <a:pPr algn="ctr"/>
            <a:r>
              <a:rPr kumimoji="1" lang="ja-JP" altLang="en-US" b="1">
                <a:solidFill>
                  <a:srgbClr val="FF0000"/>
                </a:solidFill>
              </a:rPr>
              <a:t>認可</a:t>
            </a:r>
            <a:endParaRPr kumimoji="1" lang="en-US" altLang="ja-JP" b="1" dirty="0">
              <a:solidFill>
                <a:srgbClr val="FF0000"/>
              </a:solidFill>
            </a:endParaRPr>
          </a:p>
          <a:p>
            <a:pPr algn="ctr"/>
            <a:r>
              <a:rPr kumimoji="1" lang="ja-JP" altLang="en-US" b="1">
                <a:solidFill>
                  <a:srgbClr val="FF0000"/>
                </a:solidFill>
              </a:rPr>
              <a:t>（権限委譲）</a:t>
            </a:r>
          </a:p>
        </p:txBody>
      </p:sp>
      <p:pic>
        <p:nvPicPr>
          <p:cNvPr id="1040" name="Picture 16" descr="矢印のイラスト「往来」">
            <a:extLst>
              <a:ext uri="{FF2B5EF4-FFF2-40B4-BE49-F238E27FC236}">
                <a16:creationId xmlns:a16="http://schemas.microsoft.com/office/drawing/2014/main" id="{FB9E2A6E-2944-3C4E-BE98-B5D8EA366A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6346137" y="3954333"/>
            <a:ext cx="1485851" cy="67280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6" descr="矢印のイラスト「往来」">
            <a:extLst>
              <a:ext uri="{FF2B5EF4-FFF2-40B4-BE49-F238E27FC236}">
                <a16:creationId xmlns:a16="http://schemas.microsoft.com/office/drawing/2014/main" id="{FBA1F74A-541F-0340-A333-EF10C2FEEC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6346137" y="5832907"/>
            <a:ext cx="1485851" cy="672806"/>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a:extLst>
              <a:ext uri="{FF2B5EF4-FFF2-40B4-BE49-F238E27FC236}">
                <a16:creationId xmlns:a16="http://schemas.microsoft.com/office/drawing/2014/main" id="{BE2CDC34-B86B-F645-B857-3D54E0FD278F}"/>
              </a:ext>
            </a:extLst>
          </p:cNvPr>
          <p:cNvSpPr txBox="1"/>
          <p:nvPr/>
        </p:nvSpPr>
        <p:spPr>
          <a:xfrm>
            <a:off x="6553803" y="3700601"/>
            <a:ext cx="1107997" cy="369332"/>
          </a:xfrm>
          <a:prstGeom prst="rect">
            <a:avLst/>
          </a:prstGeom>
          <a:noFill/>
        </p:spPr>
        <p:txBody>
          <a:bodyPr wrap="none" rtlCol="0">
            <a:spAutoFit/>
          </a:bodyPr>
          <a:lstStyle/>
          <a:p>
            <a:pPr algn="ctr"/>
            <a:r>
              <a:rPr kumimoji="1" lang="ja-JP" altLang="en-US" b="1">
                <a:solidFill>
                  <a:srgbClr val="0070C0"/>
                </a:solidFill>
              </a:rPr>
              <a:t>アクセス</a:t>
            </a:r>
          </a:p>
        </p:txBody>
      </p:sp>
      <p:sp>
        <p:nvSpPr>
          <p:cNvPr id="21" name="テキスト ボックス 20">
            <a:extLst>
              <a:ext uri="{FF2B5EF4-FFF2-40B4-BE49-F238E27FC236}">
                <a16:creationId xmlns:a16="http://schemas.microsoft.com/office/drawing/2014/main" id="{433C5F68-B105-1E4C-8D7A-D7B6E4DDC195}"/>
              </a:ext>
            </a:extLst>
          </p:cNvPr>
          <p:cNvSpPr txBox="1"/>
          <p:nvPr/>
        </p:nvSpPr>
        <p:spPr>
          <a:xfrm>
            <a:off x="6180452" y="5474981"/>
            <a:ext cx="1723550" cy="461665"/>
          </a:xfrm>
          <a:prstGeom prst="rect">
            <a:avLst/>
          </a:prstGeom>
          <a:noFill/>
        </p:spPr>
        <p:txBody>
          <a:bodyPr wrap="none" rtlCol="0">
            <a:spAutoFit/>
          </a:bodyPr>
          <a:lstStyle/>
          <a:p>
            <a:pPr algn="ctr"/>
            <a:r>
              <a:rPr kumimoji="1" lang="ja-JP" altLang="en-US" sz="2400" b="1">
                <a:solidFill>
                  <a:srgbClr val="FF0000"/>
                </a:solidFill>
              </a:rPr>
              <a:t>不正</a:t>
            </a:r>
            <a:r>
              <a:rPr kumimoji="1" lang="ja-JP" altLang="en-US" b="1">
                <a:solidFill>
                  <a:srgbClr val="FF0000"/>
                </a:solidFill>
              </a:rPr>
              <a:t>アクセス</a:t>
            </a:r>
          </a:p>
        </p:txBody>
      </p:sp>
      <p:sp>
        <p:nvSpPr>
          <p:cNvPr id="22" name="テキスト ボックス 21">
            <a:extLst>
              <a:ext uri="{FF2B5EF4-FFF2-40B4-BE49-F238E27FC236}">
                <a16:creationId xmlns:a16="http://schemas.microsoft.com/office/drawing/2014/main" id="{BA3BE386-C311-054B-BCD2-644B982A888F}"/>
              </a:ext>
            </a:extLst>
          </p:cNvPr>
          <p:cNvSpPr txBox="1"/>
          <p:nvPr/>
        </p:nvSpPr>
        <p:spPr>
          <a:xfrm>
            <a:off x="1639592" y="3630329"/>
            <a:ext cx="646331" cy="369332"/>
          </a:xfrm>
          <a:prstGeom prst="rect">
            <a:avLst/>
          </a:prstGeom>
          <a:noFill/>
        </p:spPr>
        <p:txBody>
          <a:bodyPr wrap="none" rtlCol="0">
            <a:spAutoFit/>
          </a:bodyPr>
          <a:lstStyle/>
          <a:p>
            <a:r>
              <a:rPr lang="ja-JP" altLang="en-US" b="1"/>
              <a:t>自分</a:t>
            </a:r>
            <a:endParaRPr kumimoji="1" lang="ja-JP" altLang="en-US" b="1"/>
          </a:p>
        </p:txBody>
      </p:sp>
      <p:pic>
        <p:nvPicPr>
          <p:cNvPr id="23" name="Picture 2" descr="ハッカーのイラスト">
            <a:extLst>
              <a:ext uri="{FF2B5EF4-FFF2-40B4-BE49-F238E27FC236}">
                <a16:creationId xmlns:a16="http://schemas.microsoft.com/office/drawing/2014/main" id="{A5F49FDF-1334-534A-8EE0-E3FEA8ED214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01195" y="5114528"/>
            <a:ext cx="1436757" cy="143675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a:extLst>
              <a:ext uri="{FF2B5EF4-FFF2-40B4-BE49-F238E27FC236}">
                <a16:creationId xmlns:a16="http://schemas.microsoft.com/office/drawing/2014/main" id="{2878A848-7F01-B545-8BFF-FBE28EF82C1B}"/>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5400000" flipH="1">
            <a:off x="4079912" y="4902130"/>
            <a:ext cx="1278637" cy="598623"/>
          </a:xfrm>
          <a:prstGeom prst="rect">
            <a:avLst/>
          </a:prstGeom>
          <a:noFill/>
          <a:extLst>
            <a:ext uri="{909E8E84-426E-40DD-AFC4-6F175D3DCCD1}">
              <a14:hiddenFill xmlns:a14="http://schemas.microsoft.com/office/drawing/2010/main">
                <a:solidFill>
                  <a:srgbClr val="FFFFFF"/>
                </a:solidFill>
              </a14:hiddenFill>
            </a:ext>
          </a:extLst>
        </p:spPr>
      </p:pic>
      <p:sp>
        <p:nvSpPr>
          <p:cNvPr id="6" name="角丸四角形 5">
            <a:extLst>
              <a:ext uri="{FF2B5EF4-FFF2-40B4-BE49-F238E27FC236}">
                <a16:creationId xmlns:a16="http://schemas.microsoft.com/office/drawing/2014/main" id="{35E53814-4C8F-BD40-A6A1-54F924C78B64}"/>
              </a:ext>
            </a:extLst>
          </p:cNvPr>
          <p:cNvSpPr/>
          <p:nvPr/>
        </p:nvSpPr>
        <p:spPr>
          <a:xfrm>
            <a:off x="4608831" y="4907449"/>
            <a:ext cx="5284520" cy="1792018"/>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89125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b="1" dirty="0">
                <a:solidFill>
                  <a:srgbClr val="FF0000"/>
                </a:solidFill>
              </a:rPr>
              <a:t>NEVER</a:t>
            </a:r>
            <a:r>
              <a:rPr kumimoji="1" lang="en-US" altLang="ja-JP" dirty="0"/>
              <a:t> use OAuth2.0 for </a:t>
            </a:r>
            <a:r>
              <a:rPr kumimoji="1" lang="en-US" altLang="ja-JP" b="1" dirty="0">
                <a:solidFill>
                  <a:srgbClr val="FF0000"/>
                </a:solidFill>
              </a:rPr>
              <a:t>Authentication</a:t>
            </a:r>
            <a:endParaRPr kumimoji="1" lang="ja-JP" altLang="en-US" b="1" dirty="0">
              <a:solidFill>
                <a:srgbClr val="FF0000"/>
              </a:solidFill>
            </a:endParaRP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OAuth2.0 does NOT give a proof of the person’s identity</a:t>
            </a:r>
            <a:br>
              <a:rPr lang="en-US" altLang="ja-JP" dirty="0"/>
            </a:br>
            <a:r>
              <a:rPr lang="en-US" altLang="ja-JP" dirty="0"/>
              <a:t>but just a right to use a specific API</a:t>
            </a:r>
          </a:p>
        </p:txBody>
      </p:sp>
      <p:sp>
        <p:nvSpPr>
          <p:cNvPr id="4" name="角丸四角形 3"/>
          <p:cNvSpPr/>
          <p:nvPr/>
        </p:nvSpPr>
        <p:spPr>
          <a:xfrm>
            <a:off x="9422969" y="305756"/>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pic>
        <p:nvPicPr>
          <p:cNvPr id="6" name="Picture 4" descr="銀行のイラスト（お金）">
            <a:extLst>
              <a:ext uri="{FF2B5EF4-FFF2-40B4-BE49-F238E27FC236}">
                <a16:creationId xmlns:a16="http://schemas.microsoft.com/office/drawing/2014/main" id="{7E5AB20B-09EF-E243-8913-01BEC46F3E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204"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占い師のイラスト">
            <a:extLst>
              <a:ext uri="{FF2B5EF4-FFF2-40B4-BE49-F238E27FC236}">
                <a16:creationId xmlns:a16="http://schemas.microsoft.com/office/drawing/2014/main" id="{E9EF35BA-94F7-B245-92E9-FD7B93C219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1195" y="3441437"/>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SNSのイラスト（ウェブサイト）">
            <a:extLst>
              <a:ext uri="{FF2B5EF4-FFF2-40B4-BE49-F238E27FC236}">
                <a16:creationId xmlns:a16="http://schemas.microsoft.com/office/drawing/2014/main" id="{3E21B878-0726-C64C-93BE-EA597C39D8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4204"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スマホで撮影する人のイラスト（男性）">
            <a:extLst>
              <a:ext uri="{FF2B5EF4-FFF2-40B4-BE49-F238E27FC236}">
                <a16:creationId xmlns:a16="http://schemas.microsoft.com/office/drawing/2014/main" id="{858D0690-641B-F045-BC06-5FE9E93811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71D67908-9F09-BB4B-B1FD-6D222B4EDCB4}"/>
              </a:ext>
            </a:extLst>
          </p:cNvPr>
          <p:cNvSpPr txBox="1"/>
          <p:nvPr/>
        </p:nvSpPr>
        <p:spPr>
          <a:xfrm>
            <a:off x="4691082" y="3109315"/>
            <a:ext cx="1648208" cy="369332"/>
          </a:xfrm>
          <a:prstGeom prst="rect">
            <a:avLst/>
          </a:prstGeom>
          <a:noFill/>
        </p:spPr>
        <p:txBody>
          <a:bodyPr wrap="none" rtlCol="0">
            <a:spAutoFit/>
          </a:bodyPr>
          <a:lstStyle/>
          <a:p>
            <a:pPr algn="ctr"/>
            <a:r>
              <a:rPr lang="en-US" altLang="ja-JP" b="1" dirty="0"/>
              <a:t>Fortuneteller</a:t>
            </a:r>
            <a:endParaRPr kumimoji="1" lang="ja-JP" altLang="en-US" b="1"/>
          </a:p>
        </p:txBody>
      </p:sp>
      <p:sp>
        <p:nvSpPr>
          <p:cNvPr id="11" name="テキスト ボックス 10">
            <a:extLst>
              <a:ext uri="{FF2B5EF4-FFF2-40B4-BE49-F238E27FC236}">
                <a16:creationId xmlns:a16="http://schemas.microsoft.com/office/drawing/2014/main" id="{29609F02-DF7B-4F43-849D-48DEA9F9D4E9}"/>
              </a:ext>
            </a:extLst>
          </p:cNvPr>
          <p:cNvSpPr txBox="1"/>
          <p:nvPr/>
        </p:nvSpPr>
        <p:spPr>
          <a:xfrm>
            <a:off x="7714444" y="3098680"/>
            <a:ext cx="1864614" cy="369332"/>
          </a:xfrm>
          <a:prstGeom prst="rect">
            <a:avLst/>
          </a:prstGeom>
          <a:noFill/>
        </p:spPr>
        <p:txBody>
          <a:bodyPr wrap="none" rtlCol="0">
            <a:spAutoFit/>
          </a:bodyPr>
          <a:lstStyle/>
          <a:p>
            <a:pPr algn="ctr"/>
            <a:r>
              <a:rPr kumimoji="1" lang="en-US" altLang="ja-JP" b="1" dirty="0"/>
              <a:t>My SNS profile</a:t>
            </a:r>
            <a:endParaRPr kumimoji="1" lang="ja-JP" altLang="en-US" b="1"/>
          </a:p>
        </p:txBody>
      </p:sp>
      <p:sp>
        <p:nvSpPr>
          <p:cNvPr id="13" name="テキスト ボックス 12">
            <a:extLst>
              <a:ext uri="{FF2B5EF4-FFF2-40B4-BE49-F238E27FC236}">
                <a16:creationId xmlns:a16="http://schemas.microsoft.com/office/drawing/2014/main" id="{04E2936C-2460-B247-9263-0069FF8E1D00}"/>
              </a:ext>
            </a:extLst>
          </p:cNvPr>
          <p:cNvSpPr txBox="1"/>
          <p:nvPr/>
        </p:nvSpPr>
        <p:spPr>
          <a:xfrm>
            <a:off x="7119733" y="5016776"/>
            <a:ext cx="3054041" cy="369332"/>
          </a:xfrm>
          <a:prstGeom prst="rect">
            <a:avLst/>
          </a:prstGeom>
          <a:noFill/>
        </p:spPr>
        <p:txBody>
          <a:bodyPr wrap="none" rtlCol="0">
            <a:spAutoFit/>
          </a:bodyPr>
          <a:lstStyle/>
          <a:p>
            <a:pPr algn="ctr"/>
            <a:r>
              <a:rPr kumimoji="1" lang="en-US" altLang="ja-JP" b="1" dirty="0"/>
              <a:t>My bank account balance</a:t>
            </a:r>
            <a:endParaRPr kumimoji="1" lang="ja-JP" altLang="en-US" b="1"/>
          </a:p>
        </p:txBody>
      </p:sp>
      <p:pic>
        <p:nvPicPr>
          <p:cNvPr id="14" name="Picture 14" descr="カラフルな矢印のイラスト10">
            <a:extLst>
              <a:ext uri="{FF2B5EF4-FFF2-40B4-BE49-F238E27FC236}">
                <a16:creationId xmlns:a16="http://schemas.microsoft.com/office/drawing/2014/main" id="{01C5F3F9-1FE1-2540-A392-FB0DA2A343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3278F17-1435-2F4B-A8E7-B79B9BCB0DAA}"/>
              </a:ext>
            </a:extLst>
          </p:cNvPr>
          <p:cNvSpPr txBox="1"/>
          <p:nvPr/>
        </p:nvSpPr>
        <p:spPr>
          <a:xfrm>
            <a:off x="2885112" y="4666243"/>
            <a:ext cx="1343638" cy="646331"/>
          </a:xfrm>
          <a:prstGeom prst="rect">
            <a:avLst/>
          </a:prstGeom>
          <a:noFill/>
        </p:spPr>
        <p:txBody>
          <a:bodyPr wrap="none" rtlCol="0">
            <a:spAutoFit/>
          </a:bodyPr>
          <a:lstStyle/>
          <a:p>
            <a:pPr algn="ctr"/>
            <a:r>
              <a:rPr kumimoji="1" lang="en-US" altLang="ja-JP" b="1" dirty="0">
                <a:solidFill>
                  <a:srgbClr val="FF0000"/>
                </a:solidFill>
              </a:rPr>
              <a:t>Authorize</a:t>
            </a:r>
          </a:p>
          <a:p>
            <a:pPr algn="ctr"/>
            <a:r>
              <a:rPr kumimoji="1" lang="en-US" altLang="ja-JP" b="1" dirty="0">
                <a:solidFill>
                  <a:srgbClr val="FF0000"/>
                </a:solidFill>
              </a:rPr>
              <a:t>(delegate)</a:t>
            </a:r>
            <a:endParaRPr kumimoji="1" lang="ja-JP" altLang="en-US" b="1">
              <a:solidFill>
                <a:srgbClr val="FF0000"/>
              </a:solidFill>
            </a:endParaRPr>
          </a:p>
        </p:txBody>
      </p:sp>
      <p:pic>
        <p:nvPicPr>
          <p:cNvPr id="17" name="Picture 16" descr="矢印のイラスト「往来」">
            <a:extLst>
              <a:ext uri="{FF2B5EF4-FFF2-40B4-BE49-F238E27FC236}">
                <a16:creationId xmlns:a16="http://schemas.microsoft.com/office/drawing/2014/main" id="{A3030759-3D23-6742-B123-74360676E96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6346137" y="3954333"/>
            <a:ext cx="1485851" cy="67280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矢印のイラスト「往来」">
            <a:extLst>
              <a:ext uri="{FF2B5EF4-FFF2-40B4-BE49-F238E27FC236}">
                <a16:creationId xmlns:a16="http://schemas.microsoft.com/office/drawing/2014/main" id="{A6302FD3-BCDF-B84F-B5DA-4A133BF4F5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6346137" y="5832907"/>
            <a:ext cx="1485851" cy="672806"/>
          </a:xfrm>
          <a:prstGeom prst="rect">
            <a:avLst/>
          </a:prstGeom>
          <a:noFill/>
          <a:extLst>
            <a:ext uri="{909E8E84-426E-40DD-AFC4-6F175D3DCCD1}">
              <a14:hiddenFill xmlns:a14="http://schemas.microsoft.com/office/drawing/2010/main">
                <a:solidFill>
                  <a:srgbClr val="FFFFFF"/>
                </a:solidFill>
              </a14:hiddenFill>
            </a:ext>
          </a:extLst>
        </p:spPr>
      </p:pic>
      <p:sp>
        <p:nvSpPr>
          <p:cNvPr id="19" name="テキスト ボックス 18">
            <a:extLst>
              <a:ext uri="{FF2B5EF4-FFF2-40B4-BE49-F238E27FC236}">
                <a16:creationId xmlns:a16="http://schemas.microsoft.com/office/drawing/2014/main" id="{1AA36C51-CCA3-5B45-AD5A-868305376657}"/>
              </a:ext>
            </a:extLst>
          </p:cNvPr>
          <p:cNvSpPr txBox="1"/>
          <p:nvPr/>
        </p:nvSpPr>
        <p:spPr>
          <a:xfrm>
            <a:off x="6617925" y="3700601"/>
            <a:ext cx="979755" cy="369332"/>
          </a:xfrm>
          <a:prstGeom prst="rect">
            <a:avLst/>
          </a:prstGeom>
          <a:noFill/>
        </p:spPr>
        <p:txBody>
          <a:bodyPr wrap="none" rtlCol="0">
            <a:spAutoFit/>
          </a:bodyPr>
          <a:lstStyle/>
          <a:p>
            <a:pPr algn="ctr"/>
            <a:r>
              <a:rPr kumimoji="1" lang="en-US" altLang="ja-JP" b="1" dirty="0">
                <a:solidFill>
                  <a:srgbClr val="0070C0"/>
                </a:solidFill>
              </a:rPr>
              <a:t>Access</a:t>
            </a:r>
            <a:endParaRPr kumimoji="1" lang="ja-JP" altLang="en-US" b="1">
              <a:solidFill>
                <a:srgbClr val="0070C0"/>
              </a:solidFill>
            </a:endParaRPr>
          </a:p>
        </p:txBody>
      </p:sp>
      <p:sp>
        <p:nvSpPr>
          <p:cNvPr id="20" name="テキスト ボックス 19">
            <a:extLst>
              <a:ext uri="{FF2B5EF4-FFF2-40B4-BE49-F238E27FC236}">
                <a16:creationId xmlns:a16="http://schemas.microsoft.com/office/drawing/2014/main" id="{C3BB5C68-075A-3041-A0E3-75A25C7F89D6}"/>
              </a:ext>
            </a:extLst>
          </p:cNvPr>
          <p:cNvSpPr txBox="1"/>
          <p:nvPr/>
        </p:nvSpPr>
        <p:spPr>
          <a:xfrm>
            <a:off x="6180041" y="5353623"/>
            <a:ext cx="1694696" cy="646331"/>
          </a:xfrm>
          <a:prstGeom prst="rect">
            <a:avLst/>
          </a:prstGeom>
          <a:noFill/>
        </p:spPr>
        <p:txBody>
          <a:bodyPr wrap="none" rtlCol="0">
            <a:spAutoFit/>
          </a:bodyPr>
          <a:lstStyle/>
          <a:p>
            <a:pPr algn="ctr"/>
            <a:r>
              <a:rPr kumimoji="1" lang="en-US" altLang="ja-JP" b="1" dirty="0">
                <a:solidFill>
                  <a:srgbClr val="FF0000"/>
                </a:solidFill>
              </a:rPr>
              <a:t>Unauthorized</a:t>
            </a:r>
          </a:p>
          <a:p>
            <a:pPr algn="ctr"/>
            <a:r>
              <a:rPr kumimoji="1" lang="en-US" altLang="ja-JP" b="1" dirty="0">
                <a:solidFill>
                  <a:srgbClr val="FF0000"/>
                </a:solidFill>
              </a:rPr>
              <a:t>Access</a:t>
            </a:r>
            <a:endParaRPr kumimoji="1" lang="ja-JP" altLang="en-US" b="1">
              <a:solidFill>
                <a:srgbClr val="FF0000"/>
              </a:solidFill>
            </a:endParaRPr>
          </a:p>
        </p:txBody>
      </p:sp>
      <p:sp>
        <p:nvSpPr>
          <p:cNvPr id="21" name="テキスト ボックス 20">
            <a:extLst>
              <a:ext uri="{FF2B5EF4-FFF2-40B4-BE49-F238E27FC236}">
                <a16:creationId xmlns:a16="http://schemas.microsoft.com/office/drawing/2014/main" id="{E1DFF750-286C-1140-AC69-DBBED65DA59A}"/>
              </a:ext>
            </a:extLst>
          </p:cNvPr>
          <p:cNvSpPr txBox="1"/>
          <p:nvPr/>
        </p:nvSpPr>
        <p:spPr>
          <a:xfrm>
            <a:off x="1639592" y="3630329"/>
            <a:ext cx="540533" cy="369332"/>
          </a:xfrm>
          <a:prstGeom prst="rect">
            <a:avLst/>
          </a:prstGeom>
          <a:noFill/>
        </p:spPr>
        <p:txBody>
          <a:bodyPr wrap="none" rtlCol="0">
            <a:spAutoFit/>
          </a:bodyPr>
          <a:lstStyle/>
          <a:p>
            <a:pPr algn="ctr"/>
            <a:r>
              <a:rPr kumimoji="1" lang="en-US" altLang="ja-JP" b="1" dirty="0"/>
              <a:t>Me</a:t>
            </a:r>
            <a:endParaRPr kumimoji="1" lang="ja-JP" altLang="en-US" b="1"/>
          </a:p>
        </p:txBody>
      </p:sp>
      <p:pic>
        <p:nvPicPr>
          <p:cNvPr id="8194" name="Picture 2" descr="ハッカーのイラスト">
            <a:extLst>
              <a:ext uri="{FF2B5EF4-FFF2-40B4-BE49-F238E27FC236}">
                <a16:creationId xmlns:a16="http://schemas.microsoft.com/office/drawing/2014/main" id="{26B2FAF3-AE2E-854B-B782-02B3FB116E2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01195" y="5114528"/>
            <a:ext cx="1436757" cy="143675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09D7ABDF-C8B8-1A4A-93BB-89E169BE8EF7}"/>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5400000" flipH="1">
            <a:off x="4079912" y="4902130"/>
            <a:ext cx="1278637" cy="598623"/>
          </a:xfrm>
          <a:prstGeom prst="rect">
            <a:avLst/>
          </a:prstGeom>
          <a:noFill/>
          <a:extLst>
            <a:ext uri="{909E8E84-426E-40DD-AFC4-6F175D3DCCD1}">
              <a14:hiddenFill xmlns:a14="http://schemas.microsoft.com/office/drawing/2010/main">
                <a:solidFill>
                  <a:srgbClr val="FFFFFF"/>
                </a:solidFill>
              </a14:hiddenFill>
            </a:ext>
          </a:extLst>
        </p:spPr>
      </p:pic>
      <p:sp>
        <p:nvSpPr>
          <p:cNvPr id="24" name="角丸四角形 23">
            <a:extLst>
              <a:ext uri="{FF2B5EF4-FFF2-40B4-BE49-F238E27FC236}">
                <a16:creationId xmlns:a16="http://schemas.microsoft.com/office/drawing/2014/main" id="{E1BBFE1C-7669-E14C-BE8D-4C2385DA8CA5}"/>
              </a:ext>
            </a:extLst>
          </p:cNvPr>
          <p:cNvSpPr/>
          <p:nvPr/>
        </p:nvSpPr>
        <p:spPr>
          <a:xfrm>
            <a:off x="4608831" y="4907449"/>
            <a:ext cx="5651450" cy="1792018"/>
          </a:xfrm>
          <a:prstGeom prst="roundRect">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06217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OpenID Connect </a:t>
            </a:r>
            <a:r>
              <a:rPr kumimoji="1" lang="ja-JP" altLang="en-US"/>
              <a:t>の課題</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ja-JP" altLang="en-US"/>
              <a:t>「氏名」「メルアド」「生年月日」「住所」など、様々な個人情報を連携できる一方、その情報の確からしさは不明</a:t>
            </a:r>
            <a:endParaRPr lang="en-US" altLang="ja-JP" dirty="0"/>
          </a:p>
          <a:p>
            <a:r>
              <a:rPr lang="en-US" altLang="ja-JP" dirty="0"/>
              <a:t>SNS</a:t>
            </a:r>
            <a:r>
              <a:rPr lang="ja-JP" altLang="en-US"/>
              <a:t>プロフィールで</a:t>
            </a:r>
            <a:r>
              <a:rPr lang="en-US" altLang="ja-JP" dirty="0"/>
              <a:t>20</a:t>
            </a:r>
            <a:r>
              <a:rPr lang="ja-JP" altLang="en-US"/>
              <a:t>歳以上と書いてあっても、それを根拠にお酒を売っていいわけではない</a:t>
            </a:r>
            <a:endParaRPr lang="en-US" altLang="ja-JP" dirty="0"/>
          </a:p>
          <a:p>
            <a:endParaRPr lang="en-US" altLang="ja-JP" dirty="0"/>
          </a:p>
          <a:p>
            <a:r>
              <a:rPr lang="ja-JP" altLang="en-US" sz="4400" b="1"/>
              <a:t>そこで、 </a:t>
            </a:r>
            <a:r>
              <a:rPr lang="en-US" altLang="ja-JP" sz="8000" b="1" dirty="0">
                <a:solidFill>
                  <a:srgbClr val="FF0000"/>
                </a:solidFill>
              </a:rPr>
              <a:t>IDA</a:t>
            </a:r>
            <a:r>
              <a:rPr lang="ja-JP" altLang="en-US" sz="4400" b="1"/>
              <a:t> が爆誕</a:t>
            </a:r>
            <a:endParaRPr lang="en-US" altLang="ja-JP" sz="4400" b="1"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5338418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Issue in OpenID Connect </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kumimoji="1" lang="en-US" altLang="ja-JP" dirty="0"/>
              <a:t>Can convey various personal info (name, birthdate, email, etc.</a:t>
            </a:r>
            <a:r>
              <a:rPr lang="en-US" altLang="ja-JP" dirty="0"/>
              <a:t>) but can’t tell how certain this info is</a:t>
            </a:r>
            <a:endParaRPr kumimoji="1" lang="en-US" altLang="ja-JP" dirty="0"/>
          </a:p>
          <a:p>
            <a:r>
              <a:rPr lang="en-US" altLang="ja-JP" dirty="0"/>
              <a:t>The person’s SNS account says s/he is over 21</a:t>
            </a:r>
            <a:r>
              <a:rPr kumimoji="1" lang="en-US" altLang="ja-JP" dirty="0"/>
              <a:t> doesn’t mean it is ok to sell Beer to that person</a:t>
            </a:r>
          </a:p>
          <a:p>
            <a:endParaRPr lang="en-US" altLang="ja-JP" dirty="0"/>
          </a:p>
          <a:p>
            <a:r>
              <a:rPr kumimoji="1" lang="en-US" altLang="ja-JP" sz="3600" b="1" dirty="0"/>
              <a:t>That is why </a:t>
            </a:r>
            <a:r>
              <a:rPr kumimoji="1" lang="en-US" altLang="ja-JP" sz="4800" b="1" dirty="0">
                <a:solidFill>
                  <a:srgbClr val="FF0000"/>
                </a:solidFill>
              </a:rPr>
              <a:t>IDA</a:t>
            </a:r>
            <a:r>
              <a:rPr kumimoji="1" lang="en-US" altLang="ja-JP" sz="3600" b="1" dirty="0"/>
              <a:t> is born</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9229232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IDA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ja-JP" altLang="en-US" dirty="0"/>
              <a:t>本人確認済みの</a:t>
            </a:r>
            <a:r>
              <a:rPr lang="en-US" altLang="ja-JP" dirty="0"/>
              <a:t>ID</a:t>
            </a:r>
            <a:r>
              <a:rPr lang="ja-JP" altLang="en-US" dirty="0"/>
              <a:t>情報</a:t>
            </a:r>
            <a:r>
              <a:rPr lang="en-US" altLang="ja-JP" dirty="0"/>
              <a:t>(Identity Assurance) </a:t>
            </a:r>
            <a:r>
              <a:rPr lang="ja-JP" altLang="en-US" dirty="0"/>
              <a:t>を連携するための、</a:t>
            </a:r>
            <a:br>
              <a:rPr kumimoji="1" lang="en-US" altLang="ja-JP" dirty="0"/>
            </a:br>
            <a:r>
              <a:rPr kumimoji="1" lang="en-US" altLang="ja-JP" b="1" dirty="0">
                <a:solidFill>
                  <a:srgbClr val="FF0000"/>
                </a:solidFill>
              </a:rPr>
              <a:t>OpenID Connect</a:t>
            </a:r>
            <a:r>
              <a:rPr kumimoji="1" lang="en-US" altLang="ja-JP" dirty="0"/>
              <a:t> </a:t>
            </a:r>
            <a:r>
              <a:rPr kumimoji="1" lang="ja-JP" altLang="en-US" dirty="0"/>
              <a:t>の拡張仕様（</a:t>
            </a:r>
            <a:r>
              <a:rPr kumimoji="1" lang="en-US" altLang="ja-JP" dirty="0"/>
              <a:t>Extension</a:t>
            </a:r>
            <a:r>
              <a:rPr kumimoji="1" lang="ja-JP" altLang="en-US" dirty="0"/>
              <a:t>）</a:t>
            </a:r>
            <a:endParaRPr kumimoji="1" lang="en-US" altLang="ja-JP" dirty="0"/>
          </a:p>
          <a:p>
            <a:r>
              <a:rPr lang="ja-JP" altLang="en-US" dirty="0"/>
              <a:t>現在 </a:t>
            </a:r>
            <a:r>
              <a:rPr lang="en-US" altLang="ja-JP" dirty="0"/>
              <a:t>3rd Implementer’s Draft</a:t>
            </a:r>
          </a:p>
          <a:p>
            <a:r>
              <a:rPr lang="en-US" altLang="ja-JP" dirty="0"/>
              <a:t>OpenID Connect</a:t>
            </a:r>
            <a:r>
              <a:rPr lang="ja-JP" altLang="en-US" dirty="0"/>
              <a:t>でサポートされている各種個人情報に対して、「誰が」「どのように」「いつ」「何を元に」確認したかを、メタデータとして付与することが</a:t>
            </a:r>
            <a:r>
              <a:rPr lang="ja-JP" altLang="en-US"/>
              <a:t>できる。</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3407298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IDA </a:t>
            </a:r>
            <a:r>
              <a:rPr lang="en-US" altLang="ja-JP" dirty="0"/>
              <a:t>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An Extension of </a:t>
            </a:r>
            <a:r>
              <a:rPr kumimoji="1" lang="en-US" altLang="ja-JP" b="1" dirty="0">
                <a:solidFill>
                  <a:srgbClr val="FF0000"/>
                </a:solidFill>
              </a:rPr>
              <a:t>OpenID Connect</a:t>
            </a:r>
            <a:r>
              <a:rPr kumimoji="1" lang="en-US" altLang="ja-JP" dirty="0"/>
              <a:t> to federate proofed/verified ID information</a:t>
            </a:r>
            <a:endParaRPr lang="en-US" altLang="ja-JP" dirty="0"/>
          </a:p>
          <a:p>
            <a:r>
              <a:rPr lang="en-US" altLang="ja-JP" dirty="0"/>
              <a:t>Currently</a:t>
            </a:r>
            <a:r>
              <a:rPr lang="ja-JP" altLang="en-US" dirty="0"/>
              <a:t> </a:t>
            </a:r>
            <a:r>
              <a:rPr lang="en-US" altLang="ja-JP" dirty="0"/>
              <a:t>at 3rd Implementer’s Draft status</a:t>
            </a:r>
          </a:p>
          <a:p>
            <a:r>
              <a:rPr lang="en-US" altLang="ja-JP" dirty="0"/>
              <a:t>Can add Metadata to OpenID Connect-supported claims about “who,” “how,” “when” and “based on what” the claims are verified.</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659342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3100233"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RP(Client)</a:t>
            </a:r>
            <a:endParaRPr sz="1333" b="1">
              <a:solidFill>
                <a:srgbClr val="666666"/>
              </a:solidFill>
            </a:endParaRPr>
          </a:p>
        </p:txBody>
      </p:sp>
      <p:sp>
        <p:nvSpPr>
          <p:cNvPr id="138" name="Google Shape;138;p24"/>
          <p:cNvSpPr txBox="1"/>
          <p:nvPr/>
        </p:nvSpPr>
        <p:spPr>
          <a:xfrm>
            <a:off x="5928800"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OP(IDP)</a:t>
            </a:r>
            <a:endParaRPr sz="1333" b="1">
              <a:solidFill>
                <a:srgbClr val="666666"/>
              </a:solidFill>
            </a:endParaRPr>
          </a:p>
        </p:txBody>
      </p:sp>
      <p:cxnSp>
        <p:nvCxnSpPr>
          <p:cNvPr id="139" name="Google Shape;139;p24"/>
          <p:cNvCxnSpPr>
            <a:cxnSpLocks/>
          </p:cNvCxnSpPr>
          <p:nvPr/>
        </p:nvCxnSpPr>
        <p:spPr>
          <a:xfrm>
            <a:off x="1454967" y="2038877"/>
            <a:ext cx="0" cy="4344479"/>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4100633" y="2042512"/>
            <a:ext cx="1200" cy="4417190"/>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929200" y="2035778"/>
            <a:ext cx="19200" cy="4353058"/>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454967" y="2325316"/>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4094967" y="2660675"/>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428100" y="3489908"/>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4177023" y="2867475"/>
            <a:ext cx="253748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714342" y="3343492"/>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p:nvPr/>
        </p:nvCxnSpPr>
        <p:spPr>
          <a:xfrm flipH="1">
            <a:off x="4068833" y="3916836"/>
            <a:ext cx="2856800" cy="462400"/>
          </a:xfrm>
          <a:prstGeom prst="curvedConnector3">
            <a:avLst>
              <a:gd name="adj1" fmla="val 189569"/>
            </a:avLst>
          </a:prstGeom>
          <a:noFill/>
          <a:ln w="9525" cap="flat" cmpd="sng">
            <a:solidFill>
              <a:srgbClr val="434343"/>
            </a:solidFill>
            <a:prstDash val="solid"/>
            <a:round/>
            <a:headEnd type="none" w="med" len="med"/>
            <a:tailEnd type="triangle" w="med" len="med"/>
          </a:ln>
        </p:spPr>
      </p:cxnSp>
      <p:sp>
        <p:nvSpPr>
          <p:cNvPr id="148" name="Google Shape;148;p24"/>
          <p:cNvSpPr/>
          <p:nvPr/>
        </p:nvSpPr>
        <p:spPr>
          <a:xfrm>
            <a:off x="4210067" y="3774736"/>
            <a:ext cx="23116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Authentication Response</a:t>
            </a:r>
            <a:endParaRPr sz="1067"/>
          </a:p>
        </p:txBody>
      </p:sp>
      <p:cxnSp>
        <p:nvCxnSpPr>
          <p:cNvPr id="149" name="Google Shape;149;p24"/>
          <p:cNvCxnSpPr/>
          <p:nvPr/>
        </p:nvCxnSpPr>
        <p:spPr>
          <a:xfrm rot="10800000" flipH="1">
            <a:off x="4098233" y="4804488"/>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0" name="Google Shape;150;p24"/>
          <p:cNvCxnSpPr/>
          <p:nvPr/>
        </p:nvCxnSpPr>
        <p:spPr>
          <a:xfrm>
            <a:off x="4098233" y="5205788"/>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1" name="Google Shape;151;p24"/>
          <p:cNvSpPr/>
          <p:nvPr/>
        </p:nvSpPr>
        <p:spPr>
          <a:xfrm>
            <a:off x="4617433" y="4688088"/>
            <a:ext cx="16172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Request</a:t>
            </a:r>
            <a:endParaRPr sz="1067"/>
          </a:p>
        </p:txBody>
      </p:sp>
      <p:sp>
        <p:nvSpPr>
          <p:cNvPr id="152" name="Google Shape;152;p24"/>
          <p:cNvSpPr/>
          <p:nvPr/>
        </p:nvSpPr>
        <p:spPr>
          <a:xfrm>
            <a:off x="4618869" y="5084988"/>
            <a:ext cx="177892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Response</a:t>
            </a:r>
            <a:endParaRPr sz="1067" b="1">
              <a:solidFill>
                <a:srgbClr val="FF0000"/>
              </a:solidFill>
            </a:endParaRPr>
          </a:p>
        </p:txBody>
      </p:sp>
      <p:sp>
        <p:nvSpPr>
          <p:cNvPr id="154" name="Google Shape;154;p24"/>
          <p:cNvSpPr/>
          <p:nvPr/>
        </p:nvSpPr>
        <p:spPr>
          <a:xfrm>
            <a:off x="2164633" y="2204516"/>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p:nvPr/>
        </p:nvCxnSpPr>
        <p:spPr>
          <a:xfrm rot="10800000" flipH="1">
            <a:off x="4098233" y="5723619"/>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6" name="Google Shape;156;p24"/>
          <p:cNvCxnSpPr/>
          <p:nvPr/>
        </p:nvCxnSpPr>
        <p:spPr>
          <a:xfrm>
            <a:off x="4098233" y="6124919"/>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7" name="Google Shape;157;p24"/>
          <p:cNvSpPr/>
          <p:nvPr/>
        </p:nvSpPr>
        <p:spPr>
          <a:xfrm>
            <a:off x="4617433" y="5607219"/>
            <a:ext cx="17564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err="1"/>
              <a:t>UserInfo</a:t>
            </a:r>
            <a:r>
              <a:rPr lang="en-US" altLang="ja" sz="1333" dirty="0"/>
              <a:t> Request </a:t>
            </a:r>
            <a:endParaRPr sz="1067" dirty="0"/>
          </a:p>
        </p:txBody>
      </p:sp>
      <p:sp>
        <p:nvSpPr>
          <p:cNvPr id="158" name="Google Shape;158;p24"/>
          <p:cNvSpPr/>
          <p:nvPr/>
        </p:nvSpPr>
        <p:spPr>
          <a:xfrm>
            <a:off x="4611909" y="6004135"/>
            <a:ext cx="193204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UserInfo Response</a:t>
            </a:r>
            <a:endParaRPr sz="1067" b="1">
              <a:solidFill>
                <a:srgbClr val="FF0000"/>
              </a:solidFill>
            </a:endParaRPr>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OIDC</a:t>
            </a:r>
            <a:r>
              <a:rPr lang="ja" dirty="0"/>
              <a:t>シーケンス</a:t>
            </a:r>
            <a:r>
              <a:rPr lang="ja" altLang="en-US" dirty="0"/>
              <a:t>概略と</a:t>
            </a:r>
            <a:r>
              <a:rPr lang="en-US" altLang="ja" dirty="0"/>
              <a:t>IDA</a:t>
            </a:r>
            <a:r>
              <a:rPr lang="ja" altLang="en-US" dirty="0"/>
              <a:t>拡張部分</a:t>
            </a:r>
            <a:endParaRPr dirty="0"/>
          </a:p>
        </p:txBody>
      </p:sp>
      <p:sp>
        <p:nvSpPr>
          <p:cNvPr id="162" name="Google Shape;162;p24"/>
          <p:cNvSpPr txBox="1"/>
          <p:nvPr/>
        </p:nvSpPr>
        <p:spPr>
          <a:xfrm>
            <a:off x="454566" y="1652541"/>
            <a:ext cx="200080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a:solidFill>
                  <a:srgbClr val="666666"/>
                </a:solidFill>
              </a:rPr>
              <a:t>Browser</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1298448" y="2578608"/>
            <a:ext cx="5797296"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a:extLst>
              <a:ext uri="{FF2B5EF4-FFF2-40B4-BE49-F238E27FC236}">
                <a16:creationId xmlns:a16="http://schemas.microsoft.com/office/drawing/2014/main" id="{719DBDCE-4EA8-6846-B7F6-5948784D8AB6}"/>
              </a:ext>
            </a:extLst>
          </p:cNvPr>
          <p:cNvSpPr/>
          <p:nvPr/>
        </p:nvSpPr>
        <p:spPr>
          <a:xfrm>
            <a:off x="3934608" y="4574522"/>
            <a:ext cx="3161135" cy="1800829"/>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9D74298-98CA-0F40-B251-21CF2D9DF4BD}"/>
              </a:ext>
            </a:extLst>
          </p:cNvPr>
          <p:cNvSpPr txBox="1"/>
          <p:nvPr/>
        </p:nvSpPr>
        <p:spPr>
          <a:xfrm>
            <a:off x="7245914" y="2476425"/>
            <a:ext cx="4067139" cy="954107"/>
          </a:xfrm>
          <a:prstGeom prst="rect">
            <a:avLst/>
          </a:prstGeom>
          <a:noFill/>
        </p:spPr>
        <p:txBody>
          <a:bodyPr wrap="none" rtlCol="0">
            <a:spAutoFit/>
          </a:bodyPr>
          <a:lstStyle/>
          <a:p>
            <a:r>
              <a:rPr lang="ja-JP" altLang="en-US" sz="2800"/>
              <a:t>リクエスト時の</a:t>
            </a:r>
            <a:r>
              <a:rPr lang="en-US" altLang="ja-JP" sz="2800" dirty="0"/>
              <a:t>”claims”</a:t>
            </a:r>
          </a:p>
          <a:p>
            <a:r>
              <a:rPr lang="ja-JP" altLang="en-US" sz="2800"/>
              <a:t>パラメータの拡張</a:t>
            </a:r>
            <a:endParaRPr kumimoji="1" lang="ja-JP" altLang="en-US" sz="2800"/>
          </a:p>
        </p:txBody>
      </p:sp>
      <p:sp>
        <p:nvSpPr>
          <p:cNvPr id="33" name="テキスト ボックス 32">
            <a:extLst>
              <a:ext uri="{FF2B5EF4-FFF2-40B4-BE49-F238E27FC236}">
                <a16:creationId xmlns:a16="http://schemas.microsoft.com/office/drawing/2014/main" id="{0809F52E-1223-CA4E-B567-075E1CBE8692}"/>
              </a:ext>
            </a:extLst>
          </p:cNvPr>
          <p:cNvSpPr txBox="1"/>
          <p:nvPr/>
        </p:nvSpPr>
        <p:spPr>
          <a:xfrm>
            <a:off x="7313569" y="4626422"/>
            <a:ext cx="3206327" cy="954107"/>
          </a:xfrm>
          <a:prstGeom prst="rect">
            <a:avLst/>
          </a:prstGeom>
          <a:noFill/>
        </p:spPr>
        <p:txBody>
          <a:bodyPr wrap="none" rtlCol="0">
            <a:spAutoFit/>
          </a:bodyPr>
          <a:lstStyle/>
          <a:p>
            <a:r>
              <a:rPr lang="en-US" altLang="ja-JP" sz="2800" dirty="0" err="1"/>
              <a:t>id_token</a:t>
            </a:r>
            <a:r>
              <a:rPr lang="en-US" altLang="ja-JP" sz="2800" dirty="0"/>
              <a:t>, </a:t>
            </a:r>
            <a:r>
              <a:rPr lang="en-US" altLang="ja-JP" sz="2800" dirty="0" err="1"/>
              <a:t>UserInfo</a:t>
            </a:r>
            <a:endParaRPr lang="en-US" altLang="ja-JP" sz="2800" dirty="0"/>
          </a:p>
          <a:p>
            <a:r>
              <a:rPr lang="ja-JP" altLang="en-US" sz="2800"/>
              <a:t>レスポンスの拡張</a:t>
            </a:r>
            <a:endParaRPr kumimoji="1" lang="ja-JP" altLang="en-US" sz="2800"/>
          </a:p>
        </p:txBody>
      </p:sp>
      <p:sp>
        <p:nvSpPr>
          <p:cNvPr id="29" name="角丸四角形 28"/>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907265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ja-JP" altLang="en-US"/>
              <a:t>今日はこれだけ覚えて帰ってください。</a:t>
            </a:r>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b="1" dirty="0">
                <a:solidFill>
                  <a:srgbClr val="FF0000"/>
                </a:solidFill>
              </a:rPr>
              <a:t>OAuth2.0</a:t>
            </a:r>
            <a:r>
              <a:rPr lang="ja-JP" altLang="en-US" sz="3200" dirty="0"/>
              <a:t>の</a:t>
            </a:r>
            <a:r>
              <a:rPr lang="en-US" altLang="ja-JP" sz="3200" dirty="0"/>
              <a:t>API</a:t>
            </a:r>
            <a:r>
              <a:rPr lang="ja-JP" altLang="en-US" sz="3200" dirty="0"/>
              <a:t>を、より安全に利用するための仕様</a:t>
            </a:r>
            <a:endParaRPr lang="en-US" altLang="ja-JP" sz="3200" dirty="0"/>
          </a:p>
          <a:p>
            <a:pPr lvl="1"/>
            <a:r>
              <a:rPr lang="ja-JP" altLang="en-US" sz="3200" dirty="0"/>
              <a:t>金融</a:t>
            </a:r>
            <a:r>
              <a:rPr lang="en-US" altLang="ja-JP" sz="3200" dirty="0"/>
              <a:t>(Financial)</a:t>
            </a:r>
            <a:r>
              <a:rPr lang="ja-JP" altLang="en-US" sz="3200" b="1" dirty="0" err="1"/>
              <a:t>だけ</a:t>
            </a:r>
            <a:r>
              <a:rPr lang="ja-JP" altLang="en-US" sz="3200" b="1" dirty="0"/>
              <a:t>じゃない</a:t>
            </a:r>
            <a:endParaRPr lang="en-US" altLang="ja-JP" sz="3200" b="1" dirty="0"/>
          </a:p>
          <a:p>
            <a:pPr lvl="1"/>
            <a:endParaRPr lang="en-US" altLang="ja-JP" sz="3200" dirty="0"/>
          </a:p>
          <a:p>
            <a:r>
              <a:rPr lang="en-US" altLang="ja-JP" sz="4400" b="1" dirty="0"/>
              <a:t>IDA</a:t>
            </a:r>
            <a:r>
              <a:rPr lang="en-US" altLang="ja-JP" sz="3600" dirty="0"/>
              <a:t>: OpenID Connect for Identity Assurance</a:t>
            </a:r>
          </a:p>
          <a:p>
            <a:pPr lvl="1"/>
            <a:r>
              <a:rPr lang="en-US" altLang="ja-JP" sz="3200" b="1" dirty="0">
                <a:solidFill>
                  <a:srgbClr val="FF0000"/>
                </a:solidFill>
              </a:rPr>
              <a:t>OpenID Connect</a:t>
            </a:r>
            <a:r>
              <a:rPr lang="ja-JP" altLang="en-US" sz="3200" dirty="0"/>
              <a:t>の仕組みを使い、本人確認済みの</a:t>
            </a:r>
            <a:br>
              <a:rPr lang="en-US" altLang="ja-JP" sz="3200" dirty="0"/>
            </a:br>
            <a:r>
              <a:rPr lang="en-US" altLang="ja-JP" sz="3200" dirty="0"/>
              <a:t>ID</a:t>
            </a:r>
            <a:r>
              <a:rPr lang="ja-JP" altLang="en-US" sz="3200" dirty="0"/>
              <a:t>情報を連携するための仕様</a:t>
            </a:r>
            <a:endParaRPr lang="en-US" altLang="ja-JP" sz="3200" dirty="0"/>
          </a:p>
          <a:p>
            <a:pPr lvl="1"/>
            <a:r>
              <a:rPr lang="ja-JP" altLang="en-US" sz="3200" dirty="0"/>
              <a:t>本人確認プロセスに関するメタデータを定義</a:t>
            </a:r>
          </a:p>
        </p:txBody>
      </p:sp>
      <p:sp>
        <p:nvSpPr>
          <p:cNvPr id="5" name="角丸四角形 4"/>
          <p:cNvSpPr/>
          <p:nvPr/>
        </p:nvSpPr>
        <p:spPr>
          <a:xfrm>
            <a:off x="9422969" y="247976"/>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886558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3100233"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RP(Client)</a:t>
            </a:r>
            <a:endParaRPr sz="1333" b="1">
              <a:solidFill>
                <a:srgbClr val="666666"/>
              </a:solidFill>
            </a:endParaRPr>
          </a:p>
        </p:txBody>
      </p:sp>
      <p:sp>
        <p:nvSpPr>
          <p:cNvPr id="138" name="Google Shape;138;p24"/>
          <p:cNvSpPr txBox="1"/>
          <p:nvPr/>
        </p:nvSpPr>
        <p:spPr>
          <a:xfrm>
            <a:off x="5928800"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OP(IDP)</a:t>
            </a:r>
            <a:endParaRPr sz="1333" b="1">
              <a:solidFill>
                <a:srgbClr val="666666"/>
              </a:solidFill>
            </a:endParaRPr>
          </a:p>
        </p:txBody>
      </p:sp>
      <p:cxnSp>
        <p:nvCxnSpPr>
          <p:cNvPr id="139" name="Google Shape;139;p24"/>
          <p:cNvCxnSpPr>
            <a:cxnSpLocks/>
          </p:cNvCxnSpPr>
          <p:nvPr/>
        </p:nvCxnSpPr>
        <p:spPr>
          <a:xfrm>
            <a:off x="1454967" y="2038877"/>
            <a:ext cx="0" cy="4344479"/>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4100633" y="2042512"/>
            <a:ext cx="1200" cy="4417190"/>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929200" y="2035778"/>
            <a:ext cx="19200" cy="4353058"/>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454967" y="2325316"/>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4094967" y="2660675"/>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428100" y="3489908"/>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4177023" y="2867475"/>
            <a:ext cx="253748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714342" y="3343492"/>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p:nvPr/>
        </p:nvCxnSpPr>
        <p:spPr>
          <a:xfrm flipH="1">
            <a:off x="4068833" y="3916836"/>
            <a:ext cx="2856800" cy="462400"/>
          </a:xfrm>
          <a:prstGeom prst="curvedConnector3">
            <a:avLst>
              <a:gd name="adj1" fmla="val 189569"/>
            </a:avLst>
          </a:prstGeom>
          <a:noFill/>
          <a:ln w="9525" cap="flat" cmpd="sng">
            <a:solidFill>
              <a:srgbClr val="434343"/>
            </a:solidFill>
            <a:prstDash val="solid"/>
            <a:round/>
            <a:headEnd type="none" w="med" len="med"/>
            <a:tailEnd type="triangle" w="med" len="med"/>
          </a:ln>
        </p:spPr>
      </p:cxnSp>
      <p:sp>
        <p:nvSpPr>
          <p:cNvPr id="148" name="Google Shape;148;p24"/>
          <p:cNvSpPr/>
          <p:nvPr/>
        </p:nvSpPr>
        <p:spPr>
          <a:xfrm>
            <a:off x="4210067" y="3774736"/>
            <a:ext cx="23116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Authentication Response</a:t>
            </a:r>
            <a:endParaRPr sz="1067"/>
          </a:p>
        </p:txBody>
      </p:sp>
      <p:cxnSp>
        <p:nvCxnSpPr>
          <p:cNvPr id="149" name="Google Shape;149;p24"/>
          <p:cNvCxnSpPr/>
          <p:nvPr/>
        </p:nvCxnSpPr>
        <p:spPr>
          <a:xfrm rot="10800000" flipH="1">
            <a:off x="4098233" y="4804488"/>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0" name="Google Shape;150;p24"/>
          <p:cNvCxnSpPr/>
          <p:nvPr/>
        </p:nvCxnSpPr>
        <p:spPr>
          <a:xfrm>
            <a:off x="4098233" y="5205788"/>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1" name="Google Shape;151;p24"/>
          <p:cNvSpPr/>
          <p:nvPr/>
        </p:nvSpPr>
        <p:spPr>
          <a:xfrm>
            <a:off x="4617433" y="4688088"/>
            <a:ext cx="16172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Request</a:t>
            </a:r>
            <a:endParaRPr sz="1067"/>
          </a:p>
        </p:txBody>
      </p:sp>
      <p:sp>
        <p:nvSpPr>
          <p:cNvPr id="152" name="Google Shape;152;p24"/>
          <p:cNvSpPr/>
          <p:nvPr/>
        </p:nvSpPr>
        <p:spPr>
          <a:xfrm>
            <a:off x="4618869" y="5084988"/>
            <a:ext cx="177892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Response</a:t>
            </a:r>
            <a:endParaRPr sz="1067" b="1">
              <a:solidFill>
                <a:srgbClr val="FF0000"/>
              </a:solidFill>
            </a:endParaRPr>
          </a:p>
        </p:txBody>
      </p:sp>
      <p:sp>
        <p:nvSpPr>
          <p:cNvPr id="154" name="Google Shape;154;p24"/>
          <p:cNvSpPr/>
          <p:nvPr/>
        </p:nvSpPr>
        <p:spPr>
          <a:xfrm>
            <a:off x="2164633" y="2204516"/>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p:nvPr/>
        </p:nvCxnSpPr>
        <p:spPr>
          <a:xfrm rot="10800000" flipH="1">
            <a:off x="4098233" y="5723619"/>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6" name="Google Shape;156;p24"/>
          <p:cNvCxnSpPr/>
          <p:nvPr/>
        </p:nvCxnSpPr>
        <p:spPr>
          <a:xfrm>
            <a:off x="4098233" y="6124919"/>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7" name="Google Shape;157;p24"/>
          <p:cNvSpPr/>
          <p:nvPr/>
        </p:nvSpPr>
        <p:spPr>
          <a:xfrm>
            <a:off x="4617433" y="5607219"/>
            <a:ext cx="17564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err="1"/>
              <a:t>UserInfo</a:t>
            </a:r>
            <a:r>
              <a:rPr lang="en-US" altLang="ja" sz="1333" dirty="0"/>
              <a:t> Request </a:t>
            </a:r>
            <a:endParaRPr sz="1067" dirty="0"/>
          </a:p>
        </p:txBody>
      </p:sp>
      <p:sp>
        <p:nvSpPr>
          <p:cNvPr id="158" name="Google Shape;158;p24"/>
          <p:cNvSpPr/>
          <p:nvPr/>
        </p:nvSpPr>
        <p:spPr>
          <a:xfrm>
            <a:off x="4611909" y="6004135"/>
            <a:ext cx="193204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UserInfo Response</a:t>
            </a:r>
            <a:endParaRPr sz="1067" b="1">
              <a:solidFill>
                <a:srgbClr val="FF0000"/>
              </a:solidFill>
            </a:endParaRPr>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OIDC flow and the parts IDA</a:t>
            </a:r>
            <a:r>
              <a:rPr lang="ja" altLang="en-US" dirty="0"/>
              <a:t> </a:t>
            </a:r>
            <a:r>
              <a:rPr lang="en-US" altLang="ja" dirty="0"/>
              <a:t>extends </a:t>
            </a:r>
            <a:endParaRPr dirty="0"/>
          </a:p>
        </p:txBody>
      </p:sp>
      <p:sp>
        <p:nvSpPr>
          <p:cNvPr id="162" name="Google Shape;162;p24"/>
          <p:cNvSpPr txBox="1"/>
          <p:nvPr/>
        </p:nvSpPr>
        <p:spPr>
          <a:xfrm>
            <a:off x="454566" y="1652541"/>
            <a:ext cx="200080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a:solidFill>
                  <a:srgbClr val="666666"/>
                </a:solidFill>
              </a:rPr>
              <a:t>Browser</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1298448" y="2578608"/>
            <a:ext cx="5797296"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a:extLst>
              <a:ext uri="{FF2B5EF4-FFF2-40B4-BE49-F238E27FC236}">
                <a16:creationId xmlns:a16="http://schemas.microsoft.com/office/drawing/2014/main" id="{719DBDCE-4EA8-6846-B7F6-5948784D8AB6}"/>
              </a:ext>
            </a:extLst>
          </p:cNvPr>
          <p:cNvSpPr/>
          <p:nvPr/>
        </p:nvSpPr>
        <p:spPr>
          <a:xfrm>
            <a:off x="3934608" y="4574522"/>
            <a:ext cx="3161135" cy="1800829"/>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9D74298-98CA-0F40-B251-21CF2D9DF4BD}"/>
              </a:ext>
            </a:extLst>
          </p:cNvPr>
          <p:cNvSpPr txBox="1"/>
          <p:nvPr/>
        </p:nvSpPr>
        <p:spPr>
          <a:xfrm>
            <a:off x="7245914" y="2476425"/>
            <a:ext cx="3183885" cy="954107"/>
          </a:xfrm>
          <a:prstGeom prst="rect">
            <a:avLst/>
          </a:prstGeom>
          <a:noFill/>
        </p:spPr>
        <p:txBody>
          <a:bodyPr wrap="none" rtlCol="0">
            <a:spAutoFit/>
          </a:bodyPr>
          <a:lstStyle/>
          <a:p>
            <a:r>
              <a:rPr lang="en-US" altLang="ja-JP" sz="2800" dirty="0"/>
              <a:t>extended ”claims”</a:t>
            </a:r>
          </a:p>
          <a:p>
            <a:r>
              <a:rPr lang="en-US" altLang="ja-JP" sz="2800" dirty="0"/>
              <a:t>parameter</a:t>
            </a:r>
            <a:endParaRPr kumimoji="1" lang="ja-JP" altLang="en-US" sz="2800" dirty="0"/>
          </a:p>
        </p:txBody>
      </p:sp>
      <p:sp>
        <p:nvSpPr>
          <p:cNvPr id="33" name="テキスト ボックス 32">
            <a:extLst>
              <a:ext uri="{FF2B5EF4-FFF2-40B4-BE49-F238E27FC236}">
                <a16:creationId xmlns:a16="http://schemas.microsoft.com/office/drawing/2014/main" id="{0809F52E-1223-CA4E-B567-075E1CBE8692}"/>
              </a:ext>
            </a:extLst>
          </p:cNvPr>
          <p:cNvSpPr txBox="1"/>
          <p:nvPr/>
        </p:nvSpPr>
        <p:spPr>
          <a:xfrm>
            <a:off x="7313569" y="4626422"/>
            <a:ext cx="3804247" cy="1384995"/>
          </a:xfrm>
          <a:prstGeom prst="rect">
            <a:avLst/>
          </a:prstGeom>
          <a:noFill/>
        </p:spPr>
        <p:txBody>
          <a:bodyPr wrap="none" rtlCol="0">
            <a:spAutoFit/>
          </a:bodyPr>
          <a:lstStyle/>
          <a:p>
            <a:r>
              <a:rPr lang="en-US" altLang="ja-JP" sz="2800" dirty="0"/>
              <a:t>extended </a:t>
            </a:r>
          </a:p>
          <a:p>
            <a:r>
              <a:rPr lang="en-US" altLang="ja-JP" sz="2800" dirty="0"/>
              <a:t>“</a:t>
            </a:r>
            <a:r>
              <a:rPr lang="en-US" altLang="ja-JP" sz="2800" dirty="0" err="1"/>
              <a:t>id_token</a:t>
            </a:r>
            <a:r>
              <a:rPr lang="en-US" altLang="ja-JP" sz="2800" dirty="0"/>
              <a:t>”, “</a:t>
            </a:r>
            <a:r>
              <a:rPr lang="en-US" altLang="ja-JP" sz="2800" dirty="0" err="1"/>
              <a:t>UserInfo</a:t>
            </a:r>
            <a:r>
              <a:rPr lang="en-US" altLang="ja-JP" sz="2800" dirty="0"/>
              <a:t>”</a:t>
            </a:r>
          </a:p>
          <a:p>
            <a:r>
              <a:rPr lang="en-US" altLang="ja-JP" sz="2800" dirty="0"/>
              <a:t>responses</a:t>
            </a:r>
            <a:endParaRPr kumimoji="1" lang="ja-JP" altLang="en-US" sz="2800" dirty="0"/>
          </a:p>
        </p:txBody>
      </p:sp>
      <p:sp>
        <p:nvSpPr>
          <p:cNvPr id="29" name="角丸四角形 28"/>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714836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kumimoji="1" lang="ja-JP" altLang="en-US"/>
              <a:t>リクエストとレスポンスの</a:t>
            </a:r>
            <a:r>
              <a:rPr kumimoji="1" lang="en-US" altLang="ja-JP" dirty="0"/>
              <a:t>1</a:t>
            </a:r>
            <a:r>
              <a:rPr kumimoji="1" lang="ja-JP" altLang="en-US"/>
              <a:t>例</a:t>
            </a:r>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ja-JP" altLang="en-US"/>
              <a:t>リクエスト</a:t>
            </a:r>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ja-JP" altLang="en-US"/>
              <a:t>レスポンス</a:t>
            </a:r>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3959352" y="2697480"/>
            <a:ext cx="1874520" cy="941832"/>
          </a:xfrm>
          <a:prstGeom prst="wedgeRectCallout">
            <a:avLst>
              <a:gd name="adj1" fmla="val -58887"/>
              <a:gd name="adj2" fmla="val 137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日本の犯収法に基づく確認結果を要求</a:t>
            </a:r>
            <a:endParaRPr kumimoji="1" lang="ja-JP" altLang="en-US" b="1"/>
          </a:p>
        </p:txBody>
      </p:sp>
      <p:sp>
        <p:nvSpPr>
          <p:cNvPr id="15" name="四角形吹き出し 14">
            <a:extLst>
              <a:ext uri="{FF2B5EF4-FFF2-40B4-BE49-F238E27FC236}">
                <a16:creationId xmlns:a16="http://schemas.microsoft.com/office/drawing/2014/main" id="{2C857E40-7EE2-D341-BA4B-5909ACD3F5A6}"/>
              </a:ext>
            </a:extLst>
          </p:cNvPr>
          <p:cNvSpPr/>
          <p:nvPr/>
        </p:nvSpPr>
        <p:spPr>
          <a:xfrm>
            <a:off x="3959352" y="4411028"/>
            <a:ext cx="1874520" cy="941832"/>
          </a:xfrm>
          <a:prstGeom prst="wedgeRectCallout">
            <a:avLst>
              <a:gd name="adj1" fmla="val -49619"/>
              <a:gd name="adj2" fmla="val -58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何らかの文書を証跡として確認すること</a:t>
            </a:r>
            <a:endParaRPr kumimoji="1" lang="ja-JP" altLang="en-US" b="1"/>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3832255" y="5627180"/>
            <a:ext cx="1874520" cy="691324"/>
          </a:xfrm>
          <a:prstGeom prst="wedgeRectCallout">
            <a:avLst>
              <a:gd name="adj1" fmla="val -67668"/>
              <a:gd name="adj2" fmla="val -473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必要なのは</a:t>
            </a:r>
            <a:endParaRPr lang="en-US" altLang="ja-JP" b="1" dirty="0"/>
          </a:p>
          <a:p>
            <a:pPr algn="ctr"/>
            <a:r>
              <a:rPr lang="ja-JP" altLang="en-US" b="1"/>
              <a:t>氏名と生年月日</a:t>
            </a:r>
            <a:endParaRPr lang="en-US" altLang="ja-JP" b="1" dirty="0"/>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吹き出し 16">
            <a:extLst>
              <a:ext uri="{FF2B5EF4-FFF2-40B4-BE49-F238E27FC236}">
                <a16:creationId xmlns:a16="http://schemas.microsoft.com/office/drawing/2014/main" id="{1D271F59-3073-6F4D-9471-E8EA60AA39C8}"/>
              </a:ext>
            </a:extLst>
          </p:cNvPr>
          <p:cNvSpPr/>
          <p:nvPr/>
        </p:nvSpPr>
        <p:spPr>
          <a:xfrm>
            <a:off x="9353771" y="5627180"/>
            <a:ext cx="1874520" cy="691324"/>
          </a:xfrm>
          <a:prstGeom prst="wedgeRectCallout">
            <a:avLst>
              <a:gd name="adj1" fmla="val -71083"/>
              <a:gd name="adj2" fmla="val -209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本人確認済みの</a:t>
            </a:r>
            <a:endParaRPr lang="en-US" altLang="ja-JP" b="1" dirty="0"/>
          </a:p>
          <a:p>
            <a:pPr algn="ctr"/>
            <a:r>
              <a:rPr lang="ja-JP" altLang="en-US" b="1"/>
              <a:t>個人情報</a:t>
            </a:r>
            <a:endParaRPr lang="en-US" altLang="ja-JP" b="1" dirty="0"/>
          </a:p>
        </p:txBody>
      </p:sp>
      <p:sp>
        <p:nvSpPr>
          <p:cNvPr id="18" name="四角形吹き出し 17">
            <a:extLst>
              <a:ext uri="{FF2B5EF4-FFF2-40B4-BE49-F238E27FC236}">
                <a16:creationId xmlns:a16="http://schemas.microsoft.com/office/drawing/2014/main" id="{B23F0FDA-4EA7-4649-96F1-AB8047968A18}"/>
              </a:ext>
            </a:extLst>
          </p:cNvPr>
          <p:cNvSpPr/>
          <p:nvPr/>
        </p:nvSpPr>
        <p:spPr>
          <a:xfrm>
            <a:off x="9952703" y="2937034"/>
            <a:ext cx="1874520" cy="941832"/>
          </a:xfrm>
          <a:prstGeom prst="wedgeRectCallout">
            <a:avLst>
              <a:gd name="adj1" fmla="val -57029"/>
              <a:gd name="adj2" fmla="val 67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運転免許証を</a:t>
            </a:r>
            <a:endParaRPr lang="en-US" altLang="ja-JP" b="1" dirty="0"/>
          </a:p>
          <a:p>
            <a:pPr algn="ctr"/>
            <a:r>
              <a:rPr lang="ja-JP" altLang="en-US" b="1"/>
              <a:t>証跡として</a:t>
            </a:r>
            <a:endParaRPr lang="en-US" altLang="ja-JP" b="1" dirty="0"/>
          </a:p>
          <a:p>
            <a:pPr algn="ctr"/>
            <a:r>
              <a:rPr lang="ja-JP" altLang="en-US" b="1"/>
              <a:t>対面で確認</a:t>
            </a:r>
            <a:endParaRPr kumimoji="1" lang="ja-JP" altLang="en-US" b="1"/>
          </a:p>
        </p:txBody>
      </p:sp>
      <p:sp>
        <p:nvSpPr>
          <p:cNvPr id="23" name="角丸四角形 22"/>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6348314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lang="en-US" altLang="ja-JP" dirty="0"/>
              <a:t>Sample Request and Response</a:t>
            </a:r>
            <a:endParaRPr kumimoji="1" lang="ja-JP" altLang="en-US" dirty="0"/>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en-US" altLang="ja-JP" dirty="0"/>
              <a:t>Request</a:t>
            </a:r>
            <a:endParaRPr lang="ja-JP" altLang="en-US" dirty="0"/>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en-US" altLang="ja-JP" dirty="0"/>
              <a:t>Response</a:t>
            </a:r>
            <a:endParaRPr lang="ja-JP" altLang="en-US" dirty="0"/>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3959352" y="2697480"/>
            <a:ext cx="1874520" cy="941832"/>
          </a:xfrm>
          <a:prstGeom prst="wedgeRectCallout">
            <a:avLst>
              <a:gd name="adj1" fmla="val -58887"/>
              <a:gd name="adj2" fmla="val 137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Request ID info based on Japanese AML</a:t>
            </a:r>
            <a:endParaRPr kumimoji="1" lang="ja-JP" altLang="en-US" b="1" dirty="0"/>
          </a:p>
        </p:txBody>
      </p:sp>
      <p:sp>
        <p:nvSpPr>
          <p:cNvPr id="15" name="四角形吹き出し 14">
            <a:extLst>
              <a:ext uri="{FF2B5EF4-FFF2-40B4-BE49-F238E27FC236}">
                <a16:creationId xmlns:a16="http://schemas.microsoft.com/office/drawing/2014/main" id="{2C857E40-7EE2-D341-BA4B-5909ACD3F5A6}"/>
              </a:ext>
            </a:extLst>
          </p:cNvPr>
          <p:cNvSpPr/>
          <p:nvPr/>
        </p:nvSpPr>
        <p:spPr>
          <a:xfrm>
            <a:off x="3959352" y="4411028"/>
            <a:ext cx="1874520" cy="941832"/>
          </a:xfrm>
          <a:prstGeom prst="wedgeRectCallout">
            <a:avLst>
              <a:gd name="adj1" fmla="val -49619"/>
              <a:gd name="adj2" fmla="val -58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ID should be proofed based on a document</a:t>
            </a:r>
            <a:endParaRPr kumimoji="1" lang="ja-JP" altLang="en-US" b="1" dirty="0"/>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3832255" y="5627180"/>
            <a:ext cx="1874520" cy="691324"/>
          </a:xfrm>
          <a:prstGeom prst="wedgeRectCallout">
            <a:avLst>
              <a:gd name="adj1" fmla="val -67668"/>
              <a:gd name="adj2" fmla="val -473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Needs names and birthdate</a:t>
            </a:r>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吹き出し 16">
            <a:extLst>
              <a:ext uri="{FF2B5EF4-FFF2-40B4-BE49-F238E27FC236}">
                <a16:creationId xmlns:a16="http://schemas.microsoft.com/office/drawing/2014/main" id="{1D271F59-3073-6F4D-9471-E8EA60AA39C8}"/>
              </a:ext>
            </a:extLst>
          </p:cNvPr>
          <p:cNvSpPr/>
          <p:nvPr/>
        </p:nvSpPr>
        <p:spPr>
          <a:xfrm>
            <a:off x="9353771" y="5627180"/>
            <a:ext cx="1874520" cy="691324"/>
          </a:xfrm>
          <a:prstGeom prst="wedgeRectCallout">
            <a:avLst>
              <a:gd name="adj1" fmla="val -71083"/>
              <a:gd name="adj2" fmla="val -209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Verified ID information</a:t>
            </a:r>
          </a:p>
        </p:txBody>
      </p:sp>
      <p:sp>
        <p:nvSpPr>
          <p:cNvPr id="18" name="四角形吹き出し 17">
            <a:extLst>
              <a:ext uri="{FF2B5EF4-FFF2-40B4-BE49-F238E27FC236}">
                <a16:creationId xmlns:a16="http://schemas.microsoft.com/office/drawing/2014/main" id="{B23F0FDA-4EA7-4649-96F1-AB8047968A18}"/>
              </a:ext>
            </a:extLst>
          </p:cNvPr>
          <p:cNvSpPr/>
          <p:nvPr/>
        </p:nvSpPr>
        <p:spPr>
          <a:xfrm>
            <a:off x="9952703" y="2774731"/>
            <a:ext cx="1874520" cy="1104135"/>
          </a:xfrm>
          <a:prstGeom prst="wedgeRectCallout">
            <a:avLst>
              <a:gd name="adj1" fmla="val -57029"/>
              <a:gd name="adj2" fmla="val 67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Face to face verification with Drivers License</a:t>
            </a:r>
            <a:endParaRPr kumimoji="1" lang="ja-JP" altLang="en-US" b="1" dirty="0"/>
          </a:p>
        </p:txBody>
      </p:sp>
      <p:sp>
        <p:nvSpPr>
          <p:cNvPr id="23" name="角丸四角形 22"/>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6741477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ja-JP" altLang="en-US"/>
              <a:t>今日はこれだけ覚えて帰ってください。</a:t>
            </a:r>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b="1" dirty="0">
                <a:solidFill>
                  <a:srgbClr val="FF0000"/>
                </a:solidFill>
              </a:rPr>
              <a:t>OAuth2.0</a:t>
            </a:r>
            <a:r>
              <a:rPr lang="ja-JP" altLang="en-US" sz="3200"/>
              <a:t>の</a:t>
            </a:r>
            <a:r>
              <a:rPr lang="en-US" altLang="ja-JP" sz="3200" dirty="0"/>
              <a:t>API</a:t>
            </a:r>
            <a:r>
              <a:rPr lang="ja-JP" altLang="en-US" sz="3200"/>
              <a:t>を、より安全に利用するための仕様</a:t>
            </a:r>
            <a:endParaRPr lang="en-US" altLang="ja-JP" sz="3200" dirty="0"/>
          </a:p>
          <a:p>
            <a:pPr lvl="1"/>
            <a:r>
              <a:rPr lang="ja-JP" altLang="en-US" sz="3200"/>
              <a:t>金融</a:t>
            </a:r>
            <a:r>
              <a:rPr lang="en-US" altLang="ja-JP" sz="3200" dirty="0"/>
              <a:t>(Financial)</a:t>
            </a:r>
            <a:r>
              <a:rPr lang="ja-JP" altLang="en-US" sz="3200" b="1"/>
              <a:t>だけじゃない</a:t>
            </a:r>
            <a:endParaRPr lang="en-US" altLang="ja-JP" sz="3200" b="1" dirty="0"/>
          </a:p>
          <a:p>
            <a:pPr lvl="1"/>
            <a:endParaRPr lang="en-US" altLang="ja-JP" sz="3200" dirty="0"/>
          </a:p>
          <a:p>
            <a:r>
              <a:rPr lang="en-US" altLang="ja-JP" sz="4400" b="1" dirty="0"/>
              <a:t>IDA</a:t>
            </a:r>
            <a:r>
              <a:rPr lang="en-US" altLang="ja-JP" sz="3600" dirty="0"/>
              <a:t>: OpenID Connect for Identity Assurance</a:t>
            </a:r>
          </a:p>
          <a:p>
            <a:pPr lvl="1"/>
            <a:r>
              <a:rPr lang="en-US" altLang="ja-JP" sz="3200" b="1" dirty="0">
                <a:solidFill>
                  <a:srgbClr val="FF0000"/>
                </a:solidFill>
              </a:rPr>
              <a:t>OpenID Connect</a:t>
            </a:r>
            <a:r>
              <a:rPr lang="ja-JP" altLang="en-US" sz="3200"/>
              <a:t>の仕組みを使い、本人確認済みの</a:t>
            </a:r>
            <a:br>
              <a:rPr lang="en-US" altLang="ja-JP" sz="3200" dirty="0"/>
            </a:br>
            <a:r>
              <a:rPr lang="en-US" altLang="ja-JP" sz="3200" dirty="0"/>
              <a:t>ID</a:t>
            </a:r>
            <a:r>
              <a:rPr lang="ja-JP" altLang="en-US" sz="3200"/>
              <a:t>情報を連携するための仕様</a:t>
            </a:r>
            <a:endParaRPr lang="en-US" altLang="ja-JP" sz="3200" dirty="0"/>
          </a:p>
          <a:p>
            <a:pPr lvl="1"/>
            <a:r>
              <a:rPr lang="ja-JP" altLang="en-US" sz="3200"/>
              <a:t>本人確認プロセスに関するメタデータを定義</a:t>
            </a:r>
          </a:p>
        </p:txBody>
      </p:sp>
      <p:sp>
        <p:nvSpPr>
          <p:cNvPr id="5" name="角丸四角形 4"/>
          <p:cNvSpPr/>
          <p:nvPr/>
        </p:nvSpPr>
        <p:spPr>
          <a:xfrm>
            <a:off x="9422969" y="158723"/>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4360872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en-US" altLang="ja-JP" dirty="0"/>
              <a:t>TL;DR;</a:t>
            </a:r>
            <a:endParaRPr lang="ja-JP" altLang="en-US" dirty="0"/>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dirty="0"/>
              <a:t>A spec to use </a:t>
            </a:r>
            <a:r>
              <a:rPr lang="en-US" altLang="ja-JP" sz="3200" b="1" dirty="0">
                <a:solidFill>
                  <a:srgbClr val="FF0000"/>
                </a:solidFill>
              </a:rPr>
              <a:t>OAuth2.0</a:t>
            </a:r>
            <a:r>
              <a:rPr lang="en-US" altLang="ja-JP" sz="3200" dirty="0"/>
              <a:t> APIs much safer</a:t>
            </a:r>
          </a:p>
          <a:p>
            <a:pPr lvl="1"/>
            <a:r>
              <a:rPr lang="en-US" altLang="ja-JP" sz="3200" b="1" dirty="0"/>
              <a:t>NOT limited </a:t>
            </a:r>
            <a:r>
              <a:rPr lang="en-US" altLang="ja-JP" sz="3200" dirty="0"/>
              <a:t>to “Financial” use-cases</a:t>
            </a:r>
          </a:p>
          <a:p>
            <a:pPr lvl="1"/>
            <a:endParaRPr lang="en-US" altLang="ja-JP" sz="3200" dirty="0"/>
          </a:p>
          <a:p>
            <a:r>
              <a:rPr lang="en-US" altLang="ja-JP" sz="4400" b="1" dirty="0"/>
              <a:t>IDA</a:t>
            </a:r>
            <a:r>
              <a:rPr lang="en-US" altLang="ja-JP" sz="3600" dirty="0"/>
              <a:t>: OpenID Connect for Identity Assurance</a:t>
            </a:r>
          </a:p>
          <a:p>
            <a:pPr lvl="1"/>
            <a:r>
              <a:rPr lang="en-US" altLang="ja-JP" sz="3200" dirty="0"/>
              <a:t>A spec to transfer verified ID information using </a:t>
            </a:r>
            <a:r>
              <a:rPr lang="en-US" altLang="ja-JP" sz="3200" b="1" dirty="0">
                <a:solidFill>
                  <a:srgbClr val="FF0000"/>
                </a:solidFill>
              </a:rPr>
              <a:t>OpenID Connect</a:t>
            </a:r>
          </a:p>
          <a:p>
            <a:pPr lvl="1"/>
            <a:r>
              <a:rPr lang="en-US" altLang="ja-JP" sz="3200" dirty="0"/>
              <a:t>Defines meta-data about ID proofing processes</a:t>
            </a:r>
            <a:endParaRPr lang="ja-JP" altLang="en-US" sz="3200" dirty="0"/>
          </a:p>
        </p:txBody>
      </p:sp>
      <p:sp>
        <p:nvSpPr>
          <p:cNvPr id="5" name="角丸四角形 4"/>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41519194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55D11A-3F45-834B-8C80-2E2CE3A1A35C}"/>
              </a:ext>
            </a:extLst>
          </p:cNvPr>
          <p:cNvSpPr>
            <a:spLocks noGrp="1"/>
          </p:cNvSpPr>
          <p:nvPr>
            <p:ph type="title"/>
          </p:nvPr>
        </p:nvSpPr>
        <p:spPr/>
        <p:txBody>
          <a:bodyPr/>
          <a:lstStyle/>
          <a:p>
            <a:r>
              <a:rPr kumimoji="1" lang="en-US" altLang="ja-JP" dirty="0"/>
              <a:t>Appendix</a:t>
            </a:r>
            <a:endParaRPr kumimoji="1" lang="ja-JP" altLang="en-US"/>
          </a:p>
        </p:txBody>
      </p:sp>
      <p:sp>
        <p:nvSpPr>
          <p:cNvPr id="3" name="テキスト プレースホルダー 2">
            <a:extLst>
              <a:ext uri="{FF2B5EF4-FFF2-40B4-BE49-F238E27FC236}">
                <a16:creationId xmlns:a16="http://schemas.microsoft.com/office/drawing/2014/main" id="{836C356F-10E4-AD43-B770-E78E198D81C8}"/>
              </a:ext>
            </a:extLst>
          </p:cNvPr>
          <p:cNvSpPr>
            <a:spLocks noGrp="1"/>
          </p:cNvSpPr>
          <p:nvPr>
            <p:ph type="body" idx="1"/>
          </p:nvPr>
        </p:nvSpPr>
        <p:spPr/>
        <p:txBody>
          <a:bodyPr/>
          <a:lstStyle/>
          <a:p>
            <a:r>
              <a:rPr kumimoji="1" lang="ja-JP" altLang="en-US"/>
              <a:t>またの名を没ネタ</a:t>
            </a:r>
            <a:r>
              <a:rPr kumimoji="1" lang="en-US" altLang="ja-JP" dirty="0"/>
              <a:t> / also known as ”save for later”</a:t>
            </a:r>
            <a:endParaRPr kumimoji="1" lang="ja-JP" altLang="en-US"/>
          </a:p>
        </p:txBody>
      </p:sp>
    </p:spTree>
    <p:extLst>
      <p:ext uri="{BB962C8B-B14F-4D97-AF65-F5344CB8AC3E}">
        <p14:creationId xmlns:p14="http://schemas.microsoft.com/office/powerpoint/2010/main" val="2048908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0EDAC-E4E2-C146-BB54-841622469E44}"/>
              </a:ext>
            </a:extLst>
          </p:cNvPr>
          <p:cNvSpPr>
            <a:spLocks noGrp="1"/>
          </p:cNvSpPr>
          <p:nvPr>
            <p:ph type="title"/>
          </p:nvPr>
        </p:nvSpPr>
        <p:spPr/>
        <p:txBody>
          <a:bodyPr/>
          <a:lstStyle/>
          <a:p>
            <a:r>
              <a:rPr kumimoji="1" lang="en-US" altLang="ja-JP" dirty="0"/>
              <a:t>FAPI</a:t>
            </a:r>
            <a:r>
              <a:rPr kumimoji="1" lang="ja-JP" altLang="en-US" dirty="0"/>
              <a:t>の用途</a:t>
            </a:r>
          </a:p>
        </p:txBody>
      </p:sp>
      <p:sp>
        <p:nvSpPr>
          <p:cNvPr id="3" name="コンテンツ プレースホルダー 2">
            <a:extLst>
              <a:ext uri="{FF2B5EF4-FFF2-40B4-BE49-F238E27FC236}">
                <a16:creationId xmlns:a16="http://schemas.microsoft.com/office/drawing/2014/main" id="{C39D2F58-921D-D94D-B4A7-F5DB7A7A68E4}"/>
              </a:ext>
            </a:extLst>
          </p:cNvPr>
          <p:cNvSpPr>
            <a:spLocks noGrp="1"/>
          </p:cNvSpPr>
          <p:nvPr>
            <p:ph idx="1"/>
          </p:nvPr>
        </p:nvSpPr>
        <p:spPr>
          <a:xfrm>
            <a:off x="838200" y="1825625"/>
            <a:ext cx="10515600" cy="1104218"/>
          </a:xfrm>
        </p:spPr>
        <p:txBody>
          <a:bodyPr>
            <a:normAutofit fontScale="77500" lnSpcReduction="20000"/>
          </a:bodyPr>
          <a:lstStyle/>
          <a:p>
            <a:r>
              <a:rPr kumimoji="1" lang="en-US" altLang="ja-JP" dirty="0"/>
              <a:t>OAuth2.0</a:t>
            </a:r>
            <a:r>
              <a:rPr kumimoji="1" lang="ja-JP" altLang="en-US" dirty="0"/>
              <a:t>は拡張性高くフレキシブルな一方、設定次第で安全にも危険にもなる。</a:t>
            </a:r>
            <a:endParaRPr kumimoji="1" lang="en-US" altLang="ja-JP" dirty="0"/>
          </a:p>
          <a:p>
            <a:r>
              <a:rPr kumimoji="1" lang="ja-JP" altLang="en-US" dirty="0"/>
              <a:t>インターネット上など信頼度が低い環境で重要な情報をやり取りする際に、利用すべき</a:t>
            </a:r>
            <a:r>
              <a:rPr lang="en-US" altLang="ja-JP" dirty="0"/>
              <a:t>OAuth2.0</a:t>
            </a:r>
            <a:r>
              <a:rPr lang="ja-JP" altLang="en-US" dirty="0"/>
              <a:t>の設定値を仕様化したもの。</a:t>
            </a:r>
            <a:endParaRPr kumimoji="1" lang="en-US" altLang="ja-JP" dirty="0"/>
          </a:p>
        </p:txBody>
      </p:sp>
      <p:pic>
        <p:nvPicPr>
          <p:cNvPr id="4" name="図 3">
            <a:extLst>
              <a:ext uri="{FF2B5EF4-FFF2-40B4-BE49-F238E27FC236}">
                <a16:creationId xmlns:a16="http://schemas.microsoft.com/office/drawing/2014/main" id="{52D59237-6068-A04F-A493-D27155AE4FCE}"/>
              </a:ext>
            </a:extLst>
          </p:cNvPr>
          <p:cNvPicPr>
            <a:picLocks noChangeAspect="1"/>
          </p:cNvPicPr>
          <p:nvPr/>
        </p:nvPicPr>
        <p:blipFill>
          <a:blip r:embed="rId2"/>
          <a:stretch>
            <a:fillRect/>
          </a:stretch>
        </p:blipFill>
        <p:spPr>
          <a:xfrm>
            <a:off x="3115158" y="2970995"/>
            <a:ext cx="6324141" cy="3568854"/>
          </a:xfrm>
          <a:prstGeom prst="rect">
            <a:avLst/>
          </a:prstGeom>
        </p:spPr>
      </p:pic>
      <p:sp>
        <p:nvSpPr>
          <p:cNvPr id="6" name="正方形/長方形 5">
            <a:extLst>
              <a:ext uri="{FF2B5EF4-FFF2-40B4-BE49-F238E27FC236}">
                <a16:creationId xmlns:a16="http://schemas.microsoft.com/office/drawing/2014/main" id="{D31926CC-B553-5040-8A21-2DDDE0BBDA24}"/>
              </a:ext>
            </a:extLst>
          </p:cNvPr>
          <p:cNvSpPr/>
          <p:nvPr/>
        </p:nvSpPr>
        <p:spPr>
          <a:xfrm>
            <a:off x="0" y="6581001"/>
            <a:ext cx="9932506" cy="276999"/>
          </a:xfrm>
          <a:prstGeom prst="rect">
            <a:avLst/>
          </a:prstGeom>
        </p:spPr>
        <p:txBody>
          <a:bodyPr wrap="square">
            <a:spAutoFit/>
          </a:bodyPr>
          <a:lstStyle/>
          <a:p>
            <a:r>
              <a:rPr lang="ja-JP" altLang="en-US" sz="1200"/>
              <a:t>https://openid.net/wordpress-content/uploads/2021/09/OIDF_FAPI-WG-Updates_Nat-Sakimura-Torsten-Lodderstedt.pdf</a:t>
            </a:r>
          </a:p>
        </p:txBody>
      </p:sp>
      <p:sp>
        <p:nvSpPr>
          <p:cNvPr id="7" name="角丸四角形 6"/>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42042280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0EDAC-E4E2-C146-BB54-841622469E44}"/>
              </a:ext>
            </a:extLst>
          </p:cNvPr>
          <p:cNvSpPr>
            <a:spLocks noGrp="1"/>
          </p:cNvSpPr>
          <p:nvPr>
            <p:ph type="title"/>
          </p:nvPr>
        </p:nvSpPr>
        <p:spPr/>
        <p:txBody>
          <a:bodyPr/>
          <a:lstStyle/>
          <a:p>
            <a:r>
              <a:rPr kumimoji="1" lang="en-US" altLang="ja-JP" dirty="0"/>
              <a:t>FAPI</a:t>
            </a:r>
            <a:r>
              <a:rPr kumimoji="1" lang="ja-JP" altLang="en-US" dirty="0"/>
              <a:t> </a:t>
            </a:r>
            <a:r>
              <a:rPr kumimoji="1" lang="en-US" altLang="ja-JP" dirty="0"/>
              <a:t>is used for</a:t>
            </a:r>
            <a:endParaRPr kumimoji="1" lang="ja-JP" altLang="en-US" dirty="0"/>
          </a:p>
        </p:txBody>
      </p:sp>
      <p:sp>
        <p:nvSpPr>
          <p:cNvPr id="3" name="コンテンツ プレースホルダー 2">
            <a:extLst>
              <a:ext uri="{FF2B5EF4-FFF2-40B4-BE49-F238E27FC236}">
                <a16:creationId xmlns:a16="http://schemas.microsoft.com/office/drawing/2014/main" id="{C39D2F58-921D-D94D-B4A7-F5DB7A7A68E4}"/>
              </a:ext>
            </a:extLst>
          </p:cNvPr>
          <p:cNvSpPr>
            <a:spLocks noGrp="1"/>
          </p:cNvSpPr>
          <p:nvPr>
            <p:ph idx="1"/>
          </p:nvPr>
        </p:nvSpPr>
        <p:spPr>
          <a:xfrm>
            <a:off x="838200" y="1825625"/>
            <a:ext cx="10515600" cy="1104218"/>
          </a:xfrm>
        </p:spPr>
        <p:txBody>
          <a:bodyPr>
            <a:normAutofit fontScale="77500" lnSpcReduction="20000"/>
          </a:bodyPr>
          <a:lstStyle/>
          <a:p>
            <a:r>
              <a:rPr kumimoji="1" lang="en-US" altLang="ja-JP" dirty="0"/>
              <a:t>OAuth2.0 is very flexible, which makes it vulnerable for mis</a:t>
            </a:r>
            <a:r>
              <a:rPr lang="en-US" altLang="ja-JP" dirty="0"/>
              <a:t>configurations</a:t>
            </a:r>
            <a:endParaRPr kumimoji="1" lang="en-US" altLang="ja-JP" dirty="0"/>
          </a:p>
          <a:p>
            <a:r>
              <a:rPr kumimoji="1" lang="en-US" altLang="ja-JP" dirty="0"/>
              <a:t>FAPI standardized the set of OAuth2.0 parameters when exchanging valuable information over less-controlled environments such as over Internet.</a:t>
            </a:r>
          </a:p>
        </p:txBody>
      </p:sp>
      <p:pic>
        <p:nvPicPr>
          <p:cNvPr id="4" name="図 3">
            <a:extLst>
              <a:ext uri="{FF2B5EF4-FFF2-40B4-BE49-F238E27FC236}">
                <a16:creationId xmlns:a16="http://schemas.microsoft.com/office/drawing/2014/main" id="{52D59237-6068-A04F-A493-D27155AE4FCE}"/>
              </a:ext>
            </a:extLst>
          </p:cNvPr>
          <p:cNvPicPr>
            <a:picLocks noChangeAspect="1"/>
          </p:cNvPicPr>
          <p:nvPr/>
        </p:nvPicPr>
        <p:blipFill>
          <a:blip r:embed="rId2"/>
          <a:stretch>
            <a:fillRect/>
          </a:stretch>
        </p:blipFill>
        <p:spPr>
          <a:xfrm>
            <a:off x="3115158" y="2970995"/>
            <a:ext cx="6324141" cy="3568854"/>
          </a:xfrm>
          <a:prstGeom prst="rect">
            <a:avLst/>
          </a:prstGeom>
        </p:spPr>
      </p:pic>
      <p:sp>
        <p:nvSpPr>
          <p:cNvPr id="6" name="正方形/長方形 5">
            <a:extLst>
              <a:ext uri="{FF2B5EF4-FFF2-40B4-BE49-F238E27FC236}">
                <a16:creationId xmlns:a16="http://schemas.microsoft.com/office/drawing/2014/main" id="{D31926CC-B553-5040-8A21-2DDDE0BBDA24}"/>
              </a:ext>
            </a:extLst>
          </p:cNvPr>
          <p:cNvSpPr/>
          <p:nvPr/>
        </p:nvSpPr>
        <p:spPr>
          <a:xfrm>
            <a:off x="0" y="6581001"/>
            <a:ext cx="9932506" cy="276999"/>
          </a:xfrm>
          <a:prstGeom prst="rect">
            <a:avLst/>
          </a:prstGeom>
        </p:spPr>
        <p:txBody>
          <a:bodyPr wrap="square">
            <a:spAutoFit/>
          </a:bodyPr>
          <a:lstStyle/>
          <a:p>
            <a:r>
              <a:rPr lang="ja-JP" altLang="en-US" sz="1200"/>
              <a:t>https://openid.net/wordpress-content/uploads/2021/09/OIDF_FAPI-WG-Updates_Nat-Sakimura-Torsten-Lodderstedt.pdf</a:t>
            </a:r>
          </a:p>
        </p:txBody>
      </p:sp>
      <p:sp>
        <p:nvSpPr>
          <p:cNvPr id="7" name="角丸四角形 6"/>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3010146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08822B-EA1B-1547-B304-21D8F9BF7F35}"/>
              </a:ext>
            </a:extLst>
          </p:cNvPr>
          <p:cNvSpPr>
            <a:spLocks noGrp="1"/>
          </p:cNvSpPr>
          <p:nvPr>
            <p:ph type="title"/>
          </p:nvPr>
        </p:nvSpPr>
        <p:spPr/>
        <p:txBody>
          <a:bodyPr/>
          <a:lstStyle/>
          <a:p>
            <a:r>
              <a:rPr kumimoji="1" lang="en-US" altLang="ja-JP" dirty="0"/>
              <a:t>FAPI 1.0 </a:t>
            </a:r>
            <a:r>
              <a:rPr kumimoji="1" lang="ja-JP" altLang="en-US"/>
              <a:t>の中身抜粋</a:t>
            </a:r>
            <a:r>
              <a:rPr kumimoji="1" lang="en-US" altLang="ja-JP" dirty="0"/>
              <a:t>: Baseline</a:t>
            </a:r>
            <a:endParaRPr kumimoji="1" lang="ja-JP" altLang="en-US"/>
          </a:p>
        </p:txBody>
      </p:sp>
      <p:sp>
        <p:nvSpPr>
          <p:cNvPr id="3" name="コンテンツ プレースホルダー 2">
            <a:extLst>
              <a:ext uri="{FF2B5EF4-FFF2-40B4-BE49-F238E27FC236}">
                <a16:creationId xmlns:a16="http://schemas.microsoft.com/office/drawing/2014/main" id="{A89DEEF0-F4CB-9842-9525-203CD4F7A525}"/>
              </a:ext>
            </a:extLst>
          </p:cNvPr>
          <p:cNvSpPr>
            <a:spLocks noGrp="1"/>
          </p:cNvSpPr>
          <p:nvPr>
            <p:ph idx="1"/>
          </p:nvPr>
        </p:nvSpPr>
        <p:spPr>
          <a:xfrm>
            <a:off x="838200" y="1825625"/>
            <a:ext cx="10515600" cy="4495662"/>
          </a:xfrm>
        </p:spPr>
        <p:txBody>
          <a:bodyPr>
            <a:normAutofit fontScale="92500"/>
          </a:bodyPr>
          <a:lstStyle/>
          <a:p>
            <a:r>
              <a:rPr kumimoji="1" lang="ja-JP" altLang="en-US" dirty="0"/>
              <a:t>暗号アルゴリズムの最低ビット数の指定</a:t>
            </a:r>
            <a:endParaRPr kumimoji="1" lang="en-US" altLang="ja-JP" dirty="0"/>
          </a:p>
          <a:p>
            <a:pPr lvl="1"/>
            <a:r>
              <a:rPr kumimoji="1" lang="en-US" altLang="ja-JP" dirty="0"/>
              <a:t>RSA</a:t>
            </a:r>
            <a:r>
              <a:rPr kumimoji="1" lang="ja-JP" altLang="en-US" dirty="0"/>
              <a:t>なら</a:t>
            </a:r>
            <a:r>
              <a:rPr kumimoji="1" lang="en-US" altLang="ja-JP" dirty="0"/>
              <a:t>2048bit</a:t>
            </a:r>
            <a:r>
              <a:rPr kumimoji="1" lang="ja-JP" altLang="en-US" dirty="0"/>
              <a:t>以上、</a:t>
            </a:r>
            <a:r>
              <a:rPr kumimoji="1" lang="en-US" altLang="ja-JP" dirty="0"/>
              <a:t>EC</a:t>
            </a:r>
            <a:r>
              <a:rPr kumimoji="1" lang="ja-JP" altLang="en-US" dirty="0"/>
              <a:t>なら</a:t>
            </a:r>
            <a:r>
              <a:rPr kumimoji="1" lang="en-US" altLang="ja-JP" dirty="0"/>
              <a:t>160bit</a:t>
            </a:r>
            <a:r>
              <a:rPr kumimoji="1" lang="ja-JP" altLang="en-US" dirty="0"/>
              <a:t>以上</a:t>
            </a:r>
            <a:endParaRPr kumimoji="1" lang="en-US" altLang="ja-JP" dirty="0"/>
          </a:p>
          <a:p>
            <a:r>
              <a:rPr kumimoji="1" lang="en-US" altLang="ja-JP"/>
              <a:t>PKCE(S256</a:t>
            </a:r>
            <a:r>
              <a:rPr kumimoji="1" lang="en-US" altLang="ja-JP" dirty="0"/>
              <a:t>)</a:t>
            </a:r>
            <a:r>
              <a:rPr kumimoji="1" lang="ja-JP" altLang="en-US" dirty="0"/>
              <a:t>が必須</a:t>
            </a:r>
            <a:r>
              <a:rPr kumimoji="1" lang="en-US" altLang="ja-JP" dirty="0"/>
              <a:t>, redirect-</a:t>
            </a:r>
            <a:r>
              <a:rPr kumimoji="1" lang="en-US" altLang="ja-JP" dirty="0" err="1"/>
              <a:t>uri</a:t>
            </a:r>
            <a:r>
              <a:rPr kumimoji="1" lang="ja-JP" altLang="en-US" dirty="0"/>
              <a:t>は</a:t>
            </a:r>
            <a:r>
              <a:rPr kumimoji="1" lang="en-US" altLang="ja-JP" dirty="0"/>
              <a:t>https</a:t>
            </a:r>
            <a:r>
              <a:rPr kumimoji="1" lang="ja-JP" altLang="en-US" dirty="0"/>
              <a:t>が必須</a:t>
            </a:r>
            <a:endParaRPr kumimoji="1" lang="en-US" altLang="ja-JP" dirty="0"/>
          </a:p>
          <a:p>
            <a:pPr lvl="1"/>
            <a:r>
              <a:rPr kumimoji="1" lang="ja-JP" altLang="en-US" dirty="0"/>
              <a:t>ネイティブアプリは</a:t>
            </a:r>
            <a:r>
              <a:rPr kumimoji="1" lang="en-US" altLang="ja-JP" dirty="0" err="1"/>
              <a:t>AppLinks</a:t>
            </a:r>
            <a:r>
              <a:rPr kumimoji="1" lang="ja-JP" altLang="en-US" dirty="0"/>
              <a:t>や</a:t>
            </a:r>
            <a:r>
              <a:rPr kumimoji="1" lang="en-US" altLang="ja-JP" dirty="0" err="1"/>
              <a:t>UniversalLinks</a:t>
            </a:r>
            <a:r>
              <a:rPr kumimoji="1" lang="ja-JP" altLang="en-US" dirty="0"/>
              <a:t>の利用が前提</a:t>
            </a:r>
            <a:endParaRPr kumimoji="1" lang="en-US" altLang="ja-JP" dirty="0"/>
          </a:p>
          <a:p>
            <a:r>
              <a:rPr lang="en-US" altLang="ja-JP" dirty="0"/>
              <a:t>Discovery</a:t>
            </a:r>
            <a:r>
              <a:rPr lang="ja-JP" altLang="en-US" dirty="0"/>
              <a:t>の利用が必須（別の手段のやりとりだと、フィッシングなどで偽のエンドポイントに案内される恐れがある）</a:t>
            </a:r>
            <a:endParaRPr lang="en-US" altLang="ja-JP" dirty="0"/>
          </a:p>
          <a:p>
            <a:r>
              <a:rPr kumimoji="1" lang="en-US" altLang="ja-JP" dirty="0"/>
              <a:t>Confidential Client (</a:t>
            </a:r>
            <a:r>
              <a:rPr kumimoji="1" lang="ja-JP" altLang="en-US" dirty="0"/>
              <a:t>サーバ</a:t>
            </a:r>
            <a:r>
              <a:rPr kumimoji="1" lang="en-US" altLang="ja-JP" dirty="0"/>
              <a:t>)</a:t>
            </a:r>
            <a:r>
              <a:rPr kumimoji="1" lang="ja-JP" altLang="en-US" dirty="0"/>
              <a:t> の場合は</a:t>
            </a:r>
            <a:r>
              <a:rPr lang="en" altLang="ja-JP" dirty="0" err="1"/>
              <a:t>private_key_jwt</a:t>
            </a:r>
            <a:r>
              <a:rPr kumimoji="1" lang="ja-JP" altLang="en-US" dirty="0"/>
              <a:t>など、鍵を生で送らない形式のクライアント認証が必要</a:t>
            </a:r>
            <a:endParaRPr kumimoji="1" lang="en-US" altLang="ja-JP" dirty="0"/>
          </a:p>
          <a:p>
            <a:r>
              <a:rPr lang="en-US" altLang="ja-JP" dirty="0"/>
              <a:t>nonce (</a:t>
            </a:r>
            <a:r>
              <a:rPr lang="en-US" altLang="ja-JP" dirty="0" err="1"/>
              <a:t>openid</a:t>
            </a:r>
            <a:r>
              <a:rPr lang="ja-JP" altLang="en-US" dirty="0"/>
              <a:t>の場合</a:t>
            </a:r>
            <a:r>
              <a:rPr lang="en-US" altLang="ja-JP" dirty="0"/>
              <a:t>)</a:t>
            </a:r>
            <a:r>
              <a:rPr lang="ja-JP" altLang="en-US" dirty="0"/>
              <a:t>か </a:t>
            </a:r>
            <a:r>
              <a:rPr lang="en-US" altLang="ja-JP" dirty="0"/>
              <a:t>state</a:t>
            </a:r>
            <a:r>
              <a:rPr lang="ja-JP" altLang="en-US" dirty="0"/>
              <a:t> が必須</a:t>
            </a:r>
            <a:endParaRPr lang="en-US" altLang="ja-JP" dirty="0"/>
          </a:p>
          <a:p>
            <a:r>
              <a:rPr kumimoji="1" lang="ja-JP" altLang="en-US" dirty="0"/>
              <a:t>リソースアクセス時の</a:t>
            </a:r>
            <a:r>
              <a:rPr kumimoji="1" lang="en-US" altLang="ja-JP" dirty="0" err="1"/>
              <a:t>access_token</a:t>
            </a:r>
            <a:r>
              <a:rPr kumimoji="1" lang="ja-JP" altLang="en-US" dirty="0"/>
              <a:t>は</a:t>
            </a:r>
            <a:r>
              <a:rPr lang="en" altLang="ja-JP" dirty="0"/>
              <a:t>Authorization</a:t>
            </a:r>
            <a:r>
              <a:rPr kumimoji="1" lang="ja-JP" altLang="en-US" dirty="0"/>
              <a:t>ヘッダ利用必須</a:t>
            </a:r>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1773211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08822B-EA1B-1547-B304-21D8F9BF7F35}"/>
              </a:ext>
            </a:extLst>
          </p:cNvPr>
          <p:cNvSpPr>
            <a:spLocks noGrp="1"/>
          </p:cNvSpPr>
          <p:nvPr>
            <p:ph type="title"/>
          </p:nvPr>
        </p:nvSpPr>
        <p:spPr/>
        <p:txBody>
          <a:bodyPr/>
          <a:lstStyle/>
          <a:p>
            <a:r>
              <a:rPr kumimoji="1" lang="en-US" altLang="ja-JP" dirty="0"/>
              <a:t>Sneak peak of FAPI 1.0: Baseline</a:t>
            </a:r>
            <a:endParaRPr kumimoji="1" lang="ja-JP" altLang="en-US" dirty="0"/>
          </a:p>
        </p:txBody>
      </p:sp>
      <p:sp>
        <p:nvSpPr>
          <p:cNvPr id="3" name="コンテンツ プレースホルダー 2">
            <a:extLst>
              <a:ext uri="{FF2B5EF4-FFF2-40B4-BE49-F238E27FC236}">
                <a16:creationId xmlns:a16="http://schemas.microsoft.com/office/drawing/2014/main" id="{A89DEEF0-F4CB-9842-9525-203CD4F7A525}"/>
              </a:ext>
            </a:extLst>
          </p:cNvPr>
          <p:cNvSpPr>
            <a:spLocks noGrp="1"/>
          </p:cNvSpPr>
          <p:nvPr>
            <p:ph idx="1"/>
          </p:nvPr>
        </p:nvSpPr>
        <p:spPr>
          <a:xfrm>
            <a:off x="838200" y="1825625"/>
            <a:ext cx="10515600" cy="4495662"/>
          </a:xfrm>
        </p:spPr>
        <p:txBody>
          <a:bodyPr>
            <a:normAutofit fontScale="92500"/>
          </a:bodyPr>
          <a:lstStyle/>
          <a:p>
            <a:r>
              <a:rPr kumimoji="1" lang="en-US" altLang="ja-JP" dirty="0"/>
              <a:t>Minimum bits for encryption algorithms</a:t>
            </a:r>
          </a:p>
          <a:p>
            <a:pPr lvl="1"/>
            <a:r>
              <a:rPr lang="ja-JP" altLang="en-US" dirty="0"/>
              <a:t>≧</a:t>
            </a:r>
            <a:r>
              <a:rPr kumimoji="1" lang="en-US" altLang="ja-JP" dirty="0"/>
              <a:t>2048bit for RSA,</a:t>
            </a:r>
            <a:r>
              <a:rPr kumimoji="1" lang="ja-JP" altLang="en-US" dirty="0"/>
              <a:t> </a:t>
            </a:r>
            <a:r>
              <a:rPr lang="ja-JP" altLang="en-US" dirty="0"/>
              <a:t>≧</a:t>
            </a:r>
            <a:r>
              <a:rPr kumimoji="1" lang="en-US" altLang="ja-JP" dirty="0"/>
              <a:t>160bit </a:t>
            </a:r>
            <a:r>
              <a:rPr kumimoji="1" lang="en-US" altLang="ja-JP" dirty="0" err="1"/>
              <a:t>forEC</a:t>
            </a:r>
            <a:endParaRPr kumimoji="1" lang="en-US" altLang="ja-JP" dirty="0"/>
          </a:p>
          <a:p>
            <a:r>
              <a:rPr kumimoji="1" lang="en-US" altLang="ja-JP" dirty="0"/>
              <a:t>Must use PKCE(S256), </a:t>
            </a:r>
            <a:r>
              <a:rPr lang="en-US" altLang="ja-JP" dirty="0"/>
              <a:t>must use https for </a:t>
            </a:r>
            <a:r>
              <a:rPr kumimoji="1" lang="en-US" altLang="ja-JP" dirty="0"/>
              <a:t>redirect-</a:t>
            </a:r>
            <a:r>
              <a:rPr kumimoji="1" lang="en-US" altLang="ja-JP" dirty="0" err="1"/>
              <a:t>uri</a:t>
            </a:r>
            <a:endParaRPr kumimoji="1" lang="en-US" altLang="ja-JP" dirty="0"/>
          </a:p>
          <a:p>
            <a:pPr lvl="1"/>
            <a:r>
              <a:rPr kumimoji="1" lang="en-US" altLang="ja-JP" dirty="0"/>
              <a:t>Thus, </a:t>
            </a:r>
            <a:r>
              <a:rPr kumimoji="1" lang="en-US" altLang="ja-JP" dirty="0" err="1"/>
              <a:t>AppLinks</a:t>
            </a:r>
            <a:r>
              <a:rPr lang="ja-JP" altLang="en-US" dirty="0"/>
              <a:t> </a:t>
            </a:r>
            <a:r>
              <a:rPr lang="en-US" altLang="ja-JP" dirty="0"/>
              <a:t>or </a:t>
            </a:r>
            <a:r>
              <a:rPr kumimoji="1" lang="en-US" altLang="ja-JP" dirty="0" err="1"/>
              <a:t>UniversalLinks</a:t>
            </a:r>
            <a:r>
              <a:rPr kumimoji="1" lang="ja-JP" altLang="en-US" dirty="0"/>
              <a:t> </a:t>
            </a:r>
            <a:r>
              <a:rPr kumimoji="1" lang="en-US" altLang="ja-JP" dirty="0"/>
              <a:t>is required for Native Apps</a:t>
            </a:r>
          </a:p>
          <a:p>
            <a:r>
              <a:rPr lang="en-US" altLang="ja-JP" dirty="0"/>
              <a:t>Must use Discovery (Otherwise, clients may be directed to a fake endpoints via </a:t>
            </a:r>
            <a:r>
              <a:rPr lang="en-US" altLang="ja-JP" dirty="0" err="1"/>
              <a:t>phising</a:t>
            </a:r>
            <a:r>
              <a:rPr lang="en-US" altLang="ja-JP" dirty="0"/>
              <a:t> attacks</a:t>
            </a:r>
            <a:r>
              <a:rPr lang="ja-JP" altLang="en-US" dirty="0"/>
              <a:t>）</a:t>
            </a:r>
            <a:endParaRPr lang="en-US" altLang="ja-JP" dirty="0"/>
          </a:p>
          <a:p>
            <a:r>
              <a:rPr kumimoji="1" lang="en-US" altLang="ja-JP" dirty="0"/>
              <a:t>Confidential Clients need to use client-authentication with no shared-secret over the network (e.g. </a:t>
            </a:r>
            <a:r>
              <a:rPr lang="en" altLang="ja-JP" dirty="0"/>
              <a:t>private_key_jwt</a:t>
            </a:r>
            <a:r>
              <a:rPr kumimoji="1" lang="en-US" altLang="ja-JP" dirty="0"/>
              <a:t>)</a:t>
            </a:r>
          </a:p>
          <a:p>
            <a:r>
              <a:rPr lang="en-US" altLang="ja-JP" dirty="0"/>
              <a:t>Must have nonce (</a:t>
            </a:r>
            <a:r>
              <a:rPr lang="en-US" altLang="ja-JP" dirty="0" err="1"/>
              <a:t>openid</a:t>
            </a:r>
            <a:r>
              <a:rPr lang="en-US" altLang="ja-JP" dirty="0"/>
              <a:t>)</a:t>
            </a:r>
            <a:r>
              <a:rPr lang="ja-JP" altLang="en-US" dirty="0"/>
              <a:t> </a:t>
            </a:r>
            <a:r>
              <a:rPr lang="en-US" altLang="ja-JP" dirty="0"/>
              <a:t>or</a:t>
            </a:r>
            <a:r>
              <a:rPr lang="ja-JP" altLang="en-US" dirty="0"/>
              <a:t> </a:t>
            </a:r>
            <a:r>
              <a:rPr lang="en-US" altLang="ja-JP" dirty="0"/>
              <a:t>state</a:t>
            </a:r>
          </a:p>
          <a:p>
            <a:r>
              <a:rPr kumimoji="1" lang="en-US" altLang="ja-JP" dirty="0"/>
              <a:t>Must put access-token in </a:t>
            </a:r>
            <a:r>
              <a:rPr lang="en" altLang="ja-JP" dirty="0"/>
              <a:t>Authorization</a:t>
            </a:r>
            <a:r>
              <a:rPr kumimoji="1" lang="ja-JP" altLang="en-US" dirty="0"/>
              <a:t> </a:t>
            </a:r>
            <a:r>
              <a:rPr kumimoji="1" lang="en-US" altLang="ja-JP" dirty="0"/>
              <a:t>header in resource access</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197817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en-US" altLang="ja-JP" dirty="0"/>
              <a:t>TL;DR;</a:t>
            </a:r>
            <a:endParaRPr lang="ja-JP" altLang="en-US" dirty="0"/>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dirty="0"/>
              <a:t>A spec to use </a:t>
            </a:r>
            <a:r>
              <a:rPr lang="en-US" altLang="ja-JP" sz="3200" b="1" dirty="0">
                <a:solidFill>
                  <a:srgbClr val="FF0000"/>
                </a:solidFill>
              </a:rPr>
              <a:t>OAuth2.0</a:t>
            </a:r>
            <a:r>
              <a:rPr lang="en-US" altLang="ja-JP" sz="3200" dirty="0"/>
              <a:t> APIs much safer</a:t>
            </a:r>
          </a:p>
          <a:p>
            <a:pPr lvl="1"/>
            <a:r>
              <a:rPr lang="en-US" altLang="ja-JP" sz="3200" b="1" dirty="0"/>
              <a:t>NOT limited </a:t>
            </a:r>
            <a:r>
              <a:rPr lang="en-US" altLang="ja-JP" sz="3200" dirty="0"/>
              <a:t>to “Financial” use-cases</a:t>
            </a:r>
          </a:p>
          <a:p>
            <a:pPr lvl="1"/>
            <a:endParaRPr lang="en-US" altLang="ja-JP" sz="3200" dirty="0"/>
          </a:p>
          <a:p>
            <a:r>
              <a:rPr lang="en-US" altLang="ja-JP" sz="4400" b="1" dirty="0"/>
              <a:t>IDA</a:t>
            </a:r>
            <a:r>
              <a:rPr lang="en-US" altLang="ja-JP" sz="3600" dirty="0"/>
              <a:t>: OpenID Connect for Identity Assurance</a:t>
            </a:r>
          </a:p>
          <a:p>
            <a:pPr lvl="1"/>
            <a:r>
              <a:rPr lang="en-US" altLang="ja-JP" sz="3200" dirty="0"/>
              <a:t>A spec to transfer verified ID information using </a:t>
            </a:r>
            <a:r>
              <a:rPr lang="en-US" altLang="ja-JP" sz="3200" b="1" dirty="0">
                <a:solidFill>
                  <a:srgbClr val="FF0000"/>
                </a:solidFill>
              </a:rPr>
              <a:t>OpenID Connect</a:t>
            </a:r>
          </a:p>
          <a:p>
            <a:pPr lvl="1"/>
            <a:r>
              <a:rPr lang="en-US" altLang="ja-JP" sz="3200" dirty="0"/>
              <a:t>Defines meta-data about ID proofing processes</a:t>
            </a:r>
            <a:endParaRPr lang="ja-JP" altLang="en-US" sz="3200" dirty="0"/>
          </a:p>
        </p:txBody>
      </p:sp>
      <p:sp>
        <p:nvSpPr>
          <p:cNvPr id="5" name="角丸四角形 4"/>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6345345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1E5E5-4755-4245-A917-85EA288550D9}"/>
              </a:ext>
            </a:extLst>
          </p:cNvPr>
          <p:cNvSpPr>
            <a:spLocks noGrp="1"/>
          </p:cNvSpPr>
          <p:nvPr>
            <p:ph type="title"/>
          </p:nvPr>
        </p:nvSpPr>
        <p:spPr/>
        <p:txBody>
          <a:bodyPr/>
          <a:lstStyle/>
          <a:p>
            <a:r>
              <a:rPr lang="en-US" altLang="ja-JP" dirty="0"/>
              <a:t>FAPI 1.0 </a:t>
            </a:r>
            <a:r>
              <a:rPr lang="ja-JP" altLang="en-US"/>
              <a:t>の中身抜粋</a:t>
            </a:r>
            <a:r>
              <a:rPr lang="en-US" altLang="ja-JP" dirty="0"/>
              <a:t>: Advanced</a:t>
            </a:r>
            <a:endParaRPr kumimoji="1" lang="ja-JP" altLang="en-US"/>
          </a:p>
        </p:txBody>
      </p:sp>
      <p:sp>
        <p:nvSpPr>
          <p:cNvPr id="3" name="コンテンツ プレースホルダー 2">
            <a:extLst>
              <a:ext uri="{FF2B5EF4-FFF2-40B4-BE49-F238E27FC236}">
                <a16:creationId xmlns:a16="http://schemas.microsoft.com/office/drawing/2014/main" id="{BE423593-86D2-C743-A849-2F91AFCFE14E}"/>
              </a:ext>
            </a:extLst>
          </p:cNvPr>
          <p:cNvSpPr>
            <a:spLocks noGrp="1"/>
          </p:cNvSpPr>
          <p:nvPr>
            <p:ph idx="1"/>
          </p:nvPr>
        </p:nvSpPr>
        <p:spPr/>
        <p:txBody>
          <a:bodyPr>
            <a:normAutofit lnSpcReduction="10000"/>
          </a:bodyPr>
          <a:lstStyle/>
          <a:p>
            <a:r>
              <a:rPr kumimoji="1" lang="en-US" altLang="ja-JP" dirty="0"/>
              <a:t>Baseline</a:t>
            </a:r>
            <a:r>
              <a:rPr kumimoji="1" lang="ja-JP" altLang="en-US" dirty="0"/>
              <a:t>に加えて</a:t>
            </a:r>
            <a:r>
              <a:rPr kumimoji="1" lang="en-US" altLang="ja-JP" dirty="0"/>
              <a:t>(</a:t>
            </a:r>
            <a:r>
              <a:rPr kumimoji="1" lang="ja-JP" altLang="en-US" dirty="0"/>
              <a:t>一部例外はあり</a:t>
            </a:r>
            <a:r>
              <a:rPr kumimoji="1" lang="en-US" altLang="ja-JP" dirty="0"/>
              <a:t>)</a:t>
            </a:r>
            <a:r>
              <a:rPr kumimoji="1" lang="ja-JP" altLang="en-US" dirty="0"/>
              <a:t>・・・</a:t>
            </a:r>
            <a:endParaRPr kumimoji="1" lang="en-US" altLang="ja-JP" dirty="0"/>
          </a:p>
          <a:p>
            <a:r>
              <a:rPr lang="en-US" altLang="ja-JP" dirty="0"/>
              <a:t>Public</a:t>
            </a:r>
            <a:r>
              <a:rPr lang="ja-JP" altLang="en-US" dirty="0"/>
              <a:t>クライアント（ブラウザやアプリ）は禁止</a:t>
            </a:r>
            <a:endParaRPr kumimoji="1" lang="en-US" altLang="ja-JP" dirty="0"/>
          </a:p>
          <a:p>
            <a:r>
              <a:rPr lang="en-US" altLang="ja-JP" dirty="0"/>
              <a:t>JWS</a:t>
            </a:r>
            <a:r>
              <a:rPr lang="ja-JP" altLang="en-US" dirty="0"/>
              <a:t>署名した</a:t>
            </a:r>
            <a:r>
              <a:rPr kumimoji="1" lang="en-US" altLang="ja-JP" dirty="0"/>
              <a:t>request</a:t>
            </a:r>
            <a:r>
              <a:rPr kumimoji="1" lang="ja-JP" altLang="en-US" dirty="0"/>
              <a:t>オブジェクトの利用</a:t>
            </a:r>
            <a:r>
              <a:rPr kumimoji="1" lang="en-US" altLang="ja-JP" dirty="0"/>
              <a:t> or </a:t>
            </a:r>
            <a:r>
              <a:rPr kumimoji="1" lang="en-US" altLang="ja-JP" dirty="0" err="1"/>
              <a:t>request_uri</a:t>
            </a:r>
            <a:r>
              <a:rPr kumimoji="1" lang="ja-JP" altLang="en-US" dirty="0"/>
              <a:t>の利用が必須（パラメータの改ざん防止）</a:t>
            </a:r>
            <a:endParaRPr kumimoji="1" lang="en-US" altLang="ja-JP" dirty="0"/>
          </a:p>
          <a:p>
            <a:r>
              <a:rPr lang="ja-JP" altLang="en-US" dirty="0"/>
              <a:t>リソースサーバアクセス時にクライアント証明書によるクライアント認証が必須、さらに</a:t>
            </a:r>
            <a:r>
              <a:rPr lang="en-US" altLang="ja-JP" dirty="0" err="1"/>
              <a:t>access_token</a:t>
            </a:r>
            <a:r>
              <a:rPr lang="ja-JP" altLang="en-US" dirty="0"/>
              <a:t>は証明書と紐付け、盗まれても他人が利用できないこと。</a:t>
            </a:r>
            <a:endParaRPr lang="en-US" altLang="ja-JP" dirty="0"/>
          </a:p>
          <a:p>
            <a:r>
              <a:rPr kumimoji="1" lang="en-US" altLang="ja-JP" dirty="0" err="1"/>
              <a:t>id_token</a:t>
            </a:r>
            <a:r>
              <a:rPr kumimoji="1" lang="ja-JP" altLang="en-US" dirty="0"/>
              <a:t> </a:t>
            </a:r>
            <a:r>
              <a:rPr kumimoji="1" lang="ja-JP" altLang="en-US" dirty="0" err="1"/>
              <a:t>か</a:t>
            </a:r>
            <a:r>
              <a:rPr kumimoji="1" lang="en-US" altLang="ja-JP" dirty="0"/>
              <a:t>JARM</a:t>
            </a:r>
            <a:r>
              <a:rPr kumimoji="1" lang="ja-JP" altLang="en-US" dirty="0"/>
              <a:t>を使って、</a:t>
            </a:r>
            <a:r>
              <a:rPr lang="en-US" altLang="ja-JP" dirty="0"/>
              <a:t>code</a:t>
            </a:r>
            <a:r>
              <a:rPr lang="ja-JP" altLang="en-US" dirty="0"/>
              <a:t>や</a:t>
            </a:r>
            <a:r>
              <a:rPr lang="en-US" altLang="ja-JP" dirty="0"/>
              <a:t>state</a:t>
            </a:r>
            <a:r>
              <a:rPr lang="ja-JP" altLang="en-US" dirty="0"/>
              <a:t>を改ざん防御すること</a:t>
            </a:r>
            <a:endParaRPr lang="en-US" altLang="ja-JP" dirty="0"/>
          </a:p>
          <a:p>
            <a:pPr lvl="1"/>
            <a:r>
              <a:rPr lang="en-US" altLang="ja-JP" dirty="0" err="1"/>
              <a:t>id_token</a:t>
            </a:r>
            <a:r>
              <a:rPr lang="ja-JP" altLang="en-US" dirty="0"/>
              <a:t>の場合、</a:t>
            </a:r>
            <a:r>
              <a:rPr lang="en-US" altLang="ja-JP" dirty="0" err="1"/>
              <a:t>c_hash</a:t>
            </a:r>
            <a:r>
              <a:rPr lang="en-US" altLang="ja-JP" dirty="0"/>
              <a:t>/</a:t>
            </a:r>
            <a:r>
              <a:rPr lang="en-US" altLang="ja-JP" dirty="0" err="1"/>
              <a:t>s_hash</a:t>
            </a:r>
            <a:r>
              <a:rPr lang="ja-JP" altLang="en-US" dirty="0"/>
              <a:t>を含める。</a:t>
            </a:r>
            <a:r>
              <a:rPr lang="en-US" altLang="ja-JP" dirty="0"/>
              <a:t>(</a:t>
            </a:r>
            <a:r>
              <a:rPr lang="en-US" altLang="ja-JP" dirty="0" err="1"/>
              <a:t>s_hash</a:t>
            </a:r>
            <a:r>
              <a:rPr lang="ja-JP" altLang="en-US" dirty="0"/>
              <a:t>は</a:t>
            </a:r>
            <a:r>
              <a:rPr lang="en-US" altLang="ja-JP" dirty="0"/>
              <a:t>FAPI1</a:t>
            </a:r>
            <a:r>
              <a:rPr lang="ja-JP" altLang="en-US" dirty="0"/>
              <a:t>で新設）</a:t>
            </a:r>
            <a:endParaRPr lang="en-US" altLang="ja-JP" dirty="0"/>
          </a:p>
          <a:p>
            <a:pPr lvl="1"/>
            <a:r>
              <a:rPr lang="en-US" altLang="ja-JP" dirty="0"/>
              <a:t>JARM</a:t>
            </a:r>
            <a:r>
              <a:rPr lang="ja-JP" altLang="en-US" dirty="0"/>
              <a:t>は</a:t>
            </a:r>
            <a:r>
              <a:rPr lang="en-US" altLang="ja-JP" dirty="0"/>
              <a:t>code</a:t>
            </a:r>
            <a:r>
              <a:rPr lang="ja-JP" altLang="en-US" dirty="0"/>
              <a:t>含むレスポンスをまるごと</a:t>
            </a:r>
            <a:r>
              <a:rPr lang="en-US" altLang="ja-JP" dirty="0"/>
              <a:t>JWT</a:t>
            </a:r>
            <a:r>
              <a:rPr lang="ja-JP" altLang="en-US" dirty="0"/>
              <a:t>化する仕様</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9201814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1E5E5-4755-4245-A917-85EA288550D9}"/>
              </a:ext>
            </a:extLst>
          </p:cNvPr>
          <p:cNvSpPr>
            <a:spLocks noGrp="1"/>
          </p:cNvSpPr>
          <p:nvPr>
            <p:ph type="title"/>
          </p:nvPr>
        </p:nvSpPr>
        <p:spPr/>
        <p:txBody>
          <a:bodyPr/>
          <a:lstStyle/>
          <a:p>
            <a:r>
              <a:rPr lang="en-US" altLang="ja-JP" dirty="0"/>
              <a:t>Sneak peak of FAPI 1.0 : Advanced</a:t>
            </a:r>
            <a:endParaRPr kumimoji="1" lang="ja-JP" altLang="en-US" dirty="0"/>
          </a:p>
        </p:txBody>
      </p:sp>
      <p:sp>
        <p:nvSpPr>
          <p:cNvPr id="3" name="コンテンツ プレースホルダー 2">
            <a:extLst>
              <a:ext uri="{FF2B5EF4-FFF2-40B4-BE49-F238E27FC236}">
                <a16:creationId xmlns:a16="http://schemas.microsoft.com/office/drawing/2014/main" id="{BE423593-86D2-C743-A849-2F91AFCFE14E}"/>
              </a:ext>
            </a:extLst>
          </p:cNvPr>
          <p:cNvSpPr>
            <a:spLocks noGrp="1"/>
          </p:cNvSpPr>
          <p:nvPr>
            <p:ph idx="1"/>
          </p:nvPr>
        </p:nvSpPr>
        <p:spPr/>
        <p:txBody>
          <a:bodyPr>
            <a:normAutofit lnSpcReduction="10000"/>
          </a:bodyPr>
          <a:lstStyle/>
          <a:p>
            <a:r>
              <a:rPr kumimoji="1" lang="en-US" altLang="ja-JP" dirty="0"/>
              <a:t>In addition to Baseline (some exceptions)</a:t>
            </a:r>
            <a:r>
              <a:rPr kumimoji="1" lang="ja-JP" altLang="en-US" dirty="0"/>
              <a:t> </a:t>
            </a:r>
            <a:r>
              <a:rPr lang="en-US" altLang="ja-JP" dirty="0"/>
              <a:t>:</a:t>
            </a:r>
            <a:endParaRPr kumimoji="1" lang="en-US" altLang="ja-JP" dirty="0"/>
          </a:p>
          <a:p>
            <a:r>
              <a:rPr lang="en-US" altLang="ja-JP" dirty="0"/>
              <a:t>No Public Clients</a:t>
            </a:r>
            <a:r>
              <a:rPr lang="ja-JP" altLang="en-US" dirty="0"/>
              <a:t> </a:t>
            </a:r>
            <a:r>
              <a:rPr lang="en-US" altLang="ja-JP" dirty="0"/>
              <a:t>(Browsers or Apps)</a:t>
            </a:r>
            <a:endParaRPr kumimoji="1" lang="en-US" altLang="ja-JP" dirty="0"/>
          </a:p>
          <a:p>
            <a:r>
              <a:rPr lang="en-US" altLang="ja-JP" dirty="0"/>
              <a:t>Must use JWS-signed </a:t>
            </a:r>
            <a:r>
              <a:rPr kumimoji="1" lang="en-US" altLang="ja-JP" dirty="0"/>
              <a:t>request object or </a:t>
            </a:r>
            <a:r>
              <a:rPr kumimoji="1" lang="en-US" altLang="ja-JP" dirty="0" err="1"/>
              <a:t>request_uri</a:t>
            </a:r>
            <a:r>
              <a:rPr kumimoji="1" lang="en-US" altLang="ja-JP" dirty="0"/>
              <a:t> </a:t>
            </a:r>
          </a:p>
          <a:p>
            <a:pPr lvl="1"/>
            <a:r>
              <a:rPr kumimoji="1" lang="en-US" altLang="ja-JP" dirty="0"/>
              <a:t>to prevent</a:t>
            </a:r>
            <a:r>
              <a:rPr lang="en-US" altLang="ja-JP" dirty="0"/>
              <a:t> tampering request parameters</a:t>
            </a:r>
            <a:endParaRPr kumimoji="1" lang="en-US" altLang="ja-JP" dirty="0"/>
          </a:p>
          <a:p>
            <a:r>
              <a:rPr lang="en-US" altLang="ja-JP" dirty="0"/>
              <a:t>Must use client-authentication with client-certificates, and must bind </a:t>
            </a:r>
            <a:r>
              <a:rPr lang="en-US" altLang="ja-JP" dirty="0" err="1"/>
              <a:t>access_token</a:t>
            </a:r>
            <a:r>
              <a:rPr lang="en-US" altLang="ja-JP" dirty="0"/>
              <a:t> to client so that a stolen token can be used by others</a:t>
            </a:r>
          </a:p>
          <a:p>
            <a:r>
              <a:rPr lang="en-US" altLang="ja-JP" dirty="0"/>
              <a:t>Prevent code/state from tampering using </a:t>
            </a:r>
            <a:r>
              <a:rPr lang="en-US" altLang="ja-JP" dirty="0" err="1"/>
              <a:t>id_token</a:t>
            </a:r>
            <a:r>
              <a:rPr lang="en-US" altLang="ja-JP" dirty="0"/>
              <a:t> or JARM</a:t>
            </a:r>
          </a:p>
          <a:p>
            <a:pPr lvl="1"/>
            <a:r>
              <a:rPr lang="en-US" altLang="ja-JP" dirty="0"/>
              <a:t>If using </a:t>
            </a:r>
            <a:r>
              <a:rPr lang="en-US" altLang="ja-JP" dirty="0" err="1"/>
              <a:t>id_token</a:t>
            </a:r>
            <a:r>
              <a:rPr lang="en-US" altLang="ja-JP" dirty="0"/>
              <a:t>, include </a:t>
            </a:r>
            <a:r>
              <a:rPr lang="en-US" altLang="ja-JP" dirty="0" err="1"/>
              <a:t>c_hash</a:t>
            </a:r>
            <a:r>
              <a:rPr lang="en-US" altLang="ja-JP" dirty="0"/>
              <a:t>/</a:t>
            </a:r>
            <a:r>
              <a:rPr lang="en-US" altLang="ja-JP" dirty="0" err="1"/>
              <a:t>s_hash</a:t>
            </a:r>
            <a:r>
              <a:rPr lang="en-US" altLang="ja-JP" dirty="0"/>
              <a:t> (FAPI1 defines “</a:t>
            </a:r>
            <a:r>
              <a:rPr lang="en-US" altLang="ja-JP" dirty="0" err="1"/>
              <a:t>s_hash</a:t>
            </a:r>
            <a:r>
              <a:rPr lang="en-US" altLang="ja-JP" dirty="0"/>
              <a:t>”</a:t>
            </a:r>
            <a:r>
              <a:rPr lang="ja-JP" altLang="en-US" dirty="0"/>
              <a:t>）</a:t>
            </a:r>
            <a:endParaRPr lang="en-US" altLang="ja-JP" dirty="0"/>
          </a:p>
          <a:p>
            <a:pPr lvl="1"/>
            <a:r>
              <a:rPr lang="en-US" altLang="ja-JP" dirty="0"/>
              <a:t>JARM is a spec to JWT-</a:t>
            </a:r>
            <a:r>
              <a:rPr lang="en-US" altLang="ja-JP" dirty="0" err="1"/>
              <a:t>ize</a:t>
            </a:r>
            <a:r>
              <a:rPr lang="en-US" altLang="ja-JP" dirty="0"/>
              <a:t> entire authorization response</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1447330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49C310-5762-944B-966D-138246E924DA}"/>
              </a:ext>
            </a:extLst>
          </p:cNvPr>
          <p:cNvSpPr>
            <a:spLocks noGrp="1"/>
          </p:cNvSpPr>
          <p:nvPr>
            <p:ph type="title"/>
          </p:nvPr>
        </p:nvSpPr>
        <p:spPr/>
        <p:txBody>
          <a:bodyPr/>
          <a:lstStyle/>
          <a:p>
            <a:r>
              <a:rPr kumimoji="1" lang="en-US" altLang="ja-JP" dirty="0"/>
              <a:t>FAPI 2 </a:t>
            </a:r>
            <a:r>
              <a:rPr kumimoji="1" lang="ja-JP" altLang="en-US"/>
              <a:t>への動き</a:t>
            </a:r>
          </a:p>
        </p:txBody>
      </p:sp>
      <p:sp>
        <p:nvSpPr>
          <p:cNvPr id="3" name="コンテンツ プレースホルダー 2">
            <a:extLst>
              <a:ext uri="{FF2B5EF4-FFF2-40B4-BE49-F238E27FC236}">
                <a16:creationId xmlns:a16="http://schemas.microsoft.com/office/drawing/2014/main" id="{99DEC538-1572-B744-97E5-E3D2102361F1}"/>
              </a:ext>
            </a:extLst>
          </p:cNvPr>
          <p:cNvSpPr>
            <a:spLocks noGrp="1"/>
          </p:cNvSpPr>
          <p:nvPr>
            <p:ph idx="1"/>
          </p:nvPr>
        </p:nvSpPr>
        <p:spPr/>
        <p:txBody>
          <a:bodyPr/>
          <a:lstStyle/>
          <a:p>
            <a:r>
              <a:rPr kumimoji="1" lang="ja-JP" altLang="en-US"/>
              <a:t>よりシンプルに</a:t>
            </a:r>
            <a:endParaRPr kumimoji="1" lang="en-US" altLang="ja-JP" dirty="0"/>
          </a:p>
          <a:p>
            <a:endParaRPr lang="en-US" altLang="ja-JP" dirty="0"/>
          </a:p>
          <a:p>
            <a:r>
              <a:rPr kumimoji="1" lang="ja-JP" altLang="en-US"/>
              <a:t>より相互運用性を</a:t>
            </a:r>
            <a:endParaRPr kumimoji="1" lang="en-US" altLang="ja-JP" dirty="0"/>
          </a:p>
          <a:p>
            <a:pPr lvl="1"/>
            <a:r>
              <a:rPr lang="ja-JP" altLang="en-US"/>
              <a:t>選択肢（</a:t>
            </a:r>
            <a:r>
              <a:rPr lang="en-US" altLang="ja-JP" dirty="0"/>
              <a:t>optionality</a:t>
            </a:r>
            <a:r>
              <a:rPr lang="ja-JP" altLang="en-US"/>
              <a:t>）を減らす方向</a:t>
            </a:r>
            <a:endParaRPr lang="en-US" altLang="ja-JP" dirty="0"/>
          </a:p>
          <a:p>
            <a:pPr lvl="1"/>
            <a:r>
              <a:rPr lang="en-US" altLang="ja-JP" dirty="0"/>
              <a:t>Pushed Authorization Request (PAR: RFC9126) </a:t>
            </a:r>
            <a:r>
              <a:rPr lang="ja-JP" altLang="en-US"/>
              <a:t>の必須化</a:t>
            </a:r>
            <a:endParaRPr lang="en-US" altLang="ja-JP" dirty="0"/>
          </a:p>
          <a:p>
            <a:pPr lvl="1"/>
            <a:endParaRPr lang="en-US" altLang="ja-JP" dirty="0"/>
          </a:p>
          <a:p>
            <a:r>
              <a:rPr lang="ja-JP" altLang="en-US"/>
              <a:t>新たな要件の取り込み</a:t>
            </a:r>
            <a:endParaRPr lang="en-US" altLang="ja-JP" dirty="0"/>
          </a:p>
          <a:p>
            <a:pPr lvl="1"/>
            <a:r>
              <a:rPr kumimoji="1" lang="en-US" altLang="ja-JP" dirty="0"/>
              <a:t>Grant Management</a:t>
            </a:r>
          </a:p>
          <a:p>
            <a:pPr lvl="1"/>
            <a:r>
              <a:rPr lang="en-US" altLang="ja-JP" dirty="0"/>
              <a:t>Rich Authorization Request</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3120980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49C310-5762-944B-966D-138246E924DA}"/>
              </a:ext>
            </a:extLst>
          </p:cNvPr>
          <p:cNvSpPr>
            <a:spLocks noGrp="1"/>
          </p:cNvSpPr>
          <p:nvPr>
            <p:ph type="title"/>
          </p:nvPr>
        </p:nvSpPr>
        <p:spPr/>
        <p:txBody>
          <a:bodyPr/>
          <a:lstStyle/>
          <a:p>
            <a:r>
              <a:rPr kumimoji="1" lang="en-US" altLang="ja-JP" dirty="0"/>
              <a:t>Movement towards FAPI 2</a:t>
            </a:r>
            <a:endParaRPr kumimoji="1" lang="ja-JP" altLang="en-US" dirty="0"/>
          </a:p>
        </p:txBody>
      </p:sp>
      <p:sp>
        <p:nvSpPr>
          <p:cNvPr id="3" name="コンテンツ プレースホルダー 2">
            <a:extLst>
              <a:ext uri="{FF2B5EF4-FFF2-40B4-BE49-F238E27FC236}">
                <a16:creationId xmlns:a16="http://schemas.microsoft.com/office/drawing/2014/main" id="{99DEC538-1572-B744-97E5-E3D2102361F1}"/>
              </a:ext>
            </a:extLst>
          </p:cNvPr>
          <p:cNvSpPr>
            <a:spLocks noGrp="1"/>
          </p:cNvSpPr>
          <p:nvPr>
            <p:ph idx="1"/>
          </p:nvPr>
        </p:nvSpPr>
        <p:spPr/>
        <p:txBody>
          <a:bodyPr/>
          <a:lstStyle/>
          <a:p>
            <a:r>
              <a:rPr lang="en-US" altLang="ja-JP" dirty="0"/>
              <a:t>Simpler</a:t>
            </a:r>
            <a:endParaRPr kumimoji="1" lang="en-US" altLang="ja-JP" dirty="0"/>
          </a:p>
          <a:p>
            <a:endParaRPr lang="en-US" altLang="ja-JP" dirty="0"/>
          </a:p>
          <a:p>
            <a:r>
              <a:rPr lang="en-US" altLang="ja-JP" dirty="0"/>
              <a:t>More interoperability</a:t>
            </a:r>
            <a:endParaRPr kumimoji="1" lang="en-US" altLang="ja-JP" dirty="0"/>
          </a:p>
          <a:p>
            <a:pPr lvl="1"/>
            <a:r>
              <a:rPr lang="en-US" altLang="ja-JP" dirty="0"/>
              <a:t>Less optionality</a:t>
            </a:r>
          </a:p>
          <a:p>
            <a:pPr lvl="1"/>
            <a:r>
              <a:rPr lang="en-US" altLang="ja-JP" dirty="0"/>
              <a:t>Require Pushed Authorization Request (PAR: RFC9126) </a:t>
            </a:r>
          </a:p>
          <a:p>
            <a:pPr lvl="1"/>
            <a:endParaRPr lang="en-US" altLang="ja-JP" dirty="0"/>
          </a:p>
          <a:p>
            <a:r>
              <a:rPr lang="en-US" altLang="ja-JP" dirty="0"/>
              <a:t>New use cases</a:t>
            </a:r>
          </a:p>
          <a:p>
            <a:pPr lvl="1"/>
            <a:r>
              <a:rPr kumimoji="1" lang="en-US" altLang="ja-JP" dirty="0"/>
              <a:t>Grant Management</a:t>
            </a:r>
          </a:p>
          <a:p>
            <a:pPr lvl="1"/>
            <a:r>
              <a:rPr lang="en-US" altLang="ja-JP" dirty="0"/>
              <a:t>Rich Authorization Request</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1405417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E1B4C63C-41FD-1940-9286-9CBD7FC4EDC8}"/>
              </a:ext>
            </a:extLst>
          </p:cNvPr>
          <p:cNvSpPr>
            <a:spLocks noGrp="1"/>
          </p:cNvSpPr>
          <p:nvPr>
            <p:ph type="title"/>
          </p:nvPr>
        </p:nvSpPr>
        <p:spPr/>
        <p:txBody>
          <a:bodyPr/>
          <a:lstStyle/>
          <a:p>
            <a:r>
              <a:rPr lang="en-US" altLang="ja-JP" dirty="0"/>
              <a:t>IDA: </a:t>
            </a:r>
            <a:r>
              <a:rPr lang="ja-JP" altLang="en-US"/>
              <a:t>さらなる拡張</a:t>
            </a:r>
          </a:p>
        </p:txBody>
      </p:sp>
      <p:sp>
        <p:nvSpPr>
          <p:cNvPr id="8" name="コンテンツ プレースホルダー 7">
            <a:extLst>
              <a:ext uri="{FF2B5EF4-FFF2-40B4-BE49-F238E27FC236}">
                <a16:creationId xmlns:a16="http://schemas.microsoft.com/office/drawing/2014/main" id="{81FA7916-C01D-0340-B125-62A3B5AA58C7}"/>
              </a:ext>
            </a:extLst>
          </p:cNvPr>
          <p:cNvSpPr>
            <a:spLocks noGrp="1"/>
          </p:cNvSpPr>
          <p:nvPr>
            <p:ph idx="1"/>
          </p:nvPr>
        </p:nvSpPr>
        <p:spPr/>
        <p:txBody>
          <a:bodyPr>
            <a:normAutofit fontScale="92500" lnSpcReduction="10000"/>
          </a:bodyPr>
          <a:lstStyle/>
          <a:p>
            <a:r>
              <a:rPr lang="en" altLang="ja-JP" dirty="0"/>
              <a:t>Selective Abort/Omit</a:t>
            </a:r>
          </a:p>
          <a:p>
            <a:pPr lvl="1"/>
            <a:r>
              <a:rPr lang="ja-JP" altLang="en-US"/>
              <a:t>例えば「日本の犯収法に基づかない結果であれば不要」など、</a:t>
            </a:r>
            <a:br>
              <a:rPr lang="en-US" altLang="ja-JP" dirty="0"/>
            </a:br>
            <a:r>
              <a:rPr lang="ja-JP" altLang="en-US"/>
              <a:t>結果を受領する条件を規定することができる</a:t>
            </a:r>
            <a:endParaRPr lang="en-US" altLang="ja-JP" dirty="0"/>
          </a:p>
          <a:p>
            <a:pPr lvl="1"/>
            <a:r>
              <a:rPr lang="ja-JP" altLang="en-US"/>
              <a:t>手数料を徴求するようなビジネスモデルで有用</a:t>
            </a:r>
            <a:endParaRPr lang="en-US" altLang="ja-JP" dirty="0"/>
          </a:p>
          <a:p>
            <a:pPr lvl="1"/>
            <a:endParaRPr lang="en-US" altLang="ja-JP" dirty="0"/>
          </a:p>
          <a:p>
            <a:r>
              <a:rPr lang="en" altLang="ja-JP" dirty="0"/>
              <a:t>Claims Transformation</a:t>
            </a:r>
          </a:p>
          <a:p>
            <a:pPr lvl="1"/>
            <a:r>
              <a:rPr lang="ja-JP" altLang="en-US"/>
              <a:t>「</a:t>
            </a:r>
            <a:r>
              <a:rPr lang="en-US" altLang="ja-JP" dirty="0"/>
              <a:t>20</a:t>
            </a:r>
            <a:r>
              <a:rPr lang="ja-JP" altLang="en-US"/>
              <a:t>歳以上」「東京都か千葉県在住かどうか」など、個人情報本体ではなく、その条件を</a:t>
            </a:r>
            <a:r>
              <a:rPr lang="en-US" altLang="ja-JP" dirty="0"/>
              <a:t>True/False</a:t>
            </a:r>
            <a:r>
              <a:rPr lang="ja-JP" altLang="en-US"/>
              <a:t>で返却する</a:t>
            </a:r>
            <a:endParaRPr lang="en-US" altLang="ja-JP" dirty="0"/>
          </a:p>
          <a:p>
            <a:pPr lvl="1"/>
            <a:endParaRPr lang="en-US" altLang="ja-JP" dirty="0"/>
          </a:p>
          <a:p>
            <a:r>
              <a:rPr lang="ja-JP" altLang="en-US"/>
              <a:t>いずれも、</a:t>
            </a:r>
            <a:r>
              <a:rPr lang="en" altLang="ja-JP" dirty="0"/>
              <a:t>Advanced Syntax for Claims</a:t>
            </a:r>
            <a:r>
              <a:rPr lang="ja-JP" altLang="en-US"/>
              <a:t>という新たな仕様として策定中</a:t>
            </a:r>
            <a:endParaRPr lang="en-US" altLang="ja-JP" dirty="0"/>
          </a:p>
          <a:p>
            <a:pPr lvl="1"/>
            <a:r>
              <a:rPr lang="en-US" altLang="ja-JP" dirty="0"/>
              <a:t>OIDC</a:t>
            </a:r>
            <a:r>
              <a:rPr lang="ja-JP" altLang="en-US"/>
              <a:t>単体に対する拡張としても利用可能だが、</a:t>
            </a:r>
            <a:r>
              <a:rPr lang="en-US" altLang="ja-JP" dirty="0"/>
              <a:t>IDA</a:t>
            </a:r>
            <a:r>
              <a:rPr lang="ja-JP" altLang="en-US"/>
              <a:t>と併用するとさらに有用</a:t>
            </a:r>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66440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E1B4C63C-41FD-1940-9286-9CBD7FC4EDC8}"/>
              </a:ext>
            </a:extLst>
          </p:cNvPr>
          <p:cNvSpPr>
            <a:spLocks noGrp="1"/>
          </p:cNvSpPr>
          <p:nvPr>
            <p:ph type="title"/>
          </p:nvPr>
        </p:nvSpPr>
        <p:spPr/>
        <p:txBody>
          <a:bodyPr/>
          <a:lstStyle/>
          <a:p>
            <a:r>
              <a:rPr lang="en-US" altLang="ja-JP" dirty="0"/>
              <a:t>IDA: Further Extensions</a:t>
            </a:r>
            <a:endParaRPr lang="ja-JP" altLang="en-US" dirty="0"/>
          </a:p>
        </p:txBody>
      </p:sp>
      <p:sp>
        <p:nvSpPr>
          <p:cNvPr id="8" name="コンテンツ プレースホルダー 7">
            <a:extLst>
              <a:ext uri="{FF2B5EF4-FFF2-40B4-BE49-F238E27FC236}">
                <a16:creationId xmlns:a16="http://schemas.microsoft.com/office/drawing/2014/main" id="{81FA7916-C01D-0340-B125-62A3B5AA58C7}"/>
              </a:ext>
            </a:extLst>
          </p:cNvPr>
          <p:cNvSpPr>
            <a:spLocks noGrp="1"/>
          </p:cNvSpPr>
          <p:nvPr>
            <p:ph idx="1"/>
          </p:nvPr>
        </p:nvSpPr>
        <p:spPr/>
        <p:txBody>
          <a:bodyPr>
            <a:normAutofit fontScale="92500"/>
          </a:bodyPr>
          <a:lstStyle/>
          <a:p>
            <a:r>
              <a:rPr lang="en" altLang="ja-JP" dirty="0"/>
              <a:t>Selective Abort/Omit</a:t>
            </a:r>
          </a:p>
          <a:p>
            <a:pPr lvl="1"/>
            <a:r>
              <a:rPr lang="en-US" altLang="ja-JP" dirty="0"/>
              <a:t>Set conditions to receive results, such as “do not return unless the claims is verified based on Japanese AML law”</a:t>
            </a:r>
          </a:p>
          <a:p>
            <a:pPr lvl="1"/>
            <a:r>
              <a:rPr lang="en-US" altLang="ja-JP" dirty="0"/>
              <a:t>Useful for business models to receive fees</a:t>
            </a:r>
          </a:p>
          <a:p>
            <a:pPr lvl="1"/>
            <a:endParaRPr lang="en-US" altLang="ja-JP" dirty="0"/>
          </a:p>
          <a:p>
            <a:r>
              <a:rPr lang="en" altLang="ja-JP" dirty="0"/>
              <a:t>Claims Transformation</a:t>
            </a:r>
          </a:p>
          <a:p>
            <a:pPr lvl="1"/>
            <a:r>
              <a:rPr lang="en-US" altLang="ja-JP" dirty="0"/>
              <a:t>Return conditional results as True/False, not the claims itself, such as “over 20 or not” or “lives in Tokyo or Chiba prefecture”</a:t>
            </a:r>
          </a:p>
          <a:p>
            <a:pPr lvl="1"/>
            <a:endParaRPr lang="en-US" altLang="ja-JP" dirty="0"/>
          </a:p>
          <a:p>
            <a:r>
              <a:rPr lang="en-US" altLang="ja-JP" dirty="0"/>
              <a:t>Under efforts to create new spec</a:t>
            </a:r>
            <a:r>
              <a:rPr lang="ja-JP" altLang="en-US" dirty="0"/>
              <a:t> </a:t>
            </a:r>
            <a:r>
              <a:rPr lang="en-US" altLang="ja-JP" dirty="0"/>
              <a:t>“</a:t>
            </a:r>
            <a:r>
              <a:rPr lang="en" altLang="ja-JP" dirty="0"/>
              <a:t>Advanced Syntax for Claims</a:t>
            </a:r>
            <a:r>
              <a:rPr lang="en-US" altLang="ja-JP" dirty="0"/>
              <a:t>”</a:t>
            </a:r>
          </a:p>
          <a:p>
            <a:pPr lvl="1"/>
            <a:r>
              <a:rPr lang="en-US" altLang="ja-JP" dirty="0"/>
              <a:t>Can be used for sole OIDC extension, but much more useful with IDA.</a:t>
            </a:r>
            <a:endParaRPr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434815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2CC508-193E-6449-A174-44CBC689E842}"/>
              </a:ext>
            </a:extLst>
          </p:cNvPr>
          <p:cNvSpPr>
            <a:spLocks noGrp="1"/>
          </p:cNvSpPr>
          <p:nvPr>
            <p:ph type="title"/>
          </p:nvPr>
        </p:nvSpPr>
        <p:spPr/>
        <p:txBody>
          <a:bodyPr/>
          <a:lstStyle/>
          <a:p>
            <a:r>
              <a:rPr lang="en-US" altLang="ja-JP" sz="7200" b="1" dirty="0"/>
              <a:t>FAPI</a:t>
            </a:r>
            <a:r>
              <a:rPr lang="en-US" altLang="ja-JP" dirty="0"/>
              <a:t>: Financial-grade API Security Profile</a:t>
            </a:r>
            <a:endParaRPr kumimoji="1" lang="ja-JP" altLang="en-US"/>
          </a:p>
        </p:txBody>
      </p:sp>
      <p:sp>
        <p:nvSpPr>
          <p:cNvPr id="3" name="テキスト プレースホルダー 2">
            <a:extLst>
              <a:ext uri="{FF2B5EF4-FFF2-40B4-BE49-F238E27FC236}">
                <a16:creationId xmlns:a16="http://schemas.microsoft.com/office/drawing/2014/main" id="{07115157-693C-3F46-BEDA-B71C41815C31}"/>
              </a:ext>
            </a:extLst>
          </p:cNvPr>
          <p:cNvSpPr>
            <a:spLocks noGrp="1"/>
          </p:cNvSpPr>
          <p:nvPr>
            <p:ph type="body" idx="1"/>
          </p:nvPr>
        </p:nvSpPr>
        <p:spPr/>
        <p:txBody>
          <a:bodyPr/>
          <a:lstStyle/>
          <a:p>
            <a:r>
              <a:rPr lang="en-US" altLang="ja-JP" b="1" dirty="0">
                <a:solidFill>
                  <a:srgbClr val="FF0000"/>
                </a:solidFill>
              </a:rPr>
              <a:t>OAuth2.0</a:t>
            </a:r>
            <a:r>
              <a:rPr lang="ja-JP" altLang="en-US"/>
              <a:t>の</a:t>
            </a:r>
            <a:r>
              <a:rPr lang="en-US" altLang="ja-JP" dirty="0"/>
              <a:t>API</a:t>
            </a:r>
            <a:r>
              <a:rPr lang="ja-JP" altLang="en-US"/>
              <a:t>を、より安全に利用するための仕様</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26251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2CC508-193E-6449-A174-44CBC689E842}"/>
              </a:ext>
            </a:extLst>
          </p:cNvPr>
          <p:cNvSpPr>
            <a:spLocks noGrp="1"/>
          </p:cNvSpPr>
          <p:nvPr>
            <p:ph type="title"/>
          </p:nvPr>
        </p:nvSpPr>
        <p:spPr/>
        <p:txBody>
          <a:bodyPr/>
          <a:lstStyle/>
          <a:p>
            <a:r>
              <a:rPr lang="en-US" altLang="ja-JP" sz="7200" b="1" dirty="0"/>
              <a:t>FAPI</a:t>
            </a:r>
            <a:r>
              <a:rPr lang="en-US" altLang="ja-JP" dirty="0"/>
              <a:t>: Financial-grade API Security Profile</a:t>
            </a:r>
            <a:endParaRPr kumimoji="1" lang="ja-JP" altLang="en-US"/>
          </a:p>
        </p:txBody>
      </p:sp>
      <p:sp>
        <p:nvSpPr>
          <p:cNvPr id="3" name="テキスト プレースホルダー 2">
            <a:extLst>
              <a:ext uri="{FF2B5EF4-FFF2-40B4-BE49-F238E27FC236}">
                <a16:creationId xmlns:a16="http://schemas.microsoft.com/office/drawing/2014/main" id="{07115157-693C-3F46-BEDA-B71C41815C31}"/>
              </a:ext>
            </a:extLst>
          </p:cNvPr>
          <p:cNvSpPr>
            <a:spLocks noGrp="1"/>
          </p:cNvSpPr>
          <p:nvPr>
            <p:ph type="body" idx="1"/>
          </p:nvPr>
        </p:nvSpPr>
        <p:spPr/>
        <p:txBody>
          <a:bodyPr/>
          <a:lstStyle/>
          <a:p>
            <a:pPr lvl="1"/>
            <a:r>
              <a:rPr lang="en-US" altLang="ja-JP" sz="3200" dirty="0"/>
              <a:t>A spec to use </a:t>
            </a:r>
            <a:r>
              <a:rPr lang="en-US" altLang="ja-JP" sz="3200" b="1" dirty="0">
                <a:solidFill>
                  <a:srgbClr val="FF0000"/>
                </a:solidFill>
              </a:rPr>
              <a:t>OAuth2.0</a:t>
            </a:r>
            <a:r>
              <a:rPr lang="en-US" altLang="ja-JP" sz="3200" dirty="0"/>
              <a:t> APIs much safer</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4079046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OAuth2.0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API</a:t>
            </a:r>
            <a:r>
              <a:rPr lang="ja-JP" altLang="en-US"/>
              <a:t>認可のためのフレームワーク</a:t>
            </a:r>
            <a:endParaRPr lang="en-US" altLang="ja-JP" dirty="0"/>
          </a:p>
          <a:p>
            <a:pPr lvl="1"/>
            <a:r>
              <a:rPr lang="en-US" altLang="ja-JP" dirty="0"/>
              <a:t>RFC6749 - The OAuth 2.0 Authorization Framework</a:t>
            </a:r>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pic>
        <p:nvPicPr>
          <p:cNvPr id="1026" name="Picture 2" descr="会計士のイラスト（女性）">
            <a:extLst>
              <a:ext uri="{FF2B5EF4-FFF2-40B4-BE49-F238E27FC236}">
                <a16:creationId xmlns:a16="http://schemas.microsoft.com/office/drawing/2014/main" id="{8A5C1385-212B-3F46-A149-35D090802A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002"/>
          <a:stretch/>
        </p:blipFill>
        <p:spPr bwMode="auto">
          <a:xfrm>
            <a:off x="4821018" y="5263113"/>
            <a:ext cx="1388331" cy="13618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銀行のイラスト（お金）">
            <a:extLst>
              <a:ext uri="{FF2B5EF4-FFF2-40B4-BE49-F238E27FC236}">
                <a16:creationId xmlns:a16="http://schemas.microsoft.com/office/drawing/2014/main" id="{CDB2A234-FA94-D241-BDB3-5D2C74C79C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204"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占い師のイラスト">
            <a:extLst>
              <a:ext uri="{FF2B5EF4-FFF2-40B4-BE49-F238E27FC236}">
                <a16:creationId xmlns:a16="http://schemas.microsoft.com/office/drawing/2014/main" id="{38671183-3B1C-1546-BE71-E4EB88740C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1195" y="3441437"/>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NSのイラスト（ウェブサイト）">
            <a:extLst>
              <a:ext uri="{FF2B5EF4-FFF2-40B4-BE49-F238E27FC236}">
                <a16:creationId xmlns:a16="http://schemas.microsoft.com/office/drawing/2014/main" id="{ACAB4DD8-B609-DE4C-82FB-58C1077857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204"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スマホで撮影する人のイラスト（男性）">
            <a:extLst>
              <a:ext uri="{FF2B5EF4-FFF2-40B4-BE49-F238E27FC236}">
                <a16:creationId xmlns:a16="http://schemas.microsoft.com/office/drawing/2014/main" id="{BC10364F-247C-7442-8DBD-09549254697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a:extLst>
              <a:ext uri="{FF2B5EF4-FFF2-40B4-BE49-F238E27FC236}">
                <a16:creationId xmlns:a16="http://schemas.microsoft.com/office/drawing/2014/main" id="{BE3EF0A6-C47D-7341-BBC1-F8A755A6E125}"/>
              </a:ext>
            </a:extLst>
          </p:cNvPr>
          <p:cNvSpPr txBox="1"/>
          <p:nvPr/>
        </p:nvSpPr>
        <p:spPr>
          <a:xfrm>
            <a:off x="4268688" y="3109315"/>
            <a:ext cx="2492990" cy="369332"/>
          </a:xfrm>
          <a:prstGeom prst="rect">
            <a:avLst/>
          </a:prstGeom>
          <a:noFill/>
        </p:spPr>
        <p:txBody>
          <a:bodyPr wrap="none" rtlCol="0">
            <a:spAutoFit/>
          </a:bodyPr>
          <a:lstStyle/>
          <a:p>
            <a:r>
              <a:rPr lang="ja-JP" altLang="en-US" b="1"/>
              <a:t>占いサイト・</a:t>
            </a:r>
            <a:r>
              <a:rPr kumimoji="1" lang="ja-JP" altLang="en-US" b="1"/>
              <a:t>○○診断</a:t>
            </a:r>
          </a:p>
        </p:txBody>
      </p:sp>
      <p:sp>
        <p:nvSpPr>
          <p:cNvPr id="11" name="テキスト ボックス 10">
            <a:extLst>
              <a:ext uri="{FF2B5EF4-FFF2-40B4-BE49-F238E27FC236}">
                <a16:creationId xmlns:a16="http://schemas.microsoft.com/office/drawing/2014/main" id="{A18D4BB8-649A-1C4E-970A-250E7C386E8E}"/>
              </a:ext>
            </a:extLst>
          </p:cNvPr>
          <p:cNvSpPr txBox="1"/>
          <p:nvPr/>
        </p:nvSpPr>
        <p:spPr>
          <a:xfrm>
            <a:off x="7284836" y="3098680"/>
            <a:ext cx="2723823" cy="369332"/>
          </a:xfrm>
          <a:prstGeom prst="rect">
            <a:avLst/>
          </a:prstGeom>
          <a:noFill/>
        </p:spPr>
        <p:txBody>
          <a:bodyPr wrap="none" rtlCol="0">
            <a:spAutoFit/>
          </a:bodyPr>
          <a:lstStyle/>
          <a:p>
            <a:r>
              <a:rPr kumimoji="1" lang="ja-JP" altLang="en-US" b="1"/>
              <a:t>自分の</a:t>
            </a:r>
            <a:r>
              <a:rPr kumimoji="1" lang="en-US" altLang="ja-JP" b="1" dirty="0"/>
              <a:t>SNS</a:t>
            </a:r>
            <a:r>
              <a:rPr lang="ja-JP" altLang="en-US" b="1"/>
              <a:t>プロフィール</a:t>
            </a:r>
            <a:endParaRPr kumimoji="1" lang="ja-JP" altLang="en-US" b="1"/>
          </a:p>
        </p:txBody>
      </p:sp>
      <p:sp>
        <p:nvSpPr>
          <p:cNvPr id="12" name="テキスト ボックス 11">
            <a:extLst>
              <a:ext uri="{FF2B5EF4-FFF2-40B4-BE49-F238E27FC236}">
                <a16:creationId xmlns:a16="http://schemas.microsoft.com/office/drawing/2014/main" id="{139F5152-6BC8-F249-876E-155959A7C0CA}"/>
              </a:ext>
            </a:extLst>
          </p:cNvPr>
          <p:cNvSpPr txBox="1"/>
          <p:nvPr/>
        </p:nvSpPr>
        <p:spPr>
          <a:xfrm>
            <a:off x="4730353" y="5002026"/>
            <a:ext cx="1569660" cy="369332"/>
          </a:xfrm>
          <a:prstGeom prst="rect">
            <a:avLst/>
          </a:prstGeom>
          <a:noFill/>
        </p:spPr>
        <p:txBody>
          <a:bodyPr wrap="none" rtlCol="0">
            <a:spAutoFit/>
          </a:bodyPr>
          <a:lstStyle/>
          <a:p>
            <a:r>
              <a:rPr lang="ja-JP" altLang="en-US" b="1"/>
              <a:t>家計簿サイト</a:t>
            </a:r>
            <a:endParaRPr kumimoji="1" lang="ja-JP" altLang="en-US" b="1"/>
          </a:p>
        </p:txBody>
      </p:sp>
      <p:sp>
        <p:nvSpPr>
          <p:cNvPr id="13" name="テキスト ボックス 12">
            <a:extLst>
              <a:ext uri="{FF2B5EF4-FFF2-40B4-BE49-F238E27FC236}">
                <a16:creationId xmlns:a16="http://schemas.microsoft.com/office/drawing/2014/main" id="{ED14C604-70E2-B247-871B-6D5BF90DE874}"/>
              </a:ext>
            </a:extLst>
          </p:cNvPr>
          <p:cNvSpPr txBox="1"/>
          <p:nvPr/>
        </p:nvSpPr>
        <p:spPr>
          <a:xfrm>
            <a:off x="7746501" y="5016776"/>
            <a:ext cx="1800493" cy="369332"/>
          </a:xfrm>
          <a:prstGeom prst="rect">
            <a:avLst/>
          </a:prstGeom>
          <a:noFill/>
        </p:spPr>
        <p:txBody>
          <a:bodyPr wrap="none" rtlCol="0">
            <a:spAutoFit/>
          </a:bodyPr>
          <a:lstStyle/>
          <a:p>
            <a:r>
              <a:rPr kumimoji="1" lang="ja-JP" altLang="en-US" b="1"/>
              <a:t>自分の銀行残高</a:t>
            </a:r>
          </a:p>
        </p:txBody>
      </p:sp>
      <p:pic>
        <p:nvPicPr>
          <p:cNvPr id="1038" name="Picture 14" descr="カラフルな矢印のイラスト10">
            <a:extLst>
              <a:ext uri="{FF2B5EF4-FFF2-40B4-BE49-F238E27FC236}">
                <a16:creationId xmlns:a16="http://schemas.microsoft.com/office/drawing/2014/main" id="{0C7DC2ED-ADEE-8B42-BEE5-69D3FFADAC3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カラフルな矢印のイラスト10">
            <a:extLst>
              <a:ext uri="{FF2B5EF4-FFF2-40B4-BE49-F238E27FC236}">
                <a16:creationId xmlns:a16="http://schemas.microsoft.com/office/drawing/2014/main" id="{3D7C98E4-D8E8-7543-8613-69077ACDF0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2559893" flipV="1">
            <a:off x="3478044" y="5323392"/>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a:extLst>
              <a:ext uri="{FF2B5EF4-FFF2-40B4-BE49-F238E27FC236}">
                <a16:creationId xmlns:a16="http://schemas.microsoft.com/office/drawing/2014/main" id="{0DAA9357-F69A-7F40-A578-812B0F366B58}"/>
              </a:ext>
            </a:extLst>
          </p:cNvPr>
          <p:cNvSpPr txBox="1"/>
          <p:nvPr/>
        </p:nvSpPr>
        <p:spPr>
          <a:xfrm>
            <a:off x="2772100" y="4666243"/>
            <a:ext cx="1569660" cy="646331"/>
          </a:xfrm>
          <a:prstGeom prst="rect">
            <a:avLst/>
          </a:prstGeom>
          <a:noFill/>
        </p:spPr>
        <p:txBody>
          <a:bodyPr wrap="none" rtlCol="0">
            <a:spAutoFit/>
          </a:bodyPr>
          <a:lstStyle/>
          <a:p>
            <a:pPr algn="ctr"/>
            <a:r>
              <a:rPr kumimoji="1" lang="ja-JP" altLang="en-US" b="1">
                <a:solidFill>
                  <a:srgbClr val="FF0000"/>
                </a:solidFill>
              </a:rPr>
              <a:t>認可</a:t>
            </a:r>
            <a:endParaRPr kumimoji="1" lang="en-US" altLang="ja-JP" b="1" dirty="0">
              <a:solidFill>
                <a:srgbClr val="FF0000"/>
              </a:solidFill>
            </a:endParaRPr>
          </a:p>
          <a:p>
            <a:pPr algn="ctr"/>
            <a:r>
              <a:rPr kumimoji="1" lang="ja-JP" altLang="en-US" b="1">
                <a:solidFill>
                  <a:srgbClr val="FF0000"/>
                </a:solidFill>
              </a:rPr>
              <a:t>（権限委譲）</a:t>
            </a:r>
          </a:p>
        </p:txBody>
      </p:sp>
      <p:pic>
        <p:nvPicPr>
          <p:cNvPr id="1040" name="Picture 16" descr="矢印のイラスト「往来」">
            <a:extLst>
              <a:ext uri="{FF2B5EF4-FFF2-40B4-BE49-F238E27FC236}">
                <a16:creationId xmlns:a16="http://schemas.microsoft.com/office/drawing/2014/main" id="{FB9E2A6E-2944-3C4E-BE98-B5D8EA366A2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6346137" y="3954333"/>
            <a:ext cx="1485851" cy="67280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6" descr="矢印のイラスト「往来」">
            <a:extLst>
              <a:ext uri="{FF2B5EF4-FFF2-40B4-BE49-F238E27FC236}">
                <a16:creationId xmlns:a16="http://schemas.microsoft.com/office/drawing/2014/main" id="{FBA1F74A-541F-0340-A333-EF10C2FEEC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6346137" y="5832907"/>
            <a:ext cx="1485851" cy="672806"/>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a:extLst>
              <a:ext uri="{FF2B5EF4-FFF2-40B4-BE49-F238E27FC236}">
                <a16:creationId xmlns:a16="http://schemas.microsoft.com/office/drawing/2014/main" id="{BE2CDC34-B86B-F645-B857-3D54E0FD278F}"/>
              </a:ext>
            </a:extLst>
          </p:cNvPr>
          <p:cNvSpPr txBox="1"/>
          <p:nvPr/>
        </p:nvSpPr>
        <p:spPr>
          <a:xfrm>
            <a:off x="6553803" y="3700601"/>
            <a:ext cx="1107997" cy="369332"/>
          </a:xfrm>
          <a:prstGeom prst="rect">
            <a:avLst/>
          </a:prstGeom>
          <a:noFill/>
        </p:spPr>
        <p:txBody>
          <a:bodyPr wrap="none" rtlCol="0">
            <a:spAutoFit/>
          </a:bodyPr>
          <a:lstStyle/>
          <a:p>
            <a:pPr algn="ctr"/>
            <a:r>
              <a:rPr kumimoji="1" lang="ja-JP" altLang="en-US" b="1">
                <a:solidFill>
                  <a:srgbClr val="0070C0"/>
                </a:solidFill>
              </a:rPr>
              <a:t>アクセス</a:t>
            </a:r>
          </a:p>
        </p:txBody>
      </p:sp>
      <p:sp>
        <p:nvSpPr>
          <p:cNvPr id="21" name="テキスト ボックス 20">
            <a:extLst>
              <a:ext uri="{FF2B5EF4-FFF2-40B4-BE49-F238E27FC236}">
                <a16:creationId xmlns:a16="http://schemas.microsoft.com/office/drawing/2014/main" id="{433C5F68-B105-1E4C-8D7A-D7B6E4DDC195}"/>
              </a:ext>
            </a:extLst>
          </p:cNvPr>
          <p:cNvSpPr txBox="1"/>
          <p:nvPr/>
        </p:nvSpPr>
        <p:spPr>
          <a:xfrm>
            <a:off x="6553803" y="5558147"/>
            <a:ext cx="1107997" cy="369332"/>
          </a:xfrm>
          <a:prstGeom prst="rect">
            <a:avLst/>
          </a:prstGeom>
          <a:noFill/>
        </p:spPr>
        <p:txBody>
          <a:bodyPr wrap="none" rtlCol="0">
            <a:spAutoFit/>
          </a:bodyPr>
          <a:lstStyle/>
          <a:p>
            <a:pPr algn="ctr"/>
            <a:r>
              <a:rPr kumimoji="1" lang="ja-JP" altLang="en-US" b="1">
                <a:solidFill>
                  <a:srgbClr val="0070C0"/>
                </a:solidFill>
              </a:rPr>
              <a:t>アクセス</a:t>
            </a:r>
          </a:p>
        </p:txBody>
      </p:sp>
      <p:sp>
        <p:nvSpPr>
          <p:cNvPr id="22" name="テキスト ボックス 21">
            <a:extLst>
              <a:ext uri="{FF2B5EF4-FFF2-40B4-BE49-F238E27FC236}">
                <a16:creationId xmlns:a16="http://schemas.microsoft.com/office/drawing/2014/main" id="{BA3BE386-C311-054B-BCD2-644B982A888F}"/>
              </a:ext>
            </a:extLst>
          </p:cNvPr>
          <p:cNvSpPr txBox="1"/>
          <p:nvPr/>
        </p:nvSpPr>
        <p:spPr>
          <a:xfrm>
            <a:off x="1639592" y="3630329"/>
            <a:ext cx="646331" cy="369332"/>
          </a:xfrm>
          <a:prstGeom prst="rect">
            <a:avLst/>
          </a:prstGeom>
          <a:noFill/>
        </p:spPr>
        <p:txBody>
          <a:bodyPr wrap="none" rtlCol="0">
            <a:spAutoFit/>
          </a:bodyPr>
          <a:lstStyle/>
          <a:p>
            <a:r>
              <a:rPr lang="ja-JP" altLang="en-US" b="1"/>
              <a:t>自分</a:t>
            </a:r>
            <a:endParaRPr kumimoji="1" lang="ja-JP" altLang="en-US" b="1"/>
          </a:p>
        </p:txBody>
      </p:sp>
    </p:spTree>
    <p:extLst>
      <p:ext uri="{BB962C8B-B14F-4D97-AF65-F5344CB8AC3E}">
        <p14:creationId xmlns:p14="http://schemas.microsoft.com/office/powerpoint/2010/main" val="1355402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OAuth2.0 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kumimoji="1" lang="en-US" altLang="ja-JP" dirty="0"/>
              <a:t>API</a:t>
            </a:r>
            <a:r>
              <a:rPr kumimoji="1" lang="ja-JP" altLang="en-US"/>
              <a:t> </a:t>
            </a:r>
            <a:r>
              <a:rPr kumimoji="1" lang="en-US" altLang="ja-JP" dirty="0"/>
              <a:t>Authorization Framework</a:t>
            </a:r>
          </a:p>
          <a:p>
            <a:pPr lvl="1"/>
            <a:r>
              <a:rPr lang="en-US" altLang="ja-JP" dirty="0"/>
              <a:t>RFC6749 - The OAuth 2.0 Authorization Framework</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pic>
        <p:nvPicPr>
          <p:cNvPr id="5" name="Picture 2" descr="会計士のイラスト（女性）">
            <a:extLst>
              <a:ext uri="{FF2B5EF4-FFF2-40B4-BE49-F238E27FC236}">
                <a16:creationId xmlns:a16="http://schemas.microsoft.com/office/drawing/2014/main" id="{19204E74-1DE4-7E4F-B8D6-1EAD1A585E6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7002"/>
          <a:stretch/>
        </p:blipFill>
        <p:spPr bwMode="auto">
          <a:xfrm>
            <a:off x="4821018" y="5263113"/>
            <a:ext cx="1388331" cy="13618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銀行のイラスト（お金）">
            <a:extLst>
              <a:ext uri="{FF2B5EF4-FFF2-40B4-BE49-F238E27FC236}">
                <a16:creationId xmlns:a16="http://schemas.microsoft.com/office/drawing/2014/main" id="{7E5AB20B-09EF-E243-8913-01BEC46F3E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4204" y="5338070"/>
            <a:ext cx="1165087" cy="13239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占い師のイラスト">
            <a:extLst>
              <a:ext uri="{FF2B5EF4-FFF2-40B4-BE49-F238E27FC236}">
                <a16:creationId xmlns:a16="http://schemas.microsoft.com/office/drawing/2014/main" id="{E9EF35BA-94F7-B245-92E9-FD7B93C219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1195" y="3441437"/>
            <a:ext cx="1227976" cy="13239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SNSのイラスト（ウェブサイト）">
            <a:extLst>
              <a:ext uri="{FF2B5EF4-FFF2-40B4-BE49-F238E27FC236}">
                <a16:creationId xmlns:a16="http://schemas.microsoft.com/office/drawing/2014/main" id="{3E21B878-0726-C64C-93BE-EA597C39D8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204" y="3443703"/>
            <a:ext cx="1165087" cy="119700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スマホで撮影する人のイラスト（男性）">
            <a:extLst>
              <a:ext uri="{FF2B5EF4-FFF2-40B4-BE49-F238E27FC236}">
                <a16:creationId xmlns:a16="http://schemas.microsoft.com/office/drawing/2014/main" id="{858D0690-641B-F045-BC06-5FE9E938115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2219" y="4153113"/>
            <a:ext cx="1405453" cy="1565964"/>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a:extLst>
              <a:ext uri="{FF2B5EF4-FFF2-40B4-BE49-F238E27FC236}">
                <a16:creationId xmlns:a16="http://schemas.microsoft.com/office/drawing/2014/main" id="{71D67908-9F09-BB4B-B1FD-6D222B4EDCB4}"/>
              </a:ext>
            </a:extLst>
          </p:cNvPr>
          <p:cNvSpPr txBox="1"/>
          <p:nvPr/>
        </p:nvSpPr>
        <p:spPr>
          <a:xfrm>
            <a:off x="4691082" y="3109315"/>
            <a:ext cx="1648208" cy="369332"/>
          </a:xfrm>
          <a:prstGeom prst="rect">
            <a:avLst/>
          </a:prstGeom>
          <a:noFill/>
        </p:spPr>
        <p:txBody>
          <a:bodyPr wrap="none" rtlCol="0">
            <a:spAutoFit/>
          </a:bodyPr>
          <a:lstStyle/>
          <a:p>
            <a:pPr algn="ctr"/>
            <a:r>
              <a:rPr lang="en-US" altLang="ja-JP" b="1" dirty="0"/>
              <a:t>Fortuneteller</a:t>
            </a:r>
            <a:endParaRPr kumimoji="1" lang="ja-JP" altLang="en-US" b="1"/>
          </a:p>
        </p:txBody>
      </p:sp>
      <p:sp>
        <p:nvSpPr>
          <p:cNvPr id="11" name="テキスト ボックス 10">
            <a:extLst>
              <a:ext uri="{FF2B5EF4-FFF2-40B4-BE49-F238E27FC236}">
                <a16:creationId xmlns:a16="http://schemas.microsoft.com/office/drawing/2014/main" id="{29609F02-DF7B-4F43-849D-48DEA9F9D4E9}"/>
              </a:ext>
            </a:extLst>
          </p:cNvPr>
          <p:cNvSpPr txBox="1"/>
          <p:nvPr/>
        </p:nvSpPr>
        <p:spPr>
          <a:xfrm>
            <a:off x="7714444" y="3098680"/>
            <a:ext cx="1864614" cy="369332"/>
          </a:xfrm>
          <a:prstGeom prst="rect">
            <a:avLst/>
          </a:prstGeom>
          <a:noFill/>
        </p:spPr>
        <p:txBody>
          <a:bodyPr wrap="none" rtlCol="0">
            <a:spAutoFit/>
          </a:bodyPr>
          <a:lstStyle/>
          <a:p>
            <a:pPr algn="ctr"/>
            <a:r>
              <a:rPr kumimoji="1" lang="en-US" altLang="ja-JP" b="1" dirty="0"/>
              <a:t>My SNS profile</a:t>
            </a:r>
            <a:endParaRPr kumimoji="1" lang="ja-JP" altLang="en-US" b="1"/>
          </a:p>
        </p:txBody>
      </p:sp>
      <p:sp>
        <p:nvSpPr>
          <p:cNvPr id="12" name="テキスト ボックス 11">
            <a:extLst>
              <a:ext uri="{FF2B5EF4-FFF2-40B4-BE49-F238E27FC236}">
                <a16:creationId xmlns:a16="http://schemas.microsoft.com/office/drawing/2014/main" id="{D0B1C8F4-CE62-A848-821D-6A13C8937BFE}"/>
              </a:ext>
            </a:extLst>
          </p:cNvPr>
          <p:cNvSpPr txBox="1"/>
          <p:nvPr/>
        </p:nvSpPr>
        <p:spPr>
          <a:xfrm>
            <a:off x="4753597" y="5002026"/>
            <a:ext cx="1523174" cy="369332"/>
          </a:xfrm>
          <a:prstGeom prst="rect">
            <a:avLst/>
          </a:prstGeom>
          <a:noFill/>
        </p:spPr>
        <p:txBody>
          <a:bodyPr wrap="none" rtlCol="0">
            <a:spAutoFit/>
          </a:bodyPr>
          <a:lstStyle/>
          <a:p>
            <a:pPr algn="ctr"/>
            <a:r>
              <a:rPr lang="en-US" altLang="ja-JP" b="1" dirty="0"/>
              <a:t>Bookkeeper</a:t>
            </a:r>
            <a:endParaRPr kumimoji="1" lang="ja-JP" altLang="en-US" b="1"/>
          </a:p>
        </p:txBody>
      </p:sp>
      <p:sp>
        <p:nvSpPr>
          <p:cNvPr id="13" name="テキスト ボックス 12">
            <a:extLst>
              <a:ext uri="{FF2B5EF4-FFF2-40B4-BE49-F238E27FC236}">
                <a16:creationId xmlns:a16="http://schemas.microsoft.com/office/drawing/2014/main" id="{04E2936C-2460-B247-9263-0069FF8E1D00}"/>
              </a:ext>
            </a:extLst>
          </p:cNvPr>
          <p:cNvSpPr txBox="1"/>
          <p:nvPr/>
        </p:nvSpPr>
        <p:spPr>
          <a:xfrm>
            <a:off x="7119733" y="5016776"/>
            <a:ext cx="3054041" cy="369332"/>
          </a:xfrm>
          <a:prstGeom prst="rect">
            <a:avLst/>
          </a:prstGeom>
          <a:noFill/>
        </p:spPr>
        <p:txBody>
          <a:bodyPr wrap="none" rtlCol="0">
            <a:spAutoFit/>
          </a:bodyPr>
          <a:lstStyle/>
          <a:p>
            <a:pPr algn="ctr"/>
            <a:r>
              <a:rPr kumimoji="1" lang="en-US" altLang="ja-JP" b="1" dirty="0"/>
              <a:t>My bank account balance</a:t>
            </a:r>
            <a:endParaRPr kumimoji="1" lang="ja-JP" altLang="en-US" b="1"/>
          </a:p>
        </p:txBody>
      </p:sp>
      <p:pic>
        <p:nvPicPr>
          <p:cNvPr id="14" name="Picture 14" descr="カラフルな矢印のイラスト10">
            <a:extLst>
              <a:ext uri="{FF2B5EF4-FFF2-40B4-BE49-F238E27FC236}">
                <a16:creationId xmlns:a16="http://schemas.microsoft.com/office/drawing/2014/main" id="{01C5F3F9-1FE1-2540-A392-FB0DA2A343F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9040107">
            <a:off x="3478045" y="3924447"/>
            <a:ext cx="979281" cy="75404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カラフルな矢印のイラスト10">
            <a:extLst>
              <a:ext uri="{FF2B5EF4-FFF2-40B4-BE49-F238E27FC236}">
                <a16:creationId xmlns:a16="http://schemas.microsoft.com/office/drawing/2014/main" id="{37C2C32E-5F19-CD43-AC87-D8C99C23D06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2559893" flipV="1">
            <a:off x="3478044" y="5323392"/>
            <a:ext cx="979281" cy="754045"/>
          </a:xfrm>
          <a:prstGeom prst="rect">
            <a:avLst/>
          </a:prstGeom>
          <a:noFill/>
          <a:extLst>
            <a:ext uri="{909E8E84-426E-40DD-AFC4-6F175D3DCCD1}">
              <a14:hiddenFill xmlns:a14="http://schemas.microsoft.com/office/drawing/2010/main">
                <a:solidFill>
                  <a:srgbClr val="FFFFFF"/>
                </a:solidFill>
              </a14:hiddenFill>
            </a:ext>
          </a:extLst>
        </p:spPr>
      </p:pic>
      <p:sp>
        <p:nvSpPr>
          <p:cNvPr id="16" name="テキスト ボックス 15">
            <a:extLst>
              <a:ext uri="{FF2B5EF4-FFF2-40B4-BE49-F238E27FC236}">
                <a16:creationId xmlns:a16="http://schemas.microsoft.com/office/drawing/2014/main" id="{E3278F17-1435-2F4B-A8E7-B79B9BCB0DAA}"/>
              </a:ext>
            </a:extLst>
          </p:cNvPr>
          <p:cNvSpPr txBox="1"/>
          <p:nvPr/>
        </p:nvSpPr>
        <p:spPr>
          <a:xfrm>
            <a:off x="2885112" y="4666243"/>
            <a:ext cx="1343638" cy="646331"/>
          </a:xfrm>
          <a:prstGeom prst="rect">
            <a:avLst/>
          </a:prstGeom>
          <a:noFill/>
        </p:spPr>
        <p:txBody>
          <a:bodyPr wrap="none" rtlCol="0">
            <a:spAutoFit/>
          </a:bodyPr>
          <a:lstStyle/>
          <a:p>
            <a:pPr algn="ctr"/>
            <a:r>
              <a:rPr kumimoji="1" lang="en-US" altLang="ja-JP" b="1" dirty="0">
                <a:solidFill>
                  <a:srgbClr val="FF0000"/>
                </a:solidFill>
              </a:rPr>
              <a:t>Authorize</a:t>
            </a:r>
          </a:p>
          <a:p>
            <a:pPr algn="ctr"/>
            <a:r>
              <a:rPr kumimoji="1" lang="en-US" altLang="ja-JP" b="1" dirty="0">
                <a:solidFill>
                  <a:srgbClr val="FF0000"/>
                </a:solidFill>
              </a:rPr>
              <a:t>(delegate)</a:t>
            </a:r>
            <a:endParaRPr kumimoji="1" lang="ja-JP" altLang="en-US" b="1">
              <a:solidFill>
                <a:srgbClr val="FF0000"/>
              </a:solidFill>
            </a:endParaRPr>
          </a:p>
        </p:txBody>
      </p:sp>
      <p:pic>
        <p:nvPicPr>
          <p:cNvPr id="17" name="Picture 16" descr="矢印のイラスト「往来」">
            <a:extLst>
              <a:ext uri="{FF2B5EF4-FFF2-40B4-BE49-F238E27FC236}">
                <a16:creationId xmlns:a16="http://schemas.microsoft.com/office/drawing/2014/main" id="{A3030759-3D23-6742-B123-74360676E96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6346137" y="3954333"/>
            <a:ext cx="1485851" cy="67280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6" descr="矢印のイラスト「往来」">
            <a:extLst>
              <a:ext uri="{FF2B5EF4-FFF2-40B4-BE49-F238E27FC236}">
                <a16:creationId xmlns:a16="http://schemas.microsoft.com/office/drawing/2014/main" id="{A6302FD3-BCDF-B84F-B5DA-4A133BF4F5C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flipH="1">
            <a:off x="6346137" y="5832907"/>
            <a:ext cx="1485851" cy="672806"/>
          </a:xfrm>
          <a:prstGeom prst="rect">
            <a:avLst/>
          </a:prstGeom>
          <a:noFill/>
          <a:extLst>
            <a:ext uri="{909E8E84-426E-40DD-AFC4-6F175D3DCCD1}">
              <a14:hiddenFill xmlns:a14="http://schemas.microsoft.com/office/drawing/2010/main">
                <a:solidFill>
                  <a:srgbClr val="FFFFFF"/>
                </a:solidFill>
              </a14:hiddenFill>
            </a:ext>
          </a:extLst>
        </p:spPr>
      </p:pic>
      <p:sp>
        <p:nvSpPr>
          <p:cNvPr id="19" name="テキスト ボックス 18">
            <a:extLst>
              <a:ext uri="{FF2B5EF4-FFF2-40B4-BE49-F238E27FC236}">
                <a16:creationId xmlns:a16="http://schemas.microsoft.com/office/drawing/2014/main" id="{1AA36C51-CCA3-5B45-AD5A-868305376657}"/>
              </a:ext>
            </a:extLst>
          </p:cNvPr>
          <p:cNvSpPr txBox="1"/>
          <p:nvPr/>
        </p:nvSpPr>
        <p:spPr>
          <a:xfrm>
            <a:off x="6617925" y="3700601"/>
            <a:ext cx="979755" cy="369332"/>
          </a:xfrm>
          <a:prstGeom prst="rect">
            <a:avLst/>
          </a:prstGeom>
          <a:noFill/>
        </p:spPr>
        <p:txBody>
          <a:bodyPr wrap="none" rtlCol="0">
            <a:spAutoFit/>
          </a:bodyPr>
          <a:lstStyle/>
          <a:p>
            <a:pPr algn="ctr"/>
            <a:r>
              <a:rPr kumimoji="1" lang="en-US" altLang="ja-JP" b="1" dirty="0">
                <a:solidFill>
                  <a:srgbClr val="0070C0"/>
                </a:solidFill>
              </a:rPr>
              <a:t>Access</a:t>
            </a:r>
            <a:endParaRPr kumimoji="1" lang="ja-JP" altLang="en-US" b="1">
              <a:solidFill>
                <a:srgbClr val="0070C0"/>
              </a:solidFill>
            </a:endParaRPr>
          </a:p>
        </p:txBody>
      </p:sp>
      <p:sp>
        <p:nvSpPr>
          <p:cNvPr id="20" name="テキスト ボックス 19">
            <a:extLst>
              <a:ext uri="{FF2B5EF4-FFF2-40B4-BE49-F238E27FC236}">
                <a16:creationId xmlns:a16="http://schemas.microsoft.com/office/drawing/2014/main" id="{C3BB5C68-075A-3041-A0E3-75A25C7F89D6}"/>
              </a:ext>
            </a:extLst>
          </p:cNvPr>
          <p:cNvSpPr txBox="1"/>
          <p:nvPr/>
        </p:nvSpPr>
        <p:spPr>
          <a:xfrm>
            <a:off x="6617925" y="5558147"/>
            <a:ext cx="979755" cy="369332"/>
          </a:xfrm>
          <a:prstGeom prst="rect">
            <a:avLst/>
          </a:prstGeom>
          <a:noFill/>
        </p:spPr>
        <p:txBody>
          <a:bodyPr wrap="none" rtlCol="0">
            <a:spAutoFit/>
          </a:bodyPr>
          <a:lstStyle/>
          <a:p>
            <a:pPr algn="ctr"/>
            <a:r>
              <a:rPr kumimoji="1" lang="en-US" altLang="ja-JP" b="1" dirty="0">
                <a:solidFill>
                  <a:srgbClr val="0070C0"/>
                </a:solidFill>
              </a:rPr>
              <a:t>Access</a:t>
            </a:r>
            <a:endParaRPr kumimoji="1" lang="ja-JP" altLang="en-US" b="1">
              <a:solidFill>
                <a:srgbClr val="0070C0"/>
              </a:solidFill>
            </a:endParaRPr>
          </a:p>
        </p:txBody>
      </p:sp>
      <p:sp>
        <p:nvSpPr>
          <p:cNvPr id="21" name="テキスト ボックス 20">
            <a:extLst>
              <a:ext uri="{FF2B5EF4-FFF2-40B4-BE49-F238E27FC236}">
                <a16:creationId xmlns:a16="http://schemas.microsoft.com/office/drawing/2014/main" id="{E1DFF750-286C-1140-AC69-DBBED65DA59A}"/>
              </a:ext>
            </a:extLst>
          </p:cNvPr>
          <p:cNvSpPr txBox="1"/>
          <p:nvPr/>
        </p:nvSpPr>
        <p:spPr>
          <a:xfrm>
            <a:off x="1639592" y="3630329"/>
            <a:ext cx="540533" cy="369332"/>
          </a:xfrm>
          <a:prstGeom prst="rect">
            <a:avLst/>
          </a:prstGeom>
          <a:noFill/>
        </p:spPr>
        <p:txBody>
          <a:bodyPr wrap="none" rtlCol="0">
            <a:spAutoFit/>
          </a:bodyPr>
          <a:lstStyle/>
          <a:p>
            <a:pPr algn="ctr"/>
            <a:r>
              <a:rPr kumimoji="1" lang="en-US" altLang="ja-JP" b="1" dirty="0"/>
              <a:t>Me</a:t>
            </a:r>
            <a:endParaRPr kumimoji="1" lang="ja-JP" altLang="en-US" b="1"/>
          </a:p>
        </p:txBody>
      </p:sp>
    </p:spTree>
    <p:extLst>
      <p:ext uri="{BB962C8B-B14F-4D97-AF65-F5344CB8AC3E}">
        <p14:creationId xmlns:p14="http://schemas.microsoft.com/office/powerpoint/2010/main" val="3729730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OAuth2.0 </a:t>
            </a:r>
            <a:r>
              <a:rPr kumimoji="1" lang="ja-JP" altLang="en-US"/>
              <a:t>の課題</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ja-JP" altLang="en-US"/>
              <a:t>「フレームワーク」なので、様々な使い方が定義されている</a:t>
            </a:r>
            <a:endParaRPr lang="en-US" altLang="ja-JP" dirty="0"/>
          </a:p>
          <a:p>
            <a:r>
              <a:rPr lang="ja-JP" altLang="en-US"/>
              <a:t>銀行送金のように、重要な情報などをやりとりする場合、</a:t>
            </a:r>
            <a:br>
              <a:rPr lang="en-US" altLang="ja-JP" dirty="0"/>
            </a:br>
            <a:r>
              <a:rPr lang="en-US" altLang="ja-JP" dirty="0"/>
              <a:t>OAuth2.0</a:t>
            </a:r>
            <a:r>
              <a:rPr lang="ja-JP" altLang="en-US"/>
              <a:t> とだけ取り決めても、本当に安全かわからない</a:t>
            </a:r>
            <a:endParaRPr lang="en-US" altLang="ja-JP" dirty="0"/>
          </a:p>
          <a:p>
            <a:endParaRPr lang="en-US" altLang="ja-JP" dirty="0"/>
          </a:p>
          <a:p>
            <a:r>
              <a:rPr lang="ja-JP" altLang="en-US" sz="4400" b="1"/>
              <a:t>そこで、 </a:t>
            </a:r>
            <a:r>
              <a:rPr lang="en-US" altLang="ja-JP" sz="8000" b="1" dirty="0">
                <a:solidFill>
                  <a:srgbClr val="FF0000"/>
                </a:solidFill>
              </a:rPr>
              <a:t>FAPI</a:t>
            </a:r>
            <a:r>
              <a:rPr lang="ja-JP" altLang="en-US" sz="4400" b="1"/>
              <a:t> が爆誕</a:t>
            </a:r>
            <a:endParaRPr lang="en-US" altLang="ja-JP" sz="4400" b="1"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30026380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76F055D162C1545A821AD7D0C1B54F6" ma:contentTypeVersion="12" ma:contentTypeDescription="新しいドキュメントを作成します。" ma:contentTypeScope="" ma:versionID="e530bdf758b65cb41c2ff9cc62377b27">
  <xsd:schema xmlns:xsd="http://www.w3.org/2001/XMLSchema" xmlns:xs="http://www.w3.org/2001/XMLSchema" xmlns:p="http://schemas.microsoft.com/office/2006/metadata/properties" xmlns:ns2="c44e82c3-02d2-4a2d-921d-b2e92a5cad79" xmlns:ns3="335ab667-7d87-4647-9afc-4fa8a7f9ac10" targetNamespace="http://schemas.microsoft.com/office/2006/metadata/properties" ma:root="true" ma:fieldsID="8ba3fe651e6c042655e754f8c4492cac" ns2:_="" ns3:_="">
    <xsd:import namespace="c44e82c3-02d2-4a2d-921d-b2e92a5cad79"/>
    <xsd:import namespace="335ab667-7d87-4647-9afc-4fa8a7f9ac1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4e82c3-02d2-4a2d-921d-b2e92a5cad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5ab667-7d87-4647-9afc-4fa8a7f9ac10"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525A08-8DB5-4D0D-A596-F27DE7CDAF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4e82c3-02d2-4a2d-921d-b2e92a5cad79"/>
    <ds:schemaRef ds:uri="335ab667-7d87-4647-9afc-4fa8a7f9ac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66388B-F293-4913-A6B3-EC7AB06C42F0}">
  <ds:schemaRefs>
    <ds:schemaRef ds:uri="http://schemas.microsoft.com/sharepoint/v3/contenttype/forms"/>
  </ds:schemaRefs>
</ds:datastoreItem>
</file>

<file path=customXml/itemProps3.xml><?xml version="1.0" encoding="utf-8"?>
<ds:datastoreItem xmlns:ds="http://schemas.openxmlformats.org/officeDocument/2006/customXml" ds:itemID="{86D463AC-4764-4925-B247-EDCEFC2AAA33}">
  <ds:schemaRefs>
    <ds:schemaRef ds:uri="http://schemas.microsoft.com/office/2006/documentManagement/types"/>
    <ds:schemaRef ds:uri="335ab667-7d87-4647-9afc-4fa8a7f9ac10"/>
    <ds:schemaRef ds:uri="http://schemas.openxmlformats.org/package/2006/metadata/core-properties"/>
    <ds:schemaRef ds:uri="http://purl.org/dc/elements/1.1/"/>
    <ds:schemaRef ds:uri="http://schemas.microsoft.com/office/2006/metadata/properties"/>
    <ds:schemaRef ds:uri="c44e82c3-02d2-4a2d-921d-b2e92a5cad79"/>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9448</TotalTime>
  <Words>2723</Words>
  <Application>Microsoft Macintosh PowerPoint</Application>
  <PresentationFormat>ワイド画面</PresentationFormat>
  <Paragraphs>424</Paragraphs>
  <Slides>45</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45</vt:i4>
      </vt:variant>
    </vt:vector>
  </HeadingPairs>
  <TitlesOfParts>
    <vt:vector size="49" baseType="lpstr">
      <vt:lpstr>游ゴシック</vt:lpstr>
      <vt:lpstr>游ゴシック Light</vt:lpstr>
      <vt:lpstr>Arial</vt:lpstr>
      <vt:lpstr>Office テーマ</vt:lpstr>
      <vt:lpstr> OAuth / OpenID Connect FAPI &amp; IDA 超入門</vt:lpstr>
      <vt:lpstr> OAuth / OpenID Connect FAPI &amp; IDA for Dummies</vt:lpstr>
      <vt:lpstr>今日はこれだけ覚えて帰ってください。</vt:lpstr>
      <vt:lpstr>TL;DR;</vt:lpstr>
      <vt:lpstr>FAPI: Financial-grade API Security Profile</vt:lpstr>
      <vt:lpstr>FAPI: Financial-grade API Security Profile</vt:lpstr>
      <vt:lpstr>OAuth2.0 とは</vt:lpstr>
      <vt:lpstr>OAuth2.0 is</vt:lpstr>
      <vt:lpstr>OAuth2.0 の課題</vt:lpstr>
      <vt:lpstr>Issue in OAuth2.0 </vt:lpstr>
      <vt:lpstr>FAPI とは</vt:lpstr>
      <vt:lpstr>FAPI is</vt:lpstr>
      <vt:lpstr>FAPI 1.0の構成</vt:lpstr>
      <vt:lpstr>FAPI 1.0 consists of </vt:lpstr>
      <vt:lpstr>OAuth2.0シーケンス概略とFAPI規定部分(の例)</vt:lpstr>
      <vt:lpstr>OAuth2.0 Flow and FAPI spec (a part of)</vt:lpstr>
      <vt:lpstr>Certificationが肝</vt:lpstr>
      <vt:lpstr>Certification is the key</vt:lpstr>
      <vt:lpstr>IDA: OpenID Connect for Identity Assurance</vt:lpstr>
      <vt:lpstr>IDA: OpenID Connect for Identity Assurance</vt:lpstr>
      <vt:lpstr>OpenID Connect とは</vt:lpstr>
      <vt:lpstr>OpenID Connect is</vt:lpstr>
      <vt:lpstr>OAuth2.0 を認証に使ってはいけない</vt:lpstr>
      <vt:lpstr>NEVER use OAuth2.0 for Authentication</vt:lpstr>
      <vt:lpstr>OpenID Connect の課題</vt:lpstr>
      <vt:lpstr>Issue in OpenID Connect </vt:lpstr>
      <vt:lpstr>IDA とは</vt:lpstr>
      <vt:lpstr>IDA is</vt:lpstr>
      <vt:lpstr>OIDCシーケンス概略とIDA拡張部分</vt:lpstr>
      <vt:lpstr>OIDC flow and the parts IDA extends </vt:lpstr>
      <vt:lpstr>リクエストとレスポンスの1例</vt:lpstr>
      <vt:lpstr>Sample Request and Response</vt:lpstr>
      <vt:lpstr>今日はこれだけ覚えて帰ってください。</vt:lpstr>
      <vt:lpstr>TL;DR;</vt:lpstr>
      <vt:lpstr>Appendix</vt:lpstr>
      <vt:lpstr>FAPIの用途</vt:lpstr>
      <vt:lpstr>FAPI is used for</vt:lpstr>
      <vt:lpstr>FAPI 1.0 の中身抜粋: Baseline</vt:lpstr>
      <vt:lpstr>Sneak peak of FAPI 1.0: Baseline</vt:lpstr>
      <vt:lpstr>FAPI 1.0 の中身抜粋: Advanced</vt:lpstr>
      <vt:lpstr>Sneak peak of FAPI 1.0 : Advanced</vt:lpstr>
      <vt:lpstr>FAPI 2 への動き</vt:lpstr>
      <vt:lpstr>Movement towards FAPI 2</vt:lpstr>
      <vt:lpstr>IDA: さらなる拡張</vt:lpstr>
      <vt:lpstr>IDA: Further Extensions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FAPI 超入門</dc:title>
  <dc:subject/>
  <dc:creator>小岩井 航介</dc:creator>
  <cp:keywords/>
  <dc:description/>
  <cp:lastModifiedBy>小岩井 航介</cp:lastModifiedBy>
  <cp:revision>46</cp:revision>
  <dcterms:created xsi:type="dcterms:W3CDTF">2021-10-06T05:16:51Z</dcterms:created>
  <dcterms:modified xsi:type="dcterms:W3CDTF">2021-11-14T23:56:31Z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0x010100D76F055D162C1545A821AD7D0C1B54F6</vt:lpwstr>
  </property>
</Properties>
</file>