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sldIdLst>
    <p:sldId id="256" r:id="rId2"/>
    <p:sldId id="257" r:id="rId3"/>
    <p:sldId id="277" r:id="rId4"/>
    <p:sldId id="258" r:id="rId5"/>
    <p:sldId id="273" r:id="rId6"/>
    <p:sldId id="274" r:id="rId7"/>
    <p:sldId id="275" r:id="rId8"/>
    <p:sldId id="267" r:id="rId9"/>
    <p:sldId id="262" r:id="rId10"/>
    <p:sldId id="263" r:id="rId11"/>
    <p:sldId id="268" r:id="rId12"/>
    <p:sldId id="269" r:id="rId13"/>
    <p:sldId id="266" r:id="rId14"/>
    <p:sldId id="276" r:id="rId15"/>
    <p:sldId id="272" r:id="rId16"/>
    <p:sldId id="270" r:id="rId17"/>
    <p:sldId id="271" r:id="rId18"/>
    <p:sldId id="265" r:id="rId19"/>
    <p:sldId id="261" r:id="rId20"/>
    <p:sldId id="260" r:id="rId21"/>
  </p:sldIdLst>
  <p:sldSz cx="12192000" cy="6858000"/>
  <p:notesSz cx="6888163" cy="100187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EDF1F9"/>
    <a:srgbClr val="FDF1E9"/>
    <a:srgbClr val="F0F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4" d="100"/>
          <a:sy n="84" d="100"/>
        </p:scale>
        <p:origin x="538" y="48"/>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4F4917-02AA-4E50-9789-F8CB4B3E2302}"/>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GB"/>
          </a:p>
        </p:txBody>
      </p:sp>
      <p:sp>
        <p:nvSpPr>
          <p:cNvPr id="3" name="Sous-titre 2">
            <a:extLst>
              <a:ext uri="{FF2B5EF4-FFF2-40B4-BE49-F238E27FC236}">
                <a16:creationId xmlns:a16="http://schemas.microsoft.com/office/drawing/2014/main" id="{9E2F98BA-FA32-4453-914E-7EE0C3CB4A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GB"/>
          </a:p>
        </p:txBody>
      </p:sp>
      <p:sp>
        <p:nvSpPr>
          <p:cNvPr id="4" name="Espace réservé de la date 3">
            <a:extLst>
              <a:ext uri="{FF2B5EF4-FFF2-40B4-BE49-F238E27FC236}">
                <a16:creationId xmlns:a16="http://schemas.microsoft.com/office/drawing/2014/main" id="{AD9D66ED-6C90-4990-BC40-EDA4AB7095C2}"/>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5" name="Espace réservé du pied de page 4">
            <a:extLst>
              <a:ext uri="{FF2B5EF4-FFF2-40B4-BE49-F238E27FC236}">
                <a16:creationId xmlns:a16="http://schemas.microsoft.com/office/drawing/2014/main" id="{120E1C48-B608-4E1E-B903-BF5F8B4256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Espace réservé du numéro de diapositive 5">
            <a:extLst>
              <a:ext uri="{FF2B5EF4-FFF2-40B4-BE49-F238E27FC236}">
                <a16:creationId xmlns:a16="http://schemas.microsoft.com/office/drawing/2014/main" id="{2C122BA4-A684-42A2-840F-466BEB31678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159814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B9070B-2360-4212-AD57-6F7CE874A53B}"/>
              </a:ext>
            </a:extLst>
          </p:cNvPr>
          <p:cNvSpPr>
            <a:spLocks noGrp="1"/>
          </p:cNvSpPr>
          <p:nvPr>
            <p:ph type="title"/>
          </p:nvPr>
        </p:nvSpPr>
        <p:spPr/>
        <p:txBody>
          <a:bodyPr/>
          <a:lstStyle/>
          <a:p>
            <a:r>
              <a:rPr lang="fr-FR"/>
              <a:t>Modifiez le style du titre</a:t>
            </a:r>
            <a:endParaRPr lang="en-GB"/>
          </a:p>
        </p:txBody>
      </p:sp>
      <p:sp>
        <p:nvSpPr>
          <p:cNvPr id="3" name="Espace réservé du texte vertical 2">
            <a:extLst>
              <a:ext uri="{FF2B5EF4-FFF2-40B4-BE49-F238E27FC236}">
                <a16:creationId xmlns:a16="http://schemas.microsoft.com/office/drawing/2014/main" id="{E7E1E780-6106-42B0-96E4-ADC1005CD16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e la date 3">
            <a:extLst>
              <a:ext uri="{FF2B5EF4-FFF2-40B4-BE49-F238E27FC236}">
                <a16:creationId xmlns:a16="http://schemas.microsoft.com/office/drawing/2014/main" id="{63EB8E58-FA3D-47F9-9192-686EA8168B86}"/>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5" name="Espace réservé du pied de page 4">
            <a:extLst>
              <a:ext uri="{FF2B5EF4-FFF2-40B4-BE49-F238E27FC236}">
                <a16:creationId xmlns:a16="http://schemas.microsoft.com/office/drawing/2014/main" id="{14ABB81A-F48D-482F-BD91-726C7817A42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Espace réservé du numéro de diapositive 5">
            <a:extLst>
              <a:ext uri="{FF2B5EF4-FFF2-40B4-BE49-F238E27FC236}">
                <a16:creationId xmlns:a16="http://schemas.microsoft.com/office/drawing/2014/main" id="{3A7B42C2-06AD-406E-87FC-99E08DFE2C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275336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72775F39-2A07-42E5-8B52-C05B6E9D3AA7}"/>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GB"/>
          </a:p>
        </p:txBody>
      </p:sp>
      <p:sp>
        <p:nvSpPr>
          <p:cNvPr id="3" name="Espace réservé du texte vertical 2">
            <a:extLst>
              <a:ext uri="{FF2B5EF4-FFF2-40B4-BE49-F238E27FC236}">
                <a16:creationId xmlns:a16="http://schemas.microsoft.com/office/drawing/2014/main" id="{18AA0CBC-662C-47CE-B4DC-A06FD3A502E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e la date 3">
            <a:extLst>
              <a:ext uri="{FF2B5EF4-FFF2-40B4-BE49-F238E27FC236}">
                <a16:creationId xmlns:a16="http://schemas.microsoft.com/office/drawing/2014/main" id="{67679E48-896C-4024-810B-3F67A018A3B7}"/>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5" name="Espace réservé du pied de page 4">
            <a:extLst>
              <a:ext uri="{FF2B5EF4-FFF2-40B4-BE49-F238E27FC236}">
                <a16:creationId xmlns:a16="http://schemas.microsoft.com/office/drawing/2014/main" id="{F381F501-AA21-473C-801A-923AAE3B7B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Espace réservé du numéro de diapositive 5">
            <a:extLst>
              <a:ext uri="{FF2B5EF4-FFF2-40B4-BE49-F238E27FC236}">
                <a16:creationId xmlns:a16="http://schemas.microsoft.com/office/drawing/2014/main" id="{2103D5C5-A72C-47C6-8951-590773DE751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97140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E63312-1BD5-46D8-8831-5ED622DB6FD1}"/>
              </a:ext>
            </a:extLst>
          </p:cNvPr>
          <p:cNvSpPr>
            <a:spLocks noGrp="1"/>
          </p:cNvSpPr>
          <p:nvPr>
            <p:ph type="title"/>
          </p:nvPr>
        </p:nvSpPr>
        <p:spPr/>
        <p:txBody>
          <a:bodyPr/>
          <a:lstStyle/>
          <a:p>
            <a:r>
              <a:rPr lang="fr-FR"/>
              <a:t>Modifiez le style du titre</a:t>
            </a:r>
            <a:endParaRPr lang="en-GB"/>
          </a:p>
        </p:txBody>
      </p:sp>
      <p:sp>
        <p:nvSpPr>
          <p:cNvPr id="3" name="Espace réservé du contenu 2">
            <a:extLst>
              <a:ext uri="{FF2B5EF4-FFF2-40B4-BE49-F238E27FC236}">
                <a16:creationId xmlns:a16="http://schemas.microsoft.com/office/drawing/2014/main" id="{B57A6FF1-8C3B-41BB-8BFD-ED742F4A453B}"/>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e la date 3">
            <a:extLst>
              <a:ext uri="{FF2B5EF4-FFF2-40B4-BE49-F238E27FC236}">
                <a16:creationId xmlns:a16="http://schemas.microsoft.com/office/drawing/2014/main" id="{A6E8121B-8D47-4B86-80D7-D5AE7E634013}"/>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5" name="Espace réservé du pied de page 4">
            <a:extLst>
              <a:ext uri="{FF2B5EF4-FFF2-40B4-BE49-F238E27FC236}">
                <a16:creationId xmlns:a16="http://schemas.microsoft.com/office/drawing/2014/main" id="{87EBC0E0-5E5C-446E-8901-7FF3C2E41F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Espace réservé du numéro de diapositive 5">
            <a:extLst>
              <a:ext uri="{FF2B5EF4-FFF2-40B4-BE49-F238E27FC236}">
                <a16:creationId xmlns:a16="http://schemas.microsoft.com/office/drawing/2014/main" id="{2AB7BECF-945C-408E-8699-2755D8A4E5CF}"/>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907407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390F1B-355A-405C-A0BA-9D82DC94BDC4}"/>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GB"/>
          </a:p>
        </p:txBody>
      </p:sp>
      <p:sp>
        <p:nvSpPr>
          <p:cNvPr id="3" name="Espace réservé du texte 2">
            <a:extLst>
              <a:ext uri="{FF2B5EF4-FFF2-40B4-BE49-F238E27FC236}">
                <a16:creationId xmlns:a16="http://schemas.microsoft.com/office/drawing/2014/main" id="{6EE1D30C-9C0C-4196-82B9-2CDD6245DB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165083C-6D56-49F8-AA32-E4E838B7172F}"/>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5" name="Espace réservé du pied de page 4">
            <a:extLst>
              <a:ext uri="{FF2B5EF4-FFF2-40B4-BE49-F238E27FC236}">
                <a16:creationId xmlns:a16="http://schemas.microsoft.com/office/drawing/2014/main" id="{E1653583-571E-4CC8-9B70-C03E734042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Espace réservé du numéro de diapositive 5">
            <a:extLst>
              <a:ext uri="{FF2B5EF4-FFF2-40B4-BE49-F238E27FC236}">
                <a16:creationId xmlns:a16="http://schemas.microsoft.com/office/drawing/2014/main" id="{A628D45F-A0E5-4890-909B-62B2D7246B09}"/>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851556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F6FD42-566F-4F65-A789-F97B109CD2A0}"/>
              </a:ext>
            </a:extLst>
          </p:cNvPr>
          <p:cNvSpPr>
            <a:spLocks noGrp="1"/>
          </p:cNvSpPr>
          <p:nvPr>
            <p:ph type="title"/>
          </p:nvPr>
        </p:nvSpPr>
        <p:spPr/>
        <p:txBody>
          <a:bodyPr/>
          <a:lstStyle/>
          <a:p>
            <a:r>
              <a:rPr lang="fr-FR"/>
              <a:t>Modifiez le style du titre</a:t>
            </a:r>
            <a:endParaRPr lang="en-GB"/>
          </a:p>
        </p:txBody>
      </p:sp>
      <p:sp>
        <p:nvSpPr>
          <p:cNvPr id="3" name="Espace réservé du contenu 2">
            <a:extLst>
              <a:ext uri="{FF2B5EF4-FFF2-40B4-BE49-F238E27FC236}">
                <a16:creationId xmlns:a16="http://schemas.microsoft.com/office/drawing/2014/main" id="{7A5C30C3-4DA7-46BB-BCE1-2E5F85B90945}"/>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u contenu 3">
            <a:extLst>
              <a:ext uri="{FF2B5EF4-FFF2-40B4-BE49-F238E27FC236}">
                <a16:creationId xmlns:a16="http://schemas.microsoft.com/office/drawing/2014/main" id="{F8D316D3-018C-4A4D-B658-5AD6159891E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Espace réservé de la date 4">
            <a:extLst>
              <a:ext uri="{FF2B5EF4-FFF2-40B4-BE49-F238E27FC236}">
                <a16:creationId xmlns:a16="http://schemas.microsoft.com/office/drawing/2014/main" id="{69BFC96A-13B1-4B50-B84F-24D3E1FE8252}"/>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6" name="Espace réservé du pied de page 5">
            <a:extLst>
              <a:ext uri="{FF2B5EF4-FFF2-40B4-BE49-F238E27FC236}">
                <a16:creationId xmlns:a16="http://schemas.microsoft.com/office/drawing/2014/main" id="{3A6B858D-1458-4E9A-B65C-EDCC4EEF2C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Espace réservé du numéro de diapositive 6">
            <a:extLst>
              <a:ext uri="{FF2B5EF4-FFF2-40B4-BE49-F238E27FC236}">
                <a16:creationId xmlns:a16="http://schemas.microsoft.com/office/drawing/2014/main" id="{4EB01B15-F819-4E83-BA95-23DE7571C2BF}"/>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017104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5BEB3D-18C5-4A63-920D-8EDB699FB5FD}"/>
              </a:ext>
            </a:extLst>
          </p:cNvPr>
          <p:cNvSpPr>
            <a:spLocks noGrp="1"/>
          </p:cNvSpPr>
          <p:nvPr>
            <p:ph type="title"/>
          </p:nvPr>
        </p:nvSpPr>
        <p:spPr>
          <a:xfrm>
            <a:off x="839788" y="365125"/>
            <a:ext cx="10515600" cy="1325563"/>
          </a:xfrm>
        </p:spPr>
        <p:txBody>
          <a:bodyPr/>
          <a:lstStyle/>
          <a:p>
            <a:r>
              <a:rPr lang="fr-FR"/>
              <a:t>Modifiez le style du titre</a:t>
            </a:r>
            <a:endParaRPr lang="en-GB"/>
          </a:p>
        </p:txBody>
      </p:sp>
      <p:sp>
        <p:nvSpPr>
          <p:cNvPr id="3" name="Espace réservé du texte 2">
            <a:extLst>
              <a:ext uri="{FF2B5EF4-FFF2-40B4-BE49-F238E27FC236}">
                <a16:creationId xmlns:a16="http://schemas.microsoft.com/office/drawing/2014/main" id="{DDAEE0BC-1958-4069-91AB-EB66533D33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D1D87E4-AADF-41F1-9C01-323590C3C15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Espace réservé du texte 4">
            <a:extLst>
              <a:ext uri="{FF2B5EF4-FFF2-40B4-BE49-F238E27FC236}">
                <a16:creationId xmlns:a16="http://schemas.microsoft.com/office/drawing/2014/main" id="{D16EAF3F-43B1-4B14-9AEF-BFED28AD31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446EE5C-BD1C-42FF-93E6-398B6A316BEB}"/>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7" name="Espace réservé de la date 6">
            <a:extLst>
              <a:ext uri="{FF2B5EF4-FFF2-40B4-BE49-F238E27FC236}">
                <a16:creationId xmlns:a16="http://schemas.microsoft.com/office/drawing/2014/main" id="{BEF5802D-0844-45B8-A976-BBA1D5F9E9FD}"/>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8" name="Espace réservé du pied de page 7">
            <a:extLst>
              <a:ext uri="{FF2B5EF4-FFF2-40B4-BE49-F238E27FC236}">
                <a16:creationId xmlns:a16="http://schemas.microsoft.com/office/drawing/2014/main" id="{8B67676A-604A-4727-A515-8711DE6D0C5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Espace réservé du numéro de diapositive 8">
            <a:extLst>
              <a:ext uri="{FF2B5EF4-FFF2-40B4-BE49-F238E27FC236}">
                <a16:creationId xmlns:a16="http://schemas.microsoft.com/office/drawing/2014/main" id="{2F70F0FC-EE5F-4C7D-B629-66CA07E1D2D6}"/>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843107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2783FD-EA0E-491F-9268-32A1DD685F16}"/>
              </a:ext>
            </a:extLst>
          </p:cNvPr>
          <p:cNvSpPr>
            <a:spLocks noGrp="1"/>
          </p:cNvSpPr>
          <p:nvPr>
            <p:ph type="title"/>
          </p:nvPr>
        </p:nvSpPr>
        <p:spPr/>
        <p:txBody>
          <a:bodyPr/>
          <a:lstStyle/>
          <a:p>
            <a:r>
              <a:rPr lang="fr-FR"/>
              <a:t>Modifiez le style du titre</a:t>
            </a:r>
            <a:endParaRPr lang="en-GB"/>
          </a:p>
        </p:txBody>
      </p:sp>
      <p:sp>
        <p:nvSpPr>
          <p:cNvPr id="3" name="Espace réservé de la date 2">
            <a:extLst>
              <a:ext uri="{FF2B5EF4-FFF2-40B4-BE49-F238E27FC236}">
                <a16:creationId xmlns:a16="http://schemas.microsoft.com/office/drawing/2014/main" id="{A310086F-ACAF-4C79-AFD3-479CA4E2BA44}"/>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4" name="Espace réservé du pied de page 3">
            <a:extLst>
              <a:ext uri="{FF2B5EF4-FFF2-40B4-BE49-F238E27FC236}">
                <a16:creationId xmlns:a16="http://schemas.microsoft.com/office/drawing/2014/main" id="{39DF5A94-287B-456B-93B5-719367AFCD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Espace réservé du numéro de diapositive 4">
            <a:extLst>
              <a:ext uri="{FF2B5EF4-FFF2-40B4-BE49-F238E27FC236}">
                <a16:creationId xmlns:a16="http://schemas.microsoft.com/office/drawing/2014/main" id="{92E2D116-B85D-4CBD-AA4F-3978E9029E0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625465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B50C6E6-3D5B-4797-86C4-E3715329D9A4}"/>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3" name="Espace réservé du pied de page 2">
            <a:extLst>
              <a:ext uri="{FF2B5EF4-FFF2-40B4-BE49-F238E27FC236}">
                <a16:creationId xmlns:a16="http://schemas.microsoft.com/office/drawing/2014/main" id="{694908E5-55AC-4FC4-9EDC-F0C06F65E2B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Espace réservé du numéro de diapositive 3">
            <a:extLst>
              <a:ext uri="{FF2B5EF4-FFF2-40B4-BE49-F238E27FC236}">
                <a16:creationId xmlns:a16="http://schemas.microsoft.com/office/drawing/2014/main" id="{A15673A1-5F0B-4E40-9899-BED6074FF6E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144295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9DF2CB-8255-4CBB-86FC-FABB7462464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GB"/>
          </a:p>
        </p:txBody>
      </p:sp>
      <p:sp>
        <p:nvSpPr>
          <p:cNvPr id="3" name="Espace réservé du contenu 2">
            <a:extLst>
              <a:ext uri="{FF2B5EF4-FFF2-40B4-BE49-F238E27FC236}">
                <a16:creationId xmlns:a16="http://schemas.microsoft.com/office/drawing/2014/main" id="{C9138BC5-5BD3-4C62-BED8-AB8FB511C5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u texte 3">
            <a:extLst>
              <a:ext uri="{FF2B5EF4-FFF2-40B4-BE49-F238E27FC236}">
                <a16:creationId xmlns:a16="http://schemas.microsoft.com/office/drawing/2014/main" id="{92650EBE-B5F2-48CF-963B-DEC320DF57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2C84083-4292-4050-8501-7EA3DD4B429D}"/>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6" name="Espace réservé du pied de page 5">
            <a:extLst>
              <a:ext uri="{FF2B5EF4-FFF2-40B4-BE49-F238E27FC236}">
                <a16:creationId xmlns:a16="http://schemas.microsoft.com/office/drawing/2014/main" id="{C852D738-632E-4E3E-9EEF-4CDD9DFA37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Espace réservé du numéro de diapositive 6">
            <a:extLst>
              <a:ext uri="{FF2B5EF4-FFF2-40B4-BE49-F238E27FC236}">
                <a16:creationId xmlns:a16="http://schemas.microsoft.com/office/drawing/2014/main" id="{7D9C4BEC-E30A-4FBB-AF86-9B1DB5EBA064}"/>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010043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A78F03-1E37-4C9C-9B7F-37E68115BC9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GB"/>
          </a:p>
        </p:txBody>
      </p:sp>
      <p:sp>
        <p:nvSpPr>
          <p:cNvPr id="3" name="Espace réservé pour une image  2">
            <a:extLst>
              <a:ext uri="{FF2B5EF4-FFF2-40B4-BE49-F238E27FC236}">
                <a16:creationId xmlns:a16="http://schemas.microsoft.com/office/drawing/2014/main" id="{906EDA9E-6730-47CA-934E-579D1EF896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Espace réservé du texte 3">
            <a:extLst>
              <a:ext uri="{FF2B5EF4-FFF2-40B4-BE49-F238E27FC236}">
                <a16:creationId xmlns:a16="http://schemas.microsoft.com/office/drawing/2014/main" id="{77DA7347-117E-446A-B9F9-F79F87D580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A0BE9CE-5A5A-4986-AF10-AC376F2C34AE}"/>
              </a:ext>
            </a:extLst>
          </p:cNvPr>
          <p:cNvSpPr>
            <a:spLocks noGrp="1"/>
          </p:cNvSpPr>
          <p:nvPr>
            <p:ph type="dt" sz="half" idx="10"/>
          </p:nvPr>
        </p:nvSpPr>
        <p:spPr>
          <a:xfrm>
            <a:off x="838200" y="6356350"/>
            <a:ext cx="2743200" cy="365125"/>
          </a:xfrm>
          <a:prstGeom prst="rect">
            <a:avLst/>
          </a:prstGeom>
        </p:spPr>
        <p:txBody>
          <a:bodyPr/>
          <a:lstStyle/>
          <a:p>
            <a:fld id="{02AC24A9-CCB6-4F8D-B8DB-C2F3692CFA5A}" type="datetimeFigureOut">
              <a:rPr lang="en-US" smtClean="0"/>
              <a:t>2/20/2020</a:t>
            </a:fld>
            <a:endParaRPr lang="en-US"/>
          </a:p>
        </p:txBody>
      </p:sp>
      <p:sp>
        <p:nvSpPr>
          <p:cNvPr id="6" name="Espace réservé du pied de page 5">
            <a:extLst>
              <a:ext uri="{FF2B5EF4-FFF2-40B4-BE49-F238E27FC236}">
                <a16:creationId xmlns:a16="http://schemas.microsoft.com/office/drawing/2014/main" id="{29B69392-94A1-4577-8C26-8E98A7B50CB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Espace réservé du numéro de diapositive 6">
            <a:extLst>
              <a:ext uri="{FF2B5EF4-FFF2-40B4-BE49-F238E27FC236}">
                <a16:creationId xmlns:a16="http://schemas.microsoft.com/office/drawing/2014/main" id="{3459E95E-0C5F-4F93-914B-AA66B849F797}"/>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787465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5C5FFC8-7215-441D-8886-3B27F67B9EF6}"/>
              </a:ext>
            </a:extLst>
          </p:cNvPr>
          <p:cNvSpPr>
            <a:spLocks noGrp="1"/>
          </p:cNvSpPr>
          <p:nvPr>
            <p:ph type="title"/>
          </p:nvPr>
        </p:nvSpPr>
        <p:spPr>
          <a:xfrm>
            <a:off x="267768" y="851778"/>
            <a:ext cx="10515600" cy="506546"/>
          </a:xfrm>
          <a:prstGeom prst="rect">
            <a:avLst/>
          </a:prstGeom>
        </p:spPr>
        <p:txBody>
          <a:bodyPr vert="horz" lIns="91440" tIns="45720" rIns="91440" bIns="45720" rtlCol="0" anchor="ctr">
            <a:normAutofit/>
          </a:bodyPr>
          <a:lstStyle/>
          <a:p>
            <a:r>
              <a:rPr lang="fr-FR" dirty="0"/>
              <a:t>Modifiez le style du titre</a:t>
            </a:r>
            <a:endParaRPr lang="en-GB" dirty="0"/>
          </a:p>
        </p:txBody>
      </p:sp>
      <p:sp>
        <p:nvSpPr>
          <p:cNvPr id="3" name="Espace réservé du texte 2">
            <a:extLst>
              <a:ext uri="{FF2B5EF4-FFF2-40B4-BE49-F238E27FC236}">
                <a16:creationId xmlns:a16="http://schemas.microsoft.com/office/drawing/2014/main" id="{5F444ED0-90E5-440C-920E-038534DC28E2}"/>
              </a:ext>
            </a:extLst>
          </p:cNvPr>
          <p:cNvSpPr>
            <a:spLocks noGrp="1"/>
          </p:cNvSpPr>
          <p:nvPr>
            <p:ph type="body" idx="1"/>
          </p:nvPr>
        </p:nvSpPr>
        <p:spPr>
          <a:xfrm>
            <a:off x="267768" y="1706866"/>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6" name="Espace réservé du numéro de diapositive 5">
            <a:extLst>
              <a:ext uri="{FF2B5EF4-FFF2-40B4-BE49-F238E27FC236}">
                <a16:creationId xmlns:a16="http://schemas.microsoft.com/office/drawing/2014/main" id="{C8595059-56EB-433D-8671-B9C1CBFA1782}"/>
              </a:ext>
            </a:extLst>
          </p:cNvPr>
          <p:cNvSpPr>
            <a:spLocks noGrp="1"/>
          </p:cNvSpPr>
          <p:nvPr>
            <p:ph type="sldNum" sz="quarter" idx="4"/>
          </p:nvPr>
        </p:nvSpPr>
        <p:spPr>
          <a:xfrm>
            <a:off x="9181032" y="634683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2DC25EE-239B-4C5F-AAD1-255A7D5F1EE2}" type="slidenum">
              <a:rPr lang="en-US" smtClean="0"/>
              <a:pPr/>
              <a:t>‹#›</a:t>
            </a:fld>
            <a:endParaRPr lang="en-US" dirty="0"/>
          </a:p>
        </p:txBody>
      </p:sp>
      <p:cxnSp>
        <p:nvCxnSpPr>
          <p:cNvPr id="8" name="Connecteur droit 7">
            <a:extLst>
              <a:ext uri="{FF2B5EF4-FFF2-40B4-BE49-F238E27FC236}">
                <a16:creationId xmlns:a16="http://schemas.microsoft.com/office/drawing/2014/main" id="{53C7F1E2-3EFB-4563-8372-BD308910CDF7}"/>
              </a:ext>
            </a:extLst>
          </p:cNvPr>
          <p:cNvCxnSpPr/>
          <p:nvPr userDrawn="1"/>
        </p:nvCxnSpPr>
        <p:spPr>
          <a:xfrm>
            <a:off x="267768" y="503235"/>
            <a:ext cx="1165646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651BBDC2-B621-46D2-9974-973577FA1646}"/>
              </a:ext>
            </a:extLst>
          </p:cNvPr>
          <p:cNvSpPr txBox="1"/>
          <p:nvPr userDrawn="1"/>
        </p:nvSpPr>
        <p:spPr>
          <a:xfrm>
            <a:off x="7835779" y="74525"/>
            <a:ext cx="5024927" cy="369332"/>
          </a:xfrm>
          <a:prstGeom prst="rect">
            <a:avLst/>
          </a:prstGeom>
          <a:noFill/>
        </p:spPr>
        <p:txBody>
          <a:bodyPr wrap="square" rtlCol="0">
            <a:spAutoFit/>
          </a:bodyPr>
          <a:lstStyle/>
          <a:p>
            <a:r>
              <a:rPr lang="en-GB" dirty="0">
                <a:solidFill>
                  <a:schemeClr val="accent3">
                    <a:lumMod val="75000"/>
                  </a:schemeClr>
                </a:solidFill>
              </a:rPr>
              <a:t>EU Expert Group </a:t>
            </a:r>
            <a:r>
              <a:rPr lang="en-GB" dirty="0" err="1">
                <a:solidFill>
                  <a:schemeClr val="accent3">
                    <a:lumMod val="75000"/>
                  </a:schemeClr>
                </a:solidFill>
              </a:rPr>
              <a:t>eID</a:t>
            </a:r>
            <a:r>
              <a:rPr lang="en-GB" dirty="0">
                <a:solidFill>
                  <a:schemeClr val="accent3">
                    <a:lumMod val="75000"/>
                  </a:schemeClr>
                </a:solidFill>
              </a:rPr>
              <a:t>/KYC 20 February 2020</a:t>
            </a:r>
          </a:p>
        </p:txBody>
      </p:sp>
    </p:spTree>
    <p:extLst>
      <p:ext uri="{BB962C8B-B14F-4D97-AF65-F5344CB8AC3E}">
        <p14:creationId xmlns:p14="http://schemas.microsoft.com/office/powerpoint/2010/main" val="4043198265"/>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xStyles>
    <p:titleStyle>
      <a:lvl1pPr algn="l" defTabSz="914400" rtl="0" eaLnBrk="1" latinLnBrk="0" hangingPunct="1">
        <a:lnSpc>
          <a:spcPct val="90000"/>
        </a:lnSpc>
        <a:spcBef>
          <a:spcPct val="0"/>
        </a:spcBef>
        <a:buNone/>
        <a:defRPr sz="3600" b="1" kern="1200">
          <a:solidFill>
            <a:schemeClr val="accent3">
              <a:lumMod val="75000"/>
            </a:schemeClr>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70C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8.svg"/><Relationship Id="rId4" Type="http://schemas.openxmlformats.org/officeDocument/2006/relationships/image" Target="../media/image6.png"/><Relationship Id="rId9" Type="http://schemas.openxmlformats.org/officeDocument/2006/relationships/image" Target="../media/image12.sv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svg"/><Relationship Id="rId7" Type="http://schemas.openxmlformats.org/officeDocument/2006/relationships/image" Target="../media/image10.svg"/><Relationship Id="rId12"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2.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18FDEDD7-35F8-4B09-AA85-8BE1A9B09666}"/>
              </a:ext>
            </a:extLst>
          </p:cNvPr>
          <p:cNvPicPr>
            <a:picLocks noChangeAspect="1"/>
          </p:cNvPicPr>
          <p:nvPr/>
        </p:nvPicPr>
        <p:blipFill rotWithShape="1">
          <a:blip r:embed="rId2"/>
          <a:srcRect l="9091" t="27977"/>
          <a:stretch/>
        </p:blipFill>
        <p:spPr>
          <a:xfrm>
            <a:off x="387138" y="516726"/>
            <a:ext cx="11429981" cy="5845592"/>
          </a:xfrm>
          <a:prstGeom prst="rect">
            <a:avLst/>
          </a:prstGeom>
        </p:spPr>
      </p:pic>
      <p:sp>
        <p:nvSpPr>
          <p:cNvPr id="2" name="Rectangle 1">
            <a:extLst>
              <a:ext uri="{FF2B5EF4-FFF2-40B4-BE49-F238E27FC236}">
                <a16:creationId xmlns:a16="http://schemas.microsoft.com/office/drawing/2014/main" id="{311ABC7C-51A5-4B20-8806-04F88956815E}"/>
              </a:ext>
            </a:extLst>
          </p:cNvPr>
          <p:cNvSpPr/>
          <p:nvPr/>
        </p:nvSpPr>
        <p:spPr>
          <a:xfrm>
            <a:off x="0" y="4882551"/>
            <a:ext cx="12192000" cy="19754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itre 1">
            <a:extLst>
              <a:ext uri="{FF2B5EF4-FFF2-40B4-BE49-F238E27FC236}">
                <a16:creationId xmlns:a16="http://schemas.microsoft.com/office/drawing/2014/main" id="{0FC32058-3E61-4DD0-BB11-7C636C503AC8}"/>
              </a:ext>
            </a:extLst>
          </p:cNvPr>
          <p:cNvSpPr txBox="1">
            <a:spLocks/>
          </p:cNvSpPr>
          <p:nvPr/>
        </p:nvSpPr>
        <p:spPr>
          <a:xfrm>
            <a:off x="473398" y="5156864"/>
            <a:ext cx="3256482" cy="945124"/>
          </a:xfrm>
          <a:prstGeom prst="rect">
            <a:avLst/>
          </a:prstGeom>
        </p:spPr>
        <p:txBody>
          <a:bodyPr vert="horz" lIns="91440" tIns="45720" rIns="91440" bIns="45720" rtlCol="0" anchor="b">
            <a:normAutofit fontScale="52500" lnSpcReduction="20000"/>
          </a:bodyPr>
          <a:lstStyle>
            <a:lvl1pPr algn="ctr" defTabSz="914400" rtl="0" eaLnBrk="1" latinLnBrk="0" hangingPunct="1">
              <a:lnSpc>
                <a:spcPct val="90000"/>
              </a:lnSpc>
              <a:spcBef>
                <a:spcPct val="0"/>
              </a:spcBef>
              <a:buNone/>
              <a:defRPr sz="6000" b="1" kern="1200">
                <a:solidFill>
                  <a:schemeClr val="accent3">
                    <a:lumMod val="75000"/>
                  </a:schemeClr>
                </a:solidFill>
                <a:latin typeface="+mn-lt"/>
                <a:ea typeface="+mj-ea"/>
                <a:cs typeface="+mj-cs"/>
              </a:defRPr>
            </a:lvl1pPr>
          </a:lstStyle>
          <a:p>
            <a:pPr algn="l"/>
            <a:r>
              <a:rPr lang="en-GB" dirty="0">
                <a:solidFill>
                  <a:schemeClr val="bg1"/>
                </a:solidFill>
              </a:rPr>
              <a:t>The Priority</a:t>
            </a:r>
          </a:p>
          <a:p>
            <a:pPr algn="l"/>
            <a:r>
              <a:rPr lang="en-GB" dirty="0">
                <a:solidFill>
                  <a:schemeClr val="bg1"/>
                </a:solidFill>
              </a:rPr>
              <a:t>Group 2 report…</a:t>
            </a:r>
          </a:p>
        </p:txBody>
      </p:sp>
      <p:sp>
        <p:nvSpPr>
          <p:cNvPr id="44" name="Titre 1">
            <a:extLst>
              <a:ext uri="{FF2B5EF4-FFF2-40B4-BE49-F238E27FC236}">
                <a16:creationId xmlns:a16="http://schemas.microsoft.com/office/drawing/2014/main" id="{59E519D6-1C65-45DA-A797-E26999AC4DBA}"/>
              </a:ext>
            </a:extLst>
          </p:cNvPr>
          <p:cNvSpPr txBox="1">
            <a:spLocks/>
          </p:cNvSpPr>
          <p:nvPr/>
        </p:nvSpPr>
        <p:spPr>
          <a:xfrm>
            <a:off x="8181975" y="5376153"/>
            <a:ext cx="3429000" cy="506546"/>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b="1" kern="1200">
                <a:solidFill>
                  <a:schemeClr val="accent3">
                    <a:lumMod val="75000"/>
                  </a:schemeClr>
                </a:solidFill>
                <a:latin typeface="+mn-lt"/>
                <a:ea typeface="+mj-ea"/>
                <a:cs typeface="+mj-cs"/>
              </a:defRPr>
            </a:lvl1pPr>
          </a:lstStyle>
          <a:p>
            <a:pPr algn="r"/>
            <a:r>
              <a:rPr lang="en-GB" dirty="0">
                <a:solidFill>
                  <a:schemeClr val="bg1"/>
                </a:solidFill>
              </a:rPr>
              <a:t>…in a few words</a:t>
            </a:r>
          </a:p>
        </p:txBody>
      </p:sp>
      <p:pic>
        <p:nvPicPr>
          <p:cNvPr id="7" name="Image 6">
            <a:extLst>
              <a:ext uri="{FF2B5EF4-FFF2-40B4-BE49-F238E27FC236}">
                <a16:creationId xmlns:a16="http://schemas.microsoft.com/office/drawing/2014/main" id="{60914F07-42C0-4AF1-8E52-354F3474B0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49999">
            <a:off x="4802211" y="4262702"/>
            <a:ext cx="1915717" cy="2733447"/>
          </a:xfrm>
          <a:prstGeom prst="rect">
            <a:avLst/>
          </a:prstGeom>
          <a:ln>
            <a:solidFill>
              <a:schemeClr val="accent1"/>
            </a:solidFill>
          </a:ln>
        </p:spPr>
      </p:pic>
    </p:spTree>
    <p:extLst>
      <p:ext uri="{BB962C8B-B14F-4D97-AF65-F5344CB8AC3E}">
        <p14:creationId xmlns:p14="http://schemas.microsoft.com/office/powerpoint/2010/main" val="1168050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èche : chevron 8">
            <a:extLst>
              <a:ext uri="{FF2B5EF4-FFF2-40B4-BE49-F238E27FC236}">
                <a16:creationId xmlns:a16="http://schemas.microsoft.com/office/drawing/2014/main" id="{41856612-2ACD-438B-811F-CA519CB8C2A5}"/>
              </a:ext>
            </a:extLst>
          </p:cNvPr>
          <p:cNvSpPr/>
          <p:nvPr/>
        </p:nvSpPr>
        <p:spPr>
          <a:xfrm>
            <a:off x="2298091" y="1951756"/>
            <a:ext cx="2689501" cy="3315200"/>
          </a:xfrm>
          <a:prstGeom prst="chevron">
            <a:avLst>
              <a:gd name="adj" fmla="val 18007"/>
            </a:avLst>
          </a:prstGeom>
          <a:solidFill>
            <a:schemeClr val="accent1">
              <a:lumMod val="60000"/>
              <a:lumOff val="4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SUGGESTED APPROACH OF THE PRIORITY GROUP 2 REPORT</a:t>
            </a:r>
          </a:p>
        </p:txBody>
      </p:sp>
      <p:sp>
        <p:nvSpPr>
          <p:cNvPr id="12" name="Flèche : bas 11">
            <a:extLst>
              <a:ext uri="{FF2B5EF4-FFF2-40B4-BE49-F238E27FC236}">
                <a16:creationId xmlns:a16="http://schemas.microsoft.com/office/drawing/2014/main" id="{3E40825D-B25B-44A0-882F-4EC9B2450510}"/>
              </a:ext>
            </a:extLst>
          </p:cNvPr>
          <p:cNvSpPr/>
          <p:nvPr/>
        </p:nvSpPr>
        <p:spPr>
          <a:xfrm rot="16200000">
            <a:off x="-372277" y="2717356"/>
            <a:ext cx="3315200" cy="1784000"/>
          </a:xfrm>
          <a:prstGeom prst="downArrow">
            <a:avLst>
              <a:gd name="adj1" fmla="val 100000"/>
              <a:gd name="adj2" fmla="val 28995"/>
            </a:avLst>
          </a:prstGeom>
          <a:solidFill>
            <a:schemeClr val="accent1">
              <a:lumMod val="7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4" name="Rectangle : coins arrondis 13">
            <a:extLst>
              <a:ext uri="{FF2B5EF4-FFF2-40B4-BE49-F238E27FC236}">
                <a16:creationId xmlns:a16="http://schemas.microsoft.com/office/drawing/2014/main" id="{7A48A1C2-A40B-462A-AA01-E3C0EAA91539}"/>
              </a:ext>
            </a:extLst>
          </p:cNvPr>
          <p:cNvSpPr/>
          <p:nvPr/>
        </p:nvSpPr>
        <p:spPr>
          <a:xfrm>
            <a:off x="8648950" y="1951757"/>
            <a:ext cx="2867314" cy="3315199"/>
          </a:xfrm>
          <a:prstGeom prst="roundRect">
            <a:avLst/>
          </a:prstGeom>
          <a:solidFill>
            <a:schemeClr val="accent4">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b="1" dirty="0"/>
          </a:p>
        </p:txBody>
      </p:sp>
      <p:sp>
        <p:nvSpPr>
          <p:cNvPr id="16" name="Rectangle 15">
            <a:extLst>
              <a:ext uri="{FF2B5EF4-FFF2-40B4-BE49-F238E27FC236}">
                <a16:creationId xmlns:a16="http://schemas.microsoft.com/office/drawing/2014/main" id="{F2E2F6DE-4F5F-4FAA-A6ED-03B26CD8C053}"/>
              </a:ext>
            </a:extLst>
          </p:cNvPr>
          <p:cNvSpPr/>
          <p:nvPr/>
        </p:nvSpPr>
        <p:spPr>
          <a:xfrm>
            <a:off x="2914351" y="2048862"/>
            <a:ext cx="1759459" cy="1938992"/>
          </a:xfrm>
          <a:prstGeom prst="rect">
            <a:avLst/>
          </a:prstGeom>
        </p:spPr>
        <p:txBody>
          <a:bodyPr wrap="square">
            <a:spAutoFit/>
          </a:bodyPr>
          <a:lstStyle/>
          <a:p>
            <a:r>
              <a:rPr lang="en-GB" sz="2000" b="1" dirty="0">
                <a:solidFill>
                  <a:schemeClr val="bg1"/>
                </a:solidFill>
              </a:rPr>
              <a:t>Step 2</a:t>
            </a:r>
          </a:p>
          <a:p>
            <a:endParaRPr lang="en-GB" sz="2000" b="1" dirty="0">
              <a:solidFill>
                <a:schemeClr val="bg1"/>
              </a:solidFill>
            </a:endParaRPr>
          </a:p>
          <a:p>
            <a:endParaRPr lang="en-GB" sz="2000" b="1" dirty="0">
              <a:solidFill>
                <a:schemeClr val="bg1"/>
              </a:solidFill>
            </a:endParaRPr>
          </a:p>
          <a:p>
            <a:r>
              <a:rPr lang="en-GB" sz="2000" b="1" dirty="0">
                <a:solidFill>
                  <a:schemeClr val="bg1"/>
                </a:solidFill>
              </a:rPr>
              <a:t>Identify the key attributes needed</a:t>
            </a:r>
          </a:p>
        </p:txBody>
      </p:sp>
      <p:sp>
        <p:nvSpPr>
          <p:cNvPr id="17" name="Flèche : chevron 16">
            <a:extLst>
              <a:ext uri="{FF2B5EF4-FFF2-40B4-BE49-F238E27FC236}">
                <a16:creationId xmlns:a16="http://schemas.microsoft.com/office/drawing/2014/main" id="{32CCA1DF-EA44-4849-9238-13C6EB9E9290}"/>
              </a:ext>
            </a:extLst>
          </p:cNvPr>
          <p:cNvSpPr/>
          <p:nvPr/>
        </p:nvSpPr>
        <p:spPr>
          <a:xfrm>
            <a:off x="5160536" y="1953942"/>
            <a:ext cx="2689501" cy="3315200"/>
          </a:xfrm>
          <a:prstGeom prst="chevron">
            <a:avLst>
              <a:gd name="adj" fmla="val 18007"/>
            </a:avLst>
          </a:prstGeom>
          <a:solidFill>
            <a:schemeClr val="accent1">
              <a:lumMod val="40000"/>
              <a:lumOff val="6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8" name="ZoneTexte 17">
            <a:extLst>
              <a:ext uri="{FF2B5EF4-FFF2-40B4-BE49-F238E27FC236}">
                <a16:creationId xmlns:a16="http://schemas.microsoft.com/office/drawing/2014/main" id="{AE765D81-4EEE-4A18-B7E3-E91E3B0FCE74}"/>
              </a:ext>
            </a:extLst>
          </p:cNvPr>
          <p:cNvSpPr txBox="1"/>
          <p:nvPr/>
        </p:nvSpPr>
        <p:spPr>
          <a:xfrm>
            <a:off x="5838682" y="2048861"/>
            <a:ext cx="1640420" cy="1938992"/>
          </a:xfrm>
          <a:prstGeom prst="rect">
            <a:avLst/>
          </a:prstGeom>
          <a:noFill/>
        </p:spPr>
        <p:txBody>
          <a:bodyPr wrap="square" rtlCol="0">
            <a:spAutoFit/>
          </a:bodyPr>
          <a:lstStyle/>
          <a:p>
            <a:r>
              <a:rPr lang="en-GB" sz="2000" b="1" dirty="0">
                <a:solidFill>
                  <a:schemeClr val="tx1">
                    <a:lumMod val="65000"/>
                    <a:lumOff val="35000"/>
                  </a:schemeClr>
                </a:solidFill>
              </a:rPr>
              <a:t>Step 3</a:t>
            </a:r>
          </a:p>
          <a:p>
            <a:endParaRPr lang="en-GB" sz="2000" b="1" dirty="0">
              <a:solidFill>
                <a:schemeClr val="tx1">
                  <a:lumMod val="65000"/>
                  <a:lumOff val="35000"/>
                </a:schemeClr>
              </a:solidFill>
            </a:endParaRPr>
          </a:p>
          <a:p>
            <a:endParaRPr lang="en-GB" sz="2000" b="1" dirty="0">
              <a:solidFill>
                <a:schemeClr val="tx1">
                  <a:lumMod val="65000"/>
                  <a:lumOff val="35000"/>
                </a:schemeClr>
              </a:solidFill>
            </a:endParaRPr>
          </a:p>
          <a:p>
            <a:r>
              <a:rPr lang="en-GB" sz="2000" b="1" dirty="0">
                <a:solidFill>
                  <a:schemeClr val="tx1">
                    <a:lumMod val="65000"/>
                    <a:lumOff val="35000"/>
                  </a:schemeClr>
                </a:solidFill>
              </a:rPr>
              <a:t>Identify the </a:t>
            </a:r>
            <a:r>
              <a:rPr lang="en-GB" sz="2000" b="1" dirty="0" err="1">
                <a:solidFill>
                  <a:schemeClr val="tx1">
                    <a:lumMod val="65000"/>
                    <a:lumOff val="35000"/>
                  </a:schemeClr>
                </a:solidFill>
              </a:rPr>
              <a:t>LoA</a:t>
            </a:r>
            <a:r>
              <a:rPr lang="en-GB" sz="2000" b="1" dirty="0">
                <a:solidFill>
                  <a:schemeClr val="tx1">
                    <a:lumMod val="65000"/>
                    <a:lumOff val="35000"/>
                  </a:schemeClr>
                </a:solidFill>
              </a:rPr>
              <a:t>(s) for the attributes</a:t>
            </a:r>
            <a:endParaRPr lang="en-GB" sz="2400" dirty="0">
              <a:solidFill>
                <a:schemeClr val="tx1">
                  <a:lumMod val="65000"/>
                  <a:lumOff val="35000"/>
                </a:schemeClr>
              </a:solidFill>
            </a:endParaRPr>
          </a:p>
        </p:txBody>
      </p:sp>
      <p:sp>
        <p:nvSpPr>
          <p:cNvPr id="10" name="Rectangle 9">
            <a:extLst>
              <a:ext uri="{FF2B5EF4-FFF2-40B4-BE49-F238E27FC236}">
                <a16:creationId xmlns:a16="http://schemas.microsoft.com/office/drawing/2014/main" id="{814728FF-ADE3-4804-97F8-D491151A023D}"/>
              </a:ext>
            </a:extLst>
          </p:cNvPr>
          <p:cNvSpPr/>
          <p:nvPr/>
        </p:nvSpPr>
        <p:spPr>
          <a:xfrm>
            <a:off x="383614" y="2048862"/>
            <a:ext cx="1731824" cy="2862322"/>
          </a:xfrm>
          <a:prstGeom prst="rect">
            <a:avLst/>
          </a:prstGeom>
        </p:spPr>
        <p:txBody>
          <a:bodyPr wrap="square">
            <a:spAutoFit/>
          </a:bodyPr>
          <a:lstStyle/>
          <a:p>
            <a:r>
              <a:rPr lang="en-GB" sz="2000" b="1" dirty="0">
                <a:solidFill>
                  <a:schemeClr val="bg1"/>
                </a:solidFill>
              </a:rPr>
              <a:t>Step 1</a:t>
            </a:r>
          </a:p>
          <a:p>
            <a:endParaRPr lang="en-GB" sz="2000" b="1" dirty="0">
              <a:solidFill>
                <a:schemeClr val="bg1"/>
              </a:solidFill>
            </a:endParaRPr>
          </a:p>
          <a:p>
            <a:r>
              <a:rPr lang="en-GB" sz="2000" b="1" dirty="0">
                <a:solidFill>
                  <a:schemeClr val="bg1"/>
                </a:solidFill>
              </a:rPr>
              <a:t>Define the standard financial service to which the proposal  applies</a:t>
            </a:r>
          </a:p>
        </p:txBody>
      </p:sp>
      <p:sp>
        <p:nvSpPr>
          <p:cNvPr id="3" name="ZoneTexte 2">
            <a:extLst>
              <a:ext uri="{FF2B5EF4-FFF2-40B4-BE49-F238E27FC236}">
                <a16:creationId xmlns:a16="http://schemas.microsoft.com/office/drawing/2014/main" id="{80CE485D-F7CB-4689-8344-580C04153121}"/>
              </a:ext>
            </a:extLst>
          </p:cNvPr>
          <p:cNvSpPr txBox="1"/>
          <p:nvPr/>
        </p:nvSpPr>
        <p:spPr>
          <a:xfrm>
            <a:off x="8894295" y="2048861"/>
            <a:ext cx="2617100" cy="2554545"/>
          </a:xfrm>
          <a:prstGeom prst="rect">
            <a:avLst/>
          </a:prstGeom>
          <a:noFill/>
        </p:spPr>
        <p:txBody>
          <a:bodyPr wrap="square" rtlCol="0">
            <a:spAutoFit/>
          </a:bodyPr>
          <a:lstStyle/>
          <a:p>
            <a:r>
              <a:rPr lang="en-GB" sz="2000" b="1" dirty="0">
                <a:solidFill>
                  <a:schemeClr val="tx1">
                    <a:lumMod val="65000"/>
                    <a:lumOff val="35000"/>
                  </a:schemeClr>
                </a:solidFill>
              </a:rPr>
              <a:t>Final step</a:t>
            </a:r>
          </a:p>
          <a:p>
            <a:endParaRPr lang="en-GB" sz="2000" b="1" dirty="0">
              <a:solidFill>
                <a:schemeClr val="tx1">
                  <a:lumMod val="65000"/>
                  <a:lumOff val="35000"/>
                </a:schemeClr>
              </a:solidFill>
            </a:endParaRPr>
          </a:p>
          <a:p>
            <a:r>
              <a:rPr lang="en-GB" sz="2000" b="1" dirty="0">
                <a:solidFill>
                  <a:schemeClr val="tx1">
                    <a:lumMod val="65000"/>
                    <a:lumOff val="35000"/>
                  </a:schemeClr>
                </a:solidFill>
              </a:rPr>
              <a:t>Determine which minimum </a:t>
            </a:r>
            <a:r>
              <a:rPr lang="en-GB" sz="2000" b="1" dirty="0" err="1">
                <a:solidFill>
                  <a:schemeClr val="tx1">
                    <a:lumMod val="65000"/>
                    <a:lumOff val="35000"/>
                  </a:schemeClr>
                </a:solidFill>
              </a:rPr>
              <a:t>LoAs</a:t>
            </a:r>
            <a:r>
              <a:rPr lang="en-GB" sz="2000" b="1" dirty="0">
                <a:solidFill>
                  <a:schemeClr val="tx1">
                    <a:lumMod val="65000"/>
                    <a:lumOff val="35000"/>
                  </a:schemeClr>
                </a:solidFill>
              </a:rPr>
              <a:t> and set of attributes are acceptable for the service in standard risk situations</a:t>
            </a:r>
            <a:endParaRPr lang="en-GB" sz="1100" b="1" dirty="0">
              <a:solidFill>
                <a:schemeClr val="tx1">
                  <a:lumMod val="65000"/>
                  <a:lumOff val="35000"/>
                </a:schemeClr>
              </a:solidFill>
            </a:endParaRPr>
          </a:p>
        </p:txBody>
      </p:sp>
      <p:sp>
        <p:nvSpPr>
          <p:cNvPr id="8" name="ZoneTexte 7">
            <a:extLst>
              <a:ext uri="{FF2B5EF4-FFF2-40B4-BE49-F238E27FC236}">
                <a16:creationId xmlns:a16="http://schemas.microsoft.com/office/drawing/2014/main" id="{80D2EB5E-A723-436C-A754-E343BCD2AABB}"/>
              </a:ext>
            </a:extLst>
          </p:cNvPr>
          <p:cNvSpPr txBox="1"/>
          <p:nvPr/>
        </p:nvSpPr>
        <p:spPr>
          <a:xfrm>
            <a:off x="2211619" y="5321779"/>
            <a:ext cx="5704221" cy="1077218"/>
          </a:xfrm>
          <a:prstGeom prst="rect">
            <a:avLst/>
          </a:prstGeom>
          <a:noFill/>
        </p:spPr>
        <p:txBody>
          <a:bodyPr wrap="square" rtlCol="0">
            <a:spAutoFit/>
          </a:bodyPr>
          <a:lstStyle/>
          <a:p>
            <a:r>
              <a:rPr lang="en-GB" sz="1600" b="1" dirty="0">
                <a:solidFill>
                  <a:schemeClr val="tx1">
                    <a:lumMod val="65000"/>
                    <a:lumOff val="35000"/>
                  </a:schemeClr>
                </a:solidFill>
              </a:rPr>
              <a:t>These steps apply to standard – not higher - risk situations</a:t>
            </a:r>
          </a:p>
          <a:p>
            <a:endParaRPr lang="en-GB" sz="1600" dirty="0">
              <a:solidFill>
                <a:schemeClr val="tx1">
                  <a:lumMod val="65000"/>
                  <a:lumOff val="35000"/>
                </a:schemeClr>
              </a:solidFill>
            </a:endParaRPr>
          </a:p>
          <a:p>
            <a:r>
              <a:rPr lang="en-GB" sz="1600" dirty="0">
                <a:solidFill>
                  <a:schemeClr val="tx1">
                    <a:lumMod val="65000"/>
                    <a:lumOff val="35000"/>
                  </a:schemeClr>
                </a:solidFill>
              </a:rPr>
              <a:t>Higher risk situations cannot be standardised as mitigating measures need to be taken by the service provider (obliged entity)</a:t>
            </a:r>
          </a:p>
        </p:txBody>
      </p:sp>
      <p:sp>
        <p:nvSpPr>
          <p:cNvPr id="19" name="ZoneTexte 18">
            <a:extLst>
              <a:ext uri="{FF2B5EF4-FFF2-40B4-BE49-F238E27FC236}">
                <a16:creationId xmlns:a16="http://schemas.microsoft.com/office/drawing/2014/main" id="{C9037AFE-D9F1-4419-8DBA-F94DD8979CFD}"/>
              </a:ext>
            </a:extLst>
          </p:cNvPr>
          <p:cNvSpPr txBox="1"/>
          <p:nvPr/>
        </p:nvSpPr>
        <p:spPr>
          <a:xfrm>
            <a:off x="8894295" y="5266956"/>
            <a:ext cx="2496378" cy="584775"/>
          </a:xfrm>
          <a:prstGeom prst="rect">
            <a:avLst/>
          </a:prstGeom>
          <a:noFill/>
        </p:spPr>
        <p:txBody>
          <a:bodyPr wrap="square" rtlCol="0">
            <a:spAutoFit/>
          </a:bodyPr>
          <a:lstStyle/>
          <a:p>
            <a:pPr algn="ctr"/>
            <a:r>
              <a:rPr lang="en-GB" sz="1600" b="1" dirty="0">
                <a:solidFill>
                  <a:schemeClr val="tx1">
                    <a:lumMod val="65000"/>
                    <a:lumOff val="35000"/>
                  </a:schemeClr>
                </a:solidFill>
              </a:rPr>
              <a:t>This step implies regulatory confirmation </a:t>
            </a:r>
          </a:p>
        </p:txBody>
      </p:sp>
    </p:spTree>
    <p:extLst>
      <p:ext uri="{BB962C8B-B14F-4D97-AF65-F5344CB8AC3E}">
        <p14:creationId xmlns:p14="http://schemas.microsoft.com/office/powerpoint/2010/main" val="3379992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SUGGESTED APPROACH OF THE PRIORITY GROUP 2 REPORT</a:t>
            </a:r>
          </a:p>
        </p:txBody>
      </p:sp>
      <p:sp>
        <p:nvSpPr>
          <p:cNvPr id="8" name="ZoneTexte 7">
            <a:extLst>
              <a:ext uri="{FF2B5EF4-FFF2-40B4-BE49-F238E27FC236}">
                <a16:creationId xmlns:a16="http://schemas.microsoft.com/office/drawing/2014/main" id="{80D2EB5E-A723-436C-A754-E343BCD2AABB}"/>
              </a:ext>
            </a:extLst>
          </p:cNvPr>
          <p:cNvSpPr txBox="1"/>
          <p:nvPr/>
        </p:nvSpPr>
        <p:spPr>
          <a:xfrm>
            <a:off x="347206" y="1595021"/>
            <a:ext cx="5607027" cy="5570756"/>
          </a:xfrm>
          <a:prstGeom prst="rect">
            <a:avLst/>
          </a:prstGeom>
          <a:noFill/>
        </p:spPr>
        <p:txBody>
          <a:bodyPr wrap="square" rtlCol="0">
            <a:spAutoFit/>
          </a:bodyPr>
          <a:lstStyle/>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A minimum set of KYC data attributes is linked to defined levels of assurance (</a:t>
            </a:r>
            <a:r>
              <a:rPr lang="en-GB" sz="2000" dirty="0" err="1">
                <a:solidFill>
                  <a:srgbClr val="0070C0"/>
                </a:solidFill>
                <a:latin typeface="Calibri" panose="020F0502020204030204" pitchFamily="34" charset="0"/>
                <a:cs typeface="Calibri" panose="020F0502020204030204" pitchFamily="34" charset="0"/>
              </a:rPr>
              <a:t>LoAs</a:t>
            </a:r>
            <a:r>
              <a:rPr lang="en-GB" sz="2000" dirty="0">
                <a:solidFill>
                  <a:srgbClr val="0070C0"/>
                </a:solidFill>
                <a:latin typeface="Calibri" panose="020F0502020204030204" pitchFamily="34" charset="0"/>
                <a:cs typeface="Calibri" panose="020F0502020204030204" pitchFamily="34" charset="0"/>
              </a:rPr>
              <a:t>) for a given financial service</a:t>
            </a: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Those attributes constitute a customer ‘KYC profile’ that can be shared with ‘KYC relying’ parties, with the approval of the customer</a:t>
            </a: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Attribute-related tasks are defined, therefore facilitating the understanding of what is expected from the KYC profile custodian and the KYC relying party, as well as liability implications</a:t>
            </a:r>
          </a:p>
          <a:p>
            <a:endParaRPr lang="en-GB" sz="2000" dirty="0">
              <a:solidFill>
                <a:srgbClr val="0070C0"/>
              </a:solidFill>
              <a:latin typeface="Calibri" panose="020F0502020204030204" pitchFamily="34" charset="0"/>
              <a:cs typeface="Calibri" panose="020F0502020204030204" pitchFamily="34" charset="0"/>
            </a:endParaRPr>
          </a:p>
          <a:p>
            <a:endParaRPr lang="en-GB" sz="1600" dirty="0">
              <a:solidFill>
                <a:schemeClr val="tx1">
                  <a:lumMod val="65000"/>
                  <a:lumOff val="35000"/>
                </a:schemeClr>
              </a:solidFill>
            </a:endParaRPr>
          </a:p>
        </p:txBody>
      </p:sp>
      <p:sp>
        <p:nvSpPr>
          <p:cNvPr id="24" name="ZoneTexte 23">
            <a:extLst>
              <a:ext uri="{FF2B5EF4-FFF2-40B4-BE49-F238E27FC236}">
                <a16:creationId xmlns:a16="http://schemas.microsoft.com/office/drawing/2014/main" id="{FBE420EB-2B9C-425F-80A3-076B82593695}"/>
              </a:ext>
            </a:extLst>
          </p:cNvPr>
          <p:cNvSpPr txBox="1"/>
          <p:nvPr/>
        </p:nvSpPr>
        <p:spPr>
          <a:xfrm>
            <a:off x="8793126" y="2224139"/>
            <a:ext cx="3131106" cy="2492990"/>
          </a:xfrm>
          <a:prstGeom prst="rect">
            <a:avLst/>
          </a:prstGeom>
          <a:noFill/>
        </p:spPr>
        <p:txBody>
          <a:bodyPr wrap="square" rtlCol="0">
            <a:spAutoFit/>
          </a:bodyPr>
          <a:lstStyle>
            <a:defPPr>
              <a:defRPr lang="en-US"/>
            </a:defPPr>
            <a:lvl1pPr>
              <a:defRPr sz="1100" b="1">
                <a:solidFill>
                  <a:srgbClr val="8FAADC"/>
                </a:solidFill>
              </a:defRPr>
            </a:lvl1pPr>
          </a:lstStyle>
          <a:p>
            <a:r>
              <a:rPr lang="en-GB" sz="2600" dirty="0">
                <a:solidFill>
                  <a:schemeClr val="accent3">
                    <a:lumMod val="75000"/>
                  </a:schemeClr>
                </a:solidFill>
                <a:ea typeface="+mj-ea"/>
                <a:cs typeface="+mj-cs"/>
              </a:rPr>
              <a:t>Key attribute-based tasks</a:t>
            </a:r>
          </a:p>
          <a:p>
            <a:pPr marL="134983" indent="-134983">
              <a:buFont typeface="Arial" panose="020B0604020202020204" pitchFamily="34" charset="0"/>
              <a:buChar char="•"/>
            </a:pPr>
            <a:r>
              <a:rPr lang="en-GB" sz="2600" dirty="0">
                <a:solidFill>
                  <a:schemeClr val="accent3">
                    <a:lumMod val="75000"/>
                  </a:schemeClr>
                </a:solidFill>
                <a:ea typeface="+mj-ea"/>
                <a:cs typeface="+mj-cs"/>
              </a:rPr>
              <a:t>Obtain attribute</a:t>
            </a:r>
          </a:p>
          <a:p>
            <a:pPr marL="134983" indent="-134983">
              <a:buFont typeface="Arial" panose="020B0604020202020204" pitchFamily="34" charset="0"/>
              <a:buChar char="•"/>
            </a:pPr>
            <a:r>
              <a:rPr lang="en-GB" sz="2600" dirty="0">
                <a:solidFill>
                  <a:schemeClr val="accent2">
                    <a:lumMod val="75000"/>
                  </a:schemeClr>
                </a:solidFill>
                <a:ea typeface="+mj-ea"/>
                <a:cs typeface="+mj-cs"/>
              </a:rPr>
              <a:t>Verify attribute</a:t>
            </a:r>
          </a:p>
          <a:p>
            <a:pPr marL="134983" indent="-134983">
              <a:buFont typeface="Arial" panose="020B0604020202020204" pitchFamily="34" charset="0"/>
              <a:buChar char="•"/>
            </a:pPr>
            <a:r>
              <a:rPr lang="en-GB" sz="2600" dirty="0">
                <a:solidFill>
                  <a:schemeClr val="accent3">
                    <a:lumMod val="75000"/>
                  </a:schemeClr>
                </a:solidFill>
                <a:ea typeface="+mj-ea"/>
                <a:cs typeface="+mj-cs"/>
              </a:rPr>
              <a:t>Process attribute</a:t>
            </a:r>
          </a:p>
          <a:p>
            <a:pPr marL="134983" indent="-134983">
              <a:buFont typeface="Arial" panose="020B0604020202020204" pitchFamily="34" charset="0"/>
              <a:buChar char="•"/>
            </a:pPr>
            <a:r>
              <a:rPr lang="en-GB" sz="2600" dirty="0">
                <a:solidFill>
                  <a:schemeClr val="accent2">
                    <a:lumMod val="75000"/>
                  </a:schemeClr>
                </a:solidFill>
                <a:ea typeface="+mj-ea"/>
                <a:cs typeface="+mj-cs"/>
              </a:rPr>
              <a:t>Refresh attribute</a:t>
            </a:r>
          </a:p>
        </p:txBody>
      </p:sp>
      <p:pic>
        <p:nvPicPr>
          <p:cNvPr id="3" name="Image 2">
            <a:extLst>
              <a:ext uri="{FF2B5EF4-FFF2-40B4-BE49-F238E27FC236}">
                <a16:creationId xmlns:a16="http://schemas.microsoft.com/office/drawing/2014/main" id="{B75FB708-2B77-42CB-B5CA-23E314CC8179}"/>
              </a:ext>
            </a:extLst>
          </p:cNvPr>
          <p:cNvPicPr>
            <a:picLocks noChangeAspect="1"/>
          </p:cNvPicPr>
          <p:nvPr/>
        </p:nvPicPr>
        <p:blipFill>
          <a:blip r:embed="rId2"/>
          <a:stretch>
            <a:fillRect/>
          </a:stretch>
        </p:blipFill>
        <p:spPr>
          <a:xfrm>
            <a:off x="3834526" y="2421268"/>
            <a:ext cx="4745950" cy="2485307"/>
          </a:xfrm>
          <a:prstGeom prst="rect">
            <a:avLst/>
          </a:prstGeom>
        </p:spPr>
      </p:pic>
      <p:sp>
        <p:nvSpPr>
          <p:cNvPr id="5" name="Rectangle : coins arrondis 4">
            <a:extLst>
              <a:ext uri="{FF2B5EF4-FFF2-40B4-BE49-F238E27FC236}">
                <a16:creationId xmlns:a16="http://schemas.microsoft.com/office/drawing/2014/main" id="{E6C0F550-B4C6-4CFF-8829-5E8057A92E29}"/>
              </a:ext>
            </a:extLst>
          </p:cNvPr>
          <p:cNvSpPr/>
          <p:nvPr/>
        </p:nvSpPr>
        <p:spPr>
          <a:xfrm>
            <a:off x="8580476" y="3429000"/>
            <a:ext cx="2955850" cy="4199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 coins arrondis 74">
            <a:extLst>
              <a:ext uri="{FF2B5EF4-FFF2-40B4-BE49-F238E27FC236}">
                <a16:creationId xmlns:a16="http://schemas.microsoft.com/office/drawing/2014/main" id="{7244B4BD-D8D0-4793-BF06-A0FCD4D16BBE}"/>
              </a:ext>
            </a:extLst>
          </p:cNvPr>
          <p:cNvSpPr/>
          <p:nvPr/>
        </p:nvSpPr>
        <p:spPr>
          <a:xfrm>
            <a:off x="8583043" y="4889149"/>
            <a:ext cx="1775636" cy="4199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err="1">
                <a:solidFill>
                  <a:schemeClr val="accent2">
                    <a:lumMod val="75000"/>
                  </a:schemeClr>
                </a:solidFill>
              </a:rPr>
              <a:t>LoA-dependent</a:t>
            </a:r>
            <a:r>
              <a:rPr lang="en-GB" dirty="0" err="1"/>
              <a:t>l</a:t>
            </a:r>
            <a:endParaRPr lang="en-GB" dirty="0"/>
          </a:p>
        </p:txBody>
      </p:sp>
      <p:sp>
        <p:nvSpPr>
          <p:cNvPr id="76" name="Rectangle : coins arrondis 75">
            <a:extLst>
              <a:ext uri="{FF2B5EF4-FFF2-40B4-BE49-F238E27FC236}">
                <a16:creationId xmlns:a16="http://schemas.microsoft.com/office/drawing/2014/main" id="{0139AA2D-443A-49E5-AD29-9C8AB7D06509}"/>
              </a:ext>
            </a:extLst>
          </p:cNvPr>
          <p:cNvSpPr/>
          <p:nvPr/>
        </p:nvSpPr>
        <p:spPr>
          <a:xfrm>
            <a:off x="9895550" y="5558226"/>
            <a:ext cx="1775636" cy="4199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accent2">
                    <a:lumMod val="75000"/>
                  </a:schemeClr>
                </a:solidFill>
              </a:rPr>
              <a:t>RBA-</a:t>
            </a:r>
            <a:r>
              <a:rPr lang="en-GB" dirty="0" err="1">
                <a:solidFill>
                  <a:schemeClr val="accent2">
                    <a:lumMod val="75000"/>
                  </a:schemeClr>
                </a:solidFill>
              </a:rPr>
              <a:t>dependent</a:t>
            </a:r>
            <a:r>
              <a:rPr lang="en-GB" dirty="0" err="1"/>
              <a:t>l</a:t>
            </a:r>
            <a:endParaRPr lang="en-GB" dirty="0"/>
          </a:p>
        </p:txBody>
      </p:sp>
      <p:cxnSp>
        <p:nvCxnSpPr>
          <p:cNvPr id="7" name="Connecteur droit 6">
            <a:extLst>
              <a:ext uri="{FF2B5EF4-FFF2-40B4-BE49-F238E27FC236}">
                <a16:creationId xmlns:a16="http://schemas.microsoft.com/office/drawing/2014/main" id="{E4EDB9C9-FD97-4AD9-B65B-42C106C0BAA9}"/>
              </a:ext>
            </a:extLst>
          </p:cNvPr>
          <p:cNvCxnSpPr>
            <a:stCxn id="3" idx="3"/>
            <a:endCxn id="75" idx="1"/>
          </p:cNvCxnSpPr>
          <p:nvPr/>
        </p:nvCxnSpPr>
        <p:spPr>
          <a:xfrm>
            <a:off x="8580476" y="3663922"/>
            <a:ext cx="2567" cy="1435220"/>
          </a:xfrm>
          <a:prstGeom prst="line">
            <a:avLst/>
          </a:prstGeom>
        </p:spPr>
        <p:style>
          <a:lnRef idx="1">
            <a:schemeClr val="accent1"/>
          </a:lnRef>
          <a:fillRef idx="0">
            <a:schemeClr val="accent1"/>
          </a:fillRef>
          <a:effectRef idx="0">
            <a:schemeClr val="accent1"/>
          </a:effectRef>
          <a:fontRef idx="minor">
            <a:schemeClr val="tx1"/>
          </a:fontRef>
        </p:style>
      </p:cxnSp>
      <p:sp>
        <p:nvSpPr>
          <p:cNvPr id="77" name="Rectangle : coins arrondis 76">
            <a:extLst>
              <a:ext uri="{FF2B5EF4-FFF2-40B4-BE49-F238E27FC236}">
                <a16:creationId xmlns:a16="http://schemas.microsoft.com/office/drawing/2014/main" id="{C6EBBCC4-5EF4-4AC4-B026-C130DCF745AC}"/>
              </a:ext>
            </a:extLst>
          </p:cNvPr>
          <p:cNvSpPr/>
          <p:nvPr/>
        </p:nvSpPr>
        <p:spPr>
          <a:xfrm>
            <a:off x="8715336" y="4258608"/>
            <a:ext cx="2955850" cy="4199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Connecteur droit 9">
            <a:extLst>
              <a:ext uri="{FF2B5EF4-FFF2-40B4-BE49-F238E27FC236}">
                <a16:creationId xmlns:a16="http://schemas.microsoft.com/office/drawing/2014/main" id="{A5C6E099-2066-41EE-9228-BFD8C5FDA4B5}"/>
              </a:ext>
            </a:extLst>
          </p:cNvPr>
          <p:cNvCxnSpPr>
            <a:cxnSpLocks/>
            <a:endCxn id="76" idx="3"/>
          </p:cNvCxnSpPr>
          <p:nvPr/>
        </p:nvCxnSpPr>
        <p:spPr>
          <a:xfrm>
            <a:off x="11671186" y="4468602"/>
            <a:ext cx="0" cy="129961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942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 grpId="0" animBg="1"/>
      <p:bldP spid="75" grpId="0" animBg="1"/>
      <p:bldP spid="76" grpId="0" animBg="1"/>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7" y="851778"/>
            <a:ext cx="11154211" cy="506546"/>
          </a:xfrm>
        </p:spPr>
        <p:txBody>
          <a:bodyPr>
            <a:normAutofit fontScale="90000"/>
          </a:bodyPr>
          <a:lstStyle/>
          <a:p>
            <a:r>
              <a:rPr lang="en-GB" dirty="0"/>
              <a:t>BROAD SUPPORT ACHIEVED BUT NOT UNANIMOUS CONSENSUS</a:t>
            </a:r>
          </a:p>
        </p:txBody>
      </p:sp>
      <p:sp>
        <p:nvSpPr>
          <p:cNvPr id="29" name="ZoneTexte 28">
            <a:extLst>
              <a:ext uri="{FF2B5EF4-FFF2-40B4-BE49-F238E27FC236}">
                <a16:creationId xmlns:a16="http://schemas.microsoft.com/office/drawing/2014/main" id="{794B02AE-53BE-4C95-945C-EACB512FABDC}"/>
              </a:ext>
            </a:extLst>
          </p:cNvPr>
          <p:cNvSpPr txBox="1"/>
          <p:nvPr/>
        </p:nvSpPr>
        <p:spPr>
          <a:xfrm>
            <a:off x="347207" y="1595021"/>
            <a:ext cx="4479973" cy="4985980"/>
          </a:xfrm>
          <a:prstGeom prst="rect">
            <a:avLst/>
          </a:prstGeom>
          <a:noFill/>
        </p:spPr>
        <p:txBody>
          <a:bodyPr wrap="square" rtlCol="0">
            <a:spAutoFit/>
          </a:bodyPr>
          <a:lstStyle/>
          <a:p>
            <a:r>
              <a:rPr lang="en-GB" sz="2000" b="1" dirty="0">
                <a:solidFill>
                  <a:srgbClr val="0070C0"/>
                </a:solidFill>
                <a:latin typeface="Calibri" panose="020F0502020204030204" pitchFamily="34" charset="0"/>
                <a:cs typeface="Calibri" panose="020F0502020204030204" pitchFamily="34" charset="0"/>
              </a:rPr>
              <a:t>Proposal criticized in two main respects, leading to dissenting opinions </a:t>
            </a: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solidFill>
                  <a:srgbClr val="0070C0"/>
                </a:solidFill>
                <a:latin typeface="Calibri" panose="020F0502020204030204" pitchFamily="34" charset="0"/>
                <a:cs typeface="Calibri" panose="020F0502020204030204" pitchFamily="34" charset="0"/>
              </a:rPr>
              <a:t>Viewed as not reflecting enough the Risk-based approach (RBA) enshrined in AML regulations (‘</a:t>
            </a:r>
            <a:r>
              <a:rPr lang="en-GB" i="1" dirty="0">
                <a:solidFill>
                  <a:srgbClr val="0070C0"/>
                </a:solidFill>
                <a:latin typeface="Calibri" panose="020F0502020204030204" pitchFamily="34" charset="0"/>
                <a:cs typeface="Calibri" panose="020F0502020204030204" pitchFamily="34" charset="0"/>
              </a:rPr>
              <a:t>one size fits all</a:t>
            </a:r>
            <a:r>
              <a:rPr lang="en-GB" dirty="0">
                <a:solidFill>
                  <a:srgbClr val="0070C0"/>
                </a:solidFill>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solidFill>
                  <a:srgbClr val="0070C0"/>
                </a:solidFill>
                <a:latin typeface="Calibri" panose="020F0502020204030204" pitchFamily="34" charset="0"/>
                <a:cs typeface="Calibri" panose="020F0502020204030204" pitchFamily="34" charset="0"/>
              </a:rPr>
              <a:t>Viewed as insufficiently consistent with </a:t>
            </a:r>
            <a:r>
              <a:rPr lang="en-GB" dirty="0" err="1">
                <a:solidFill>
                  <a:srgbClr val="0070C0"/>
                </a:solidFill>
                <a:latin typeface="Calibri" panose="020F0502020204030204" pitchFamily="34" charset="0"/>
                <a:cs typeface="Calibri" panose="020F0502020204030204" pitchFamily="34" charset="0"/>
              </a:rPr>
              <a:t>eIDAS</a:t>
            </a:r>
            <a:r>
              <a:rPr lang="en-GB" dirty="0">
                <a:solidFill>
                  <a:srgbClr val="0070C0"/>
                </a:solidFill>
                <a:latin typeface="Calibri" panose="020F0502020204030204" pitchFamily="34" charset="0"/>
                <a:cs typeface="Calibri" panose="020F0502020204030204" pitchFamily="34" charset="0"/>
              </a:rPr>
              <a:t>, especially when it comes to </a:t>
            </a:r>
            <a:r>
              <a:rPr lang="en-GB" dirty="0" err="1">
                <a:solidFill>
                  <a:srgbClr val="0070C0"/>
                </a:solidFill>
                <a:latin typeface="Calibri" panose="020F0502020204030204" pitchFamily="34" charset="0"/>
                <a:cs typeface="Calibri" panose="020F0502020204030204" pitchFamily="34" charset="0"/>
              </a:rPr>
              <a:t>LoA</a:t>
            </a:r>
            <a:r>
              <a:rPr lang="en-GB" dirty="0">
                <a:solidFill>
                  <a:srgbClr val="0070C0"/>
                </a:solidFill>
                <a:latin typeface="Calibri" panose="020F0502020204030204" pitchFamily="34" charset="0"/>
                <a:cs typeface="Calibri" panose="020F0502020204030204" pitchFamily="34" charset="0"/>
              </a:rPr>
              <a:t> criteria</a:t>
            </a: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2000" dirty="0">
              <a:solidFill>
                <a:srgbClr val="0070C0"/>
              </a:solidFill>
              <a:latin typeface="Calibri" panose="020F0502020204030204" pitchFamily="34" charset="0"/>
              <a:cs typeface="Calibri" panose="020F0502020204030204" pitchFamily="34" charset="0"/>
            </a:endParaRPr>
          </a:p>
          <a:p>
            <a:endParaRPr lang="en-GB" sz="2000" dirty="0">
              <a:solidFill>
                <a:srgbClr val="0070C0"/>
              </a:solidFill>
              <a:latin typeface="Calibri" panose="020F0502020204030204" pitchFamily="34" charset="0"/>
              <a:cs typeface="Calibri" panose="020F0502020204030204" pitchFamily="34" charset="0"/>
            </a:endParaRPr>
          </a:p>
          <a:p>
            <a:endParaRPr lang="en-GB" sz="1600" dirty="0">
              <a:solidFill>
                <a:schemeClr val="tx1">
                  <a:lumMod val="65000"/>
                  <a:lumOff val="35000"/>
                </a:schemeClr>
              </a:solidFill>
            </a:endParaRPr>
          </a:p>
        </p:txBody>
      </p:sp>
      <p:sp>
        <p:nvSpPr>
          <p:cNvPr id="30" name="ZoneTexte 29">
            <a:extLst>
              <a:ext uri="{FF2B5EF4-FFF2-40B4-BE49-F238E27FC236}">
                <a16:creationId xmlns:a16="http://schemas.microsoft.com/office/drawing/2014/main" id="{DB7D1381-167B-4E4D-93E0-4FC43E3F0D72}"/>
              </a:ext>
            </a:extLst>
          </p:cNvPr>
          <p:cNvSpPr txBox="1"/>
          <p:nvPr/>
        </p:nvSpPr>
        <p:spPr>
          <a:xfrm>
            <a:off x="5114260" y="1595021"/>
            <a:ext cx="6634717" cy="5109091"/>
          </a:xfrm>
          <a:prstGeom prst="rect">
            <a:avLst/>
          </a:prstGeom>
          <a:noFill/>
        </p:spPr>
        <p:txBody>
          <a:bodyPr wrap="square" rtlCol="0">
            <a:spAutoFit/>
          </a:bodyPr>
          <a:lstStyle/>
          <a:p>
            <a:r>
              <a:rPr lang="en-GB" sz="2000" b="1" dirty="0">
                <a:solidFill>
                  <a:schemeClr val="tx1">
                    <a:lumMod val="65000"/>
                    <a:lumOff val="35000"/>
                  </a:schemeClr>
                </a:solidFill>
                <a:latin typeface="Calibri" panose="020F0502020204030204" pitchFamily="34" charset="0"/>
                <a:cs typeface="Calibri" panose="020F0502020204030204" pitchFamily="34" charset="0"/>
              </a:rPr>
              <a:t>Answers </a:t>
            </a:r>
          </a:p>
          <a:p>
            <a:pPr marL="285750" indent="-285750">
              <a:buFont typeface="Arial" panose="020B0604020202020204" pitchFamily="34" charset="0"/>
              <a:buChar char="•"/>
            </a:pPr>
            <a:endParaRPr lang="en-GB" dirty="0">
              <a:solidFill>
                <a:schemeClr val="tx1">
                  <a:lumMod val="65000"/>
                  <a:lumOff val="35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dirty="0">
              <a:solidFill>
                <a:schemeClr val="tx1">
                  <a:lumMod val="65000"/>
                  <a:lumOff val="35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solidFill>
                  <a:schemeClr val="tx1">
                    <a:lumMod val="65000"/>
                    <a:lumOff val="35000"/>
                  </a:schemeClr>
                </a:solidFill>
                <a:latin typeface="Calibri" panose="020F0502020204030204" pitchFamily="34" charset="0"/>
                <a:cs typeface="Calibri" panose="020F0502020204030204" pitchFamily="34" charset="0"/>
              </a:rPr>
              <a:t>RBA approach reflected in the proposal – standardisation applies to standard risk situations only</a:t>
            </a:r>
          </a:p>
          <a:p>
            <a:pPr marL="285750" indent="-285750">
              <a:buFont typeface="Arial" panose="020B0604020202020204" pitchFamily="34" charset="0"/>
              <a:buChar char="•"/>
            </a:pPr>
            <a:r>
              <a:rPr lang="en-GB" dirty="0">
                <a:solidFill>
                  <a:schemeClr val="tx1">
                    <a:lumMod val="65000"/>
                    <a:lumOff val="35000"/>
                  </a:schemeClr>
                </a:solidFill>
                <a:latin typeface="Calibri" panose="020F0502020204030204" pitchFamily="34" charset="0"/>
                <a:cs typeface="Calibri" panose="020F0502020204030204" pitchFamily="34" charset="0"/>
              </a:rPr>
              <a:t>Proposed approach consistent with FATF digital identity guidelines</a:t>
            </a:r>
          </a:p>
          <a:p>
            <a:pPr marL="285750" indent="-285750">
              <a:buFont typeface="Arial" panose="020B0604020202020204" pitchFamily="34" charset="0"/>
              <a:buChar char="•"/>
            </a:pPr>
            <a:r>
              <a:rPr lang="en-GB" dirty="0">
                <a:solidFill>
                  <a:schemeClr val="tx1">
                    <a:lumMod val="65000"/>
                    <a:lumOff val="35000"/>
                  </a:schemeClr>
                </a:solidFill>
                <a:latin typeface="Calibri" panose="020F0502020204030204" pitchFamily="34" charset="0"/>
                <a:cs typeface="Calibri" panose="020F0502020204030204" pitchFamily="34" charset="0"/>
              </a:rPr>
              <a:t>AML rules implementation are enhanced by having a KYC standard, instead of diverging national regulations creating regulatory arbitrage </a:t>
            </a:r>
          </a:p>
          <a:p>
            <a:pPr marL="285750" indent="-285750">
              <a:buFont typeface="Arial" panose="020B0604020202020204" pitchFamily="34" charset="0"/>
              <a:buChar char="•"/>
            </a:pPr>
            <a:endParaRPr lang="en-GB" dirty="0">
              <a:solidFill>
                <a:schemeClr val="tx1">
                  <a:lumMod val="65000"/>
                  <a:lumOff val="35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solidFill>
                  <a:schemeClr val="tx1">
                    <a:lumMod val="65000"/>
                    <a:lumOff val="35000"/>
                  </a:schemeClr>
                </a:solidFill>
                <a:latin typeface="Calibri" panose="020F0502020204030204" pitchFamily="34" charset="0"/>
                <a:cs typeface="Calibri" panose="020F0502020204030204" pitchFamily="34" charset="0"/>
              </a:rPr>
              <a:t>Proposal in line with Commission mandate - extend </a:t>
            </a:r>
            <a:r>
              <a:rPr lang="en-GB" dirty="0" err="1">
                <a:solidFill>
                  <a:schemeClr val="tx1">
                    <a:lumMod val="65000"/>
                    <a:lumOff val="35000"/>
                  </a:schemeClr>
                </a:solidFill>
                <a:latin typeface="Calibri" panose="020F0502020204030204" pitchFamily="34" charset="0"/>
                <a:cs typeface="Calibri" panose="020F0502020204030204" pitchFamily="34" charset="0"/>
              </a:rPr>
              <a:t>eIDAS</a:t>
            </a:r>
            <a:r>
              <a:rPr lang="en-GB" dirty="0">
                <a:solidFill>
                  <a:schemeClr val="tx1">
                    <a:lumMod val="65000"/>
                    <a:lumOff val="35000"/>
                  </a:schemeClr>
                </a:solidFill>
                <a:latin typeface="Calibri" panose="020F0502020204030204" pitchFamily="34" charset="0"/>
                <a:cs typeface="Calibri" panose="020F0502020204030204" pitchFamily="34" charset="0"/>
              </a:rPr>
              <a:t> </a:t>
            </a:r>
            <a:r>
              <a:rPr lang="en-GB" dirty="0" err="1">
                <a:solidFill>
                  <a:schemeClr val="tx1">
                    <a:lumMod val="65000"/>
                    <a:lumOff val="35000"/>
                  </a:schemeClr>
                </a:solidFill>
                <a:latin typeface="Calibri" panose="020F0502020204030204" pitchFamily="34" charset="0"/>
                <a:cs typeface="Calibri" panose="020F0502020204030204" pitchFamily="34" charset="0"/>
              </a:rPr>
              <a:t>LoAs</a:t>
            </a:r>
            <a:r>
              <a:rPr lang="en-GB" dirty="0">
                <a:solidFill>
                  <a:schemeClr val="tx1">
                    <a:lumMod val="65000"/>
                    <a:lumOff val="35000"/>
                  </a:schemeClr>
                </a:solidFill>
                <a:latin typeface="Calibri" panose="020F0502020204030204" pitchFamily="34" charset="0"/>
                <a:cs typeface="Calibri" panose="020F0502020204030204" pitchFamily="34" charset="0"/>
              </a:rPr>
              <a:t> to KYC matters</a:t>
            </a:r>
          </a:p>
          <a:p>
            <a:pPr marL="285750" indent="-285750">
              <a:buFont typeface="Arial" panose="020B0604020202020204" pitchFamily="34" charset="0"/>
              <a:buChar char="•"/>
            </a:pPr>
            <a:r>
              <a:rPr lang="en-GB" dirty="0">
                <a:solidFill>
                  <a:schemeClr val="tx1">
                    <a:lumMod val="65000"/>
                    <a:lumOff val="35000"/>
                  </a:schemeClr>
                </a:solidFill>
                <a:latin typeface="Calibri" panose="020F0502020204030204" pitchFamily="34" charset="0"/>
                <a:cs typeface="Calibri" panose="020F0502020204030204" pitchFamily="34" charset="0"/>
              </a:rPr>
              <a:t>Need to recognised two realities:</a:t>
            </a:r>
          </a:p>
          <a:p>
            <a:pPr marL="742950" lvl="1" indent="-285750">
              <a:buFont typeface="Courier New" panose="02070309020205020404" pitchFamily="49" charset="0"/>
              <a:buChar char="o"/>
            </a:pPr>
            <a:r>
              <a:rPr lang="en-GB" dirty="0">
                <a:solidFill>
                  <a:schemeClr val="tx1">
                    <a:lumMod val="65000"/>
                    <a:lumOff val="35000"/>
                  </a:schemeClr>
                </a:solidFill>
                <a:latin typeface="Calibri" panose="020F0502020204030204" pitchFamily="34" charset="0"/>
                <a:cs typeface="Calibri" panose="020F0502020204030204" pitchFamily="34" charset="0"/>
              </a:rPr>
              <a:t>Obliged entities are required to collect KYC attributes in addition to Core ID attributes; </a:t>
            </a:r>
          </a:p>
          <a:p>
            <a:pPr marL="742950" lvl="1" indent="-285750">
              <a:buFont typeface="Courier New" panose="02070309020205020404" pitchFamily="49" charset="0"/>
              <a:buChar char="o"/>
            </a:pPr>
            <a:r>
              <a:rPr lang="en-GB" dirty="0">
                <a:solidFill>
                  <a:schemeClr val="tx1">
                    <a:lumMod val="65000"/>
                    <a:lumOff val="35000"/>
                  </a:schemeClr>
                </a:solidFill>
                <a:latin typeface="Calibri" panose="020F0502020204030204" pitchFamily="34" charset="0"/>
                <a:cs typeface="Calibri" panose="020F0502020204030204" pitchFamily="34" charset="0"/>
              </a:rPr>
              <a:t>‘onboarding with ID documents’ corresponds to a huge majority of remote onboarding journeys (over 90%) and must be dealt with </a:t>
            </a:r>
            <a:endParaRPr lang="en-GB" sz="1400" dirty="0">
              <a:solidFill>
                <a:schemeClr val="tx1">
                  <a:lumMod val="65000"/>
                  <a:lumOff val="35000"/>
                </a:schemeClr>
              </a:solidFill>
            </a:endParaRPr>
          </a:p>
        </p:txBody>
      </p:sp>
    </p:spTree>
    <p:extLst>
      <p:ext uri="{BB962C8B-B14F-4D97-AF65-F5344CB8AC3E}">
        <p14:creationId xmlns:p14="http://schemas.microsoft.com/office/powerpoint/2010/main" val="2020638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FA9DFDE-9826-4446-BAA4-885B2A46A960}"/>
              </a:ext>
            </a:extLst>
          </p:cNvPr>
          <p:cNvSpPr/>
          <p:nvPr/>
        </p:nvSpPr>
        <p:spPr>
          <a:xfrm>
            <a:off x="449178" y="1481907"/>
            <a:ext cx="6164273" cy="5632311"/>
          </a:xfrm>
          <a:prstGeom prst="rect">
            <a:avLst/>
          </a:prstGeom>
        </p:spPr>
        <p:txBody>
          <a:bodyPr wrap="square">
            <a:spAutoFit/>
          </a:bodyPr>
          <a:lstStyle/>
          <a:p>
            <a:r>
              <a:rPr lang="en-GB" sz="2000" dirty="0">
                <a:solidFill>
                  <a:srgbClr val="0070C0"/>
                </a:solidFill>
                <a:latin typeface="Calibri" panose="020F0502020204030204" pitchFamily="34" charset="0"/>
                <a:cs typeface="Calibri" panose="020F0502020204030204" pitchFamily="34" charset="0"/>
              </a:rPr>
              <a:t>… a new </a:t>
            </a:r>
            <a:r>
              <a:rPr lang="en-GB" sz="2000" b="1" dirty="0">
                <a:solidFill>
                  <a:srgbClr val="0070C0"/>
                </a:solidFill>
                <a:latin typeface="Calibri" panose="020F0502020204030204" pitchFamily="34" charset="0"/>
                <a:cs typeface="Calibri" panose="020F0502020204030204" pitchFamily="34" charset="0"/>
              </a:rPr>
              <a:t>European Data Strategy</a:t>
            </a:r>
            <a:r>
              <a:rPr lang="en-GB" sz="2000" dirty="0">
                <a:solidFill>
                  <a:srgbClr val="0070C0"/>
                </a:solidFill>
                <a:latin typeface="Calibri" panose="020F0502020204030204" pitchFamily="34" charset="0"/>
                <a:cs typeface="Calibri" panose="020F0502020204030204" pitchFamily="34" charset="0"/>
              </a:rPr>
              <a:t>;</a:t>
            </a:r>
          </a:p>
          <a:p>
            <a:endParaRPr lang="en-GB" sz="2000" dirty="0">
              <a:solidFill>
                <a:srgbClr val="0070C0"/>
              </a:solidFill>
              <a:latin typeface="Calibri" panose="020F0502020204030204" pitchFamily="34" charset="0"/>
              <a:cs typeface="Calibri" panose="020F0502020204030204" pitchFamily="34" charset="0"/>
            </a:endParaRPr>
          </a:p>
          <a:p>
            <a:r>
              <a:rPr lang="en-GB" sz="2000" dirty="0">
                <a:solidFill>
                  <a:srgbClr val="0070C0"/>
                </a:solidFill>
                <a:latin typeface="Calibri" panose="020F0502020204030204" pitchFamily="34" charset="0"/>
                <a:cs typeface="Calibri" panose="020F0502020204030204" pitchFamily="34" charset="0"/>
              </a:rPr>
              <a:t>… a new </a:t>
            </a:r>
            <a:r>
              <a:rPr lang="en-GB" sz="2000" b="1" dirty="0">
                <a:solidFill>
                  <a:srgbClr val="0070C0"/>
                </a:solidFill>
                <a:latin typeface="Calibri" panose="020F0502020204030204" pitchFamily="34" charset="0"/>
                <a:cs typeface="Calibri" panose="020F0502020204030204" pitchFamily="34" charset="0"/>
              </a:rPr>
              <a:t>Digital Services Act </a:t>
            </a:r>
            <a:r>
              <a:rPr lang="en-GB" sz="2000" dirty="0">
                <a:solidFill>
                  <a:srgbClr val="0070C0"/>
                </a:solidFill>
                <a:latin typeface="Calibri" panose="020F0502020204030204" pitchFamily="34" charset="0"/>
                <a:cs typeface="Calibri" panose="020F0502020204030204" pitchFamily="34" charset="0"/>
              </a:rPr>
              <a:t>will reinforce the single market for digital services;</a:t>
            </a:r>
          </a:p>
          <a:p>
            <a:endParaRPr lang="en-GB" sz="2000" dirty="0">
              <a:solidFill>
                <a:srgbClr val="0070C0"/>
              </a:solidFill>
              <a:latin typeface="Calibri" panose="020F0502020204030204" pitchFamily="34" charset="0"/>
              <a:cs typeface="Calibri" panose="020F0502020204030204" pitchFamily="34" charset="0"/>
            </a:endParaRPr>
          </a:p>
          <a:p>
            <a:r>
              <a:rPr lang="en-GB" sz="2000" dirty="0">
                <a:solidFill>
                  <a:srgbClr val="0070C0"/>
                </a:solidFill>
                <a:latin typeface="Calibri" panose="020F0502020204030204" pitchFamily="34" charset="0"/>
                <a:cs typeface="Calibri" panose="020F0502020204030204" pitchFamily="34" charset="0"/>
              </a:rPr>
              <a:t>… an </a:t>
            </a:r>
            <a:r>
              <a:rPr lang="en-GB" sz="2000" b="1" dirty="0">
                <a:solidFill>
                  <a:srgbClr val="0070C0"/>
                </a:solidFill>
                <a:latin typeface="Calibri" panose="020F0502020204030204" pitchFamily="34" charset="0"/>
                <a:cs typeface="Calibri" panose="020F0502020204030204" pitchFamily="34" charset="0"/>
              </a:rPr>
              <a:t>action plan on Fintech</a:t>
            </a:r>
            <a:r>
              <a:rPr lang="en-GB" sz="2000" dirty="0">
                <a:solidFill>
                  <a:srgbClr val="0070C0"/>
                </a:solidFill>
                <a:latin typeface="Calibri" panose="020F0502020204030204" pitchFamily="34" charset="0"/>
                <a:cs typeface="Calibri" panose="020F0502020204030204" pitchFamily="34" charset="0"/>
              </a:rPr>
              <a:t> including a Strategy on an Integrated EU Payment market;</a:t>
            </a:r>
          </a:p>
          <a:p>
            <a:endParaRPr lang="en-GB" sz="2000" dirty="0">
              <a:solidFill>
                <a:srgbClr val="0070C0"/>
              </a:solidFill>
              <a:latin typeface="Calibri" panose="020F0502020204030204" pitchFamily="34" charset="0"/>
              <a:cs typeface="Calibri" panose="020F0502020204030204" pitchFamily="34" charset="0"/>
            </a:endParaRPr>
          </a:p>
          <a:p>
            <a:r>
              <a:rPr lang="en-GB" sz="2000" dirty="0">
                <a:solidFill>
                  <a:srgbClr val="0070C0"/>
                </a:solidFill>
                <a:latin typeface="Calibri" panose="020F0502020204030204" pitchFamily="34" charset="0"/>
                <a:cs typeface="Calibri" panose="020F0502020204030204" pitchFamily="34" charset="0"/>
              </a:rPr>
              <a:t>… a </a:t>
            </a:r>
            <a:r>
              <a:rPr lang="en-GB" sz="2000" b="1" dirty="0">
                <a:solidFill>
                  <a:srgbClr val="0070C0"/>
                </a:solidFill>
                <a:latin typeface="Calibri" panose="020F0502020204030204" pitchFamily="34" charset="0"/>
                <a:cs typeface="Calibri" panose="020F0502020204030204" pitchFamily="34" charset="0"/>
              </a:rPr>
              <a:t>Single Market Enforcement Action Plan </a:t>
            </a:r>
            <a:r>
              <a:rPr lang="en-GB" sz="2000" dirty="0">
                <a:solidFill>
                  <a:srgbClr val="0070C0"/>
                </a:solidFill>
                <a:latin typeface="Calibri" panose="020F0502020204030204" pitchFamily="34" charset="0"/>
                <a:cs typeface="Calibri" panose="020F0502020204030204" pitchFamily="34" charset="0"/>
              </a:rPr>
              <a:t>will be proposed to ensure better implementation and enforcement;</a:t>
            </a:r>
          </a:p>
          <a:p>
            <a:endParaRPr lang="en-GB" sz="2000" dirty="0">
              <a:solidFill>
                <a:srgbClr val="0070C0"/>
              </a:solidFill>
              <a:latin typeface="Calibri" panose="020F0502020204030204" pitchFamily="34" charset="0"/>
              <a:cs typeface="Calibri" panose="020F0502020204030204" pitchFamily="34" charset="0"/>
            </a:endParaRPr>
          </a:p>
          <a:p>
            <a:r>
              <a:rPr lang="en-GB" sz="2000" dirty="0">
                <a:solidFill>
                  <a:srgbClr val="0070C0"/>
                </a:solidFill>
                <a:latin typeface="Calibri" panose="020F0502020204030204" pitchFamily="34" charset="0"/>
                <a:cs typeface="Calibri" panose="020F0502020204030204" pitchFamily="34" charset="0"/>
              </a:rPr>
              <a:t>… an </a:t>
            </a:r>
            <a:r>
              <a:rPr lang="en-GB" sz="2000" b="1" dirty="0">
                <a:solidFill>
                  <a:srgbClr val="0070C0"/>
                </a:solidFill>
                <a:latin typeface="Calibri" panose="020F0502020204030204" pitchFamily="34" charset="0"/>
                <a:cs typeface="Calibri" panose="020F0502020204030204" pitchFamily="34" charset="0"/>
              </a:rPr>
              <a:t>action plan on anti-Money Laundering </a:t>
            </a:r>
            <a:r>
              <a:rPr lang="en-GB" sz="2000" dirty="0">
                <a:solidFill>
                  <a:srgbClr val="0070C0"/>
                </a:solidFill>
                <a:latin typeface="Calibri" panose="020F0502020204030204" pitchFamily="34" charset="0"/>
                <a:cs typeface="Calibri" panose="020F0502020204030204" pitchFamily="34" charset="0"/>
              </a:rPr>
              <a:t>will seek to improve the supervisory system and the enforcement of rules with the aim of completing the Banking Union</a:t>
            </a:r>
          </a:p>
          <a:p>
            <a:endParaRPr lang="en-GB" sz="2000" dirty="0">
              <a:solidFill>
                <a:srgbClr val="0070C0"/>
              </a:solidFill>
              <a:latin typeface="Calibri" panose="020F0502020204030204" pitchFamily="34" charset="0"/>
              <a:cs typeface="Calibri" panose="020F0502020204030204" pitchFamily="34" charset="0"/>
            </a:endParaRPr>
          </a:p>
          <a:p>
            <a:endParaRPr lang="en-GB" sz="2000" dirty="0">
              <a:solidFill>
                <a:srgbClr val="0070C0"/>
              </a:solidFill>
              <a:latin typeface="Calibri" panose="020F0502020204030204" pitchFamily="34" charset="0"/>
              <a:cs typeface="Calibri" panose="020F0502020204030204" pitchFamily="34" charset="0"/>
            </a:endParaRPr>
          </a:p>
          <a:p>
            <a:endParaRPr lang="en-GB" sz="2000" dirty="0">
              <a:solidFill>
                <a:srgbClr val="0070C0"/>
              </a:solidFill>
              <a:latin typeface="Calibri" panose="020F0502020204030204" pitchFamily="34" charset="0"/>
              <a:cs typeface="Calibri" panose="020F0502020204030204" pitchFamily="34" charset="0"/>
            </a:endParaRPr>
          </a:p>
        </p:txBody>
      </p:sp>
      <p:sp>
        <p:nvSpPr>
          <p:cNvPr id="11" name="Titre 1">
            <a:extLst>
              <a:ext uri="{FF2B5EF4-FFF2-40B4-BE49-F238E27FC236}">
                <a16:creationId xmlns:a16="http://schemas.microsoft.com/office/drawing/2014/main" id="{41D238CB-FA0C-4F62-9534-98D32A2A758F}"/>
              </a:ext>
            </a:extLst>
          </p:cNvPr>
          <p:cNvSpPr>
            <a:spLocks noGrp="1"/>
          </p:cNvSpPr>
          <p:nvPr>
            <p:ph type="title"/>
          </p:nvPr>
        </p:nvSpPr>
        <p:spPr>
          <a:xfrm>
            <a:off x="267767" y="851778"/>
            <a:ext cx="11154211" cy="506546"/>
          </a:xfrm>
        </p:spPr>
        <p:txBody>
          <a:bodyPr>
            <a:normAutofit fontScale="90000"/>
          </a:bodyPr>
          <a:lstStyle/>
          <a:p>
            <a:r>
              <a:rPr lang="en-GB" dirty="0"/>
              <a:t>AND NOW?</a:t>
            </a:r>
          </a:p>
        </p:txBody>
      </p:sp>
      <p:pic>
        <p:nvPicPr>
          <p:cNvPr id="12" name="Image 11">
            <a:extLst>
              <a:ext uri="{FF2B5EF4-FFF2-40B4-BE49-F238E27FC236}">
                <a16:creationId xmlns:a16="http://schemas.microsoft.com/office/drawing/2014/main" id="{9F3CAFC2-7672-4D5C-B858-2702D9B325DD}"/>
              </a:ext>
            </a:extLst>
          </p:cNvPr>
          <p:cNvPicPr>
            <a:picLocks noChangeAspect="1"/>
          </p:cNvPicPr>
          <p:nvPr/>
        </p:nvPicPr>
        <p:blipFill>
          <a:blip r:embed="rId2"/>
          <a:stretch>
            <a:fillRect/>
          </a:stretch>
        </p:blipFill>
        <p:spPr>
          <a:xfrm>
            <a:off x="7393223" y="607230"/>
            <a:ext cx="4531010" cy="6006222"/>
          </a:xfrm>
          <a:prstGeom prst="rect">
            <a:avLst/>
          </a:prstGeom>
        </p:spPr>
      </p:pic>
    </p:spTree>
    <p:extLst>
      <p:ext uri="{BB962C8B-B14F-4D97-AF65-F5344CB8AC3E}">
        <p14:creationId xmlns:p14="http://schemas.microsoft.com/office/powerpoint/2010/main" val="2103724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3036E584-824A-486E-8712-1EEFDFA26EA0}"/>
              </a:ext>
            </a:extLst>
          </p:cNvPr>
          <p:cNvSpPr/>
          <p:nvPr/>
        </p:nvSpPr>
        <p:spPr>
          <a:xfrm>
            <a:off x="1719385" y="6176963"/>
            <a:ext cx="9417538" cy="430887"/>
          </a:xfrm>
          <a:prstGeom prst="rect">
            <a:avLst/>
          </a:prstGeom>
        </p:spPr>
        <p:txBody>
          <a:bodyPr wrap="square">
            <a:spAutoFit/>
          </a:bodyPr>
          <a:lstStyle/>
          <a:p>
            <a:pPr marL="179388" indent="-179388"/>
            <a:r>
              <a:rPr lang="en-US" sz="1100" dirty="0"/>
              <a:t>1	ISO has expressed an interest of involvement towards FATF based on the work on digital identity. </a:t>
            </a:r>
            <a:br>
              <a:rPr lang="en-US" sz="1100" dirty="0"/>
            </a:br>
            <a:r>
              <a:rPr lang="en-US" sz="1100" dirty="0"/>
              <a:t>The result could be a European or international standard or at least a technical report</a:t>
            </a:r>
          </a:p>
        </p:txBody>
      </p:sp>
      <p:sp>
        <p:nvSpPr>
          <p:cNvPr id="9" name="Rectangle 8">
            <a:extLst>
              <a:ext uri="{FF2B5EF4-FFF2-40B4-BE49-F238E27FC236}">
                <a16:creationId xmlns:a16="http://schemas.microsoft.com/office/drawing/2014/main" id="{1FA9DFDE-9826-4446-BAA4-885B2A46A960}"/>
              </a:ext>
            </a:extLst>
          </p:cNvPr>
          <p:cNvSpPr/>
          <p:nvPr/>
        </p:nvSpPr>
        <p:spPr>
          <a:xfrm>
            <a:off x="449178" y="1481907"/>
            <a:ext cx="11325727" cy="4708981"/>
          </a:xfrm>
          <a:prstGeom prst="rect">
            <a:avLst/>
          </a:prstGeom>
        </p:spPr>
        <p:txBody>
          <a:bodyPr wrap="square">
            <a:spAutoFit/>
          </a:bodyPr>
          <a:lstStyle/>
          <a:p>
            <a:r>
              <a:rPr lang="en-GB" sz="2000" b="1" dirty="0">
                <a:solidFill>
                  <a:srgbClr val="0070C0"/>
                </a:solidFill>
                <a:latin typeface="Calibri" panose="020F0502020204030204" pitchFamily="34" charset="0"/>
                <a:cs typeface="Calibri" panose="020F0502020204030204" pitchFamily="34" charset="0"/>
              </a:rPr>
              <a:t>Identiﬁcation</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BSI work on identiﬁcation of natural persons.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BITS (Norway) work on identiﬁcation of natural persons.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FATF work on use of electronic identities.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ETSI has announced a task force for standardization of identity prooﬁng using both electronic and non electronic identities.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Self-sovereign </a:t>
            </a:r>
            <a:r>
              <a:rPr lang="en-GB" sz="2000" dirty="0" err="1">
                <a:solidFill>
                  <a:srgbClr val="0070C0"/>
                </a:solidFill>
                <a:latin typeface="Calibri" panose="020F0502020204030204" pitchFamily="34" charset="0"/>
                <a:cs typeface="Calibri" panose="020F0502020204030204" pitchFamily="34" charset="0"/>
              </a:rPr>
              <a:t>eIDs</a:t>
            </a:r>
            <a:r>
              <a:rPr lang="en-GB" sz="2000" dirty="0">
                <a:solidFill>
                  <a:srgbClr val="0070C0"/>
                </a:solidFill>
                <a:latin typeface="Calibri" panose="020F0502020204030204" pitchFamily="34" charset="0"/>
                <a:cs typeface="Calibri" panose="020F0502020204030204" pitchFamily="34" charset="0"/>
              </a:rPr>
              <a:t> are being increasingly considered (European Blockchain Partnership)</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Data sets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ISO work on natural person and legal entity attributes.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OpenID emerging work on protocol for transmission of KYC attributes.</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The emergence of KYC utilities or shared KYC providers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With no common governance and regulation this could be problematic.</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Inherent systemic risk associated with concentration and completely unregulated core services</a:t>
            </a:r>
          </a:p>
        </p:txBody>
      </p:sp>
      <p:sp>
        <p:nvSpPr>
          <p:cNvPr id="11" name="Titre 1">
            <a:extLst>
              <a:ext uri="{FF2B5EF4-FFF2-40B4-BE49-F238E27FC236}">
                <a16:creationId xmlns:a16="http://schemas.microsoft.com/office/drawing/2014/main" id="{41D238CB-FA0C-4F62-9534-98D32A2A758F}"/>
              </a:ext>
            </a:extLst>
          </p:cNvPr>
          <p:cNvSpPr>
            <a:spLocks noGrp="1"/>
          </p:cNvSpPr>
          <p:nvPr>
            <p:ph type="title"/>
          </p:nvPr>
        </p:nvSpPr>
        <p:spPr>
          <a:xfrm>
            <a:off x="267767" y="851778"/>
            <a:ext cx="11154211" cy="506546"/>
          </a:xfrm>
        </p:spPr>
        <p:txBody>
          <a:bodyPr>
            <a:normAutofit fontScale="90000"/>
          </a:bodyPr>
          <a:lstStyle/>
          <a:p>
            <a:r>
              <a:rPr lang="en-GB" dirty="0"/>
              <a:t>THE WORLD IS MOVING…</a:t>
            </a:r>
          </a:p>
        </p:txBody>
      </p:sp>
    </p:spTree>
    <p:extLst>
      <p:ext uri="{BB962C8B-B14F-4D97-AF65-F5344CB8AC3E}">
        <p14:creationId xmlns:p14="http://schemas.microsoft.com/office/powerpoint/2010/main" val="2788893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FA9DFDE-9826-4446-BAA4-885B2A46A960}"/>
              </a:ext>
            </a:extLst>
          </p:cNvPr>
          <p:cNvSpPr/>
          <p:nvPr/>
        </p:nvSpPr>
        <p:spPr>
          <a:xfrm>
            <a:off x="449178" y="1481907"/>
            <a:ext cx="11628522" cy="5324535"/>
          </a:xfrm>
          <a:prstGeom prst="rect">
            <a:avLst/>
          </a:prstGeom>
        </p:spPr>
        <p:txBody>
          <a:bodyPr wrap="square">
            <a:spAutoFit/>
          </a:bodyPr>
          <a:lstStyle/>
          <a:p>
            <a:r>
              <a:rPr lang="en-GB" sz="2000" b="1" dirty="0">
                <a:solidFill>
                  <a:srgbClr val="0070C0"/>
                </a:solidFill>
                <a:latin typeface="Calibri" panose="020F0502020204030204" pitchFamily="34" charset="0"/>
                <a:cs typeface="Calibri" panose="020F0502020204030204" pitchFamily="34" charset="0"/>
              </a:rPr>
              <a:t>Leverage </a:t>
            </a:r>
            <a:r>
              <a:rPr lang="en-GB" sz="2000" b="1" dirty="0" err="1">
                <a:solidFill>
                  <a:srgbClr val="0070C0"/>
                </a:solidFill>
                <a:latin typeface="Calibri" panose="020F0502020204030204" pitchFamily="34" charset="0"/>
                <a:cs typeface="Calibri" panose="020F0502020204030204" pitchFamily="34" charset="0"/>
              </a:rPr>
              <a:t>eIDAS</a:t>
            </a:r>
            <a:r>
              <a:rPr lang="en-GB" sz="2000" b="1" dirty="0">
                <a:solidFill>
                  <a:srgbClr val="0070C0"/>
                </a:solidFill>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GB" sz="2000" dirty="0" err="1">
                <a:solidFill>
                  <a:srgbClr val="0070C0"/>
                </a:solidFill>
                <a:latin typeface="Calibri" panose="020F0502020204030204" pitchFamily="34" charset="0"/>
                <a:cs typeface="Calibri" panose="020F0502020204030204" pitchFamily="34" charset="0"/>
              </a:rPr>
              <a:t>eIDAS</a:t>
            </a:r>
            <a:r>
              <a:rPr lang="en-GB" sz="2000" dirty="0">
                <a:solidFill>
                  <a:srgbClr val="0070C0"/>
                </a:solidFill>
                <a:latin typeface="Calibri" panose="020F0502020204030204" pitchFamily="34" charset="0"/>
                <a:cs typeface="Calibri" panose="020F0502020204030204" pitchFamily="34" charset="0"/>
              </a:rPr>
              <a:t> undisputed reference for </a:t>
            </a:r>
            <a:r>
              <a:rPr lang="en-GB" sz="2000" dirty="0" err="1">
                <a:solidFill>
                  <a:srgbClr val="0070C0"/>
                </a:solidFill>
                <a:latin typeface="Calibri" panose="020F0502020204030204" pitchFamily="34" charset="0"/>
                <a:cs typeface="Calibri" panose="020F0502020204030204" pitchFamily="34" charset="0"/>
              </a:rPr>
              <a:t>eIDs</a:t>
            </a:r>
            <a:r>
              <a:rPr lang="en-GB" sz="2000" dirty="0">
                <a:solidFill>
                  <a:srgbClr val="0070C0"/>
                </a:solidFill>
                <a:latin typeface="Calibri" panose="020F0502020204030204" pitchFamily="34" charset="0"/>
                <a:cs typeface="Calibri" panose="020F0502020204030204" pitchFamily="34" charset="0"/>
              </a:rPr>
              <a:t> but massively underused in the financial sector</a:t>
            </a:r>
          </a:p>
          <a:p>
            <a:pPr marL="285750" indent="-285750">
              <a:buFont typeface="Arial" panose="020B0604020202020204" pitchFamily="34" charset="0"/>
              <a:buChar char="•"/>
            </a:pPr>
            <a:r>
              <a:rPr lang="en-GB" sz="2000" dirty="0" err="1">
                <a:solidFill>
                  <a:srgbClr val="0070C0"/>
                </a:solidFill>
                <a:latin typeface="Calibri" panose="020F0502020204030204" pitchFamily="34" charset="0"/>
                <a:cs typeface="Calibri" panose="020F0502020204030204" pitchFamily="34" charset="0"/>
              </a:rPr>
              <a:t>eIDAS</a:t>
            </a:r>
            <a:r>
              <a:rPr lang="en-GB" sz="2000" dirty="0">
                <a:solidFill>
                  <a:srgbClr val="0070C0"/>
                </a:solidFill>
                <a:latin typeface="Calibri" panose="020F0502020204030204" pitchFamily="34" charset="0"/>
                <a:cs typeface="Calibri" panose="020F0502020204030204" pitchFamily="34" charset="0"/>
              </a:rPr>
              <a:t> Trust Services could be contemplated as an alternative to support KYC services </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Standardise KYC data</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Standardisation is key</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Several standard-setting organisation can be involved (ISO, ETSI, OpenID Connect, etc)</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Standardisation should involve :</a:t>
            </a:r>
          </a:p>
          <a:p>
            <a:pPr marL="742950" lvl="1" indent="-285750">
              <a:buFont typeface="Arial" panose="020B0604020202020204" pitchFamily="34" charset="0"/>
              <a:buChar char="•"/>
            </a:pPr>
            <a:r>
              <a:rPr lang="en-GB" sz="2000" dirty="0" err="1">
                <a:solidFill>
                  <a:srgbClr val="0070C0"/>
                </a:solidFill>
                <a:latin typeface="Calibri" panose="020F0502020204030204" pitchFamily="34" charset="0"/>
                <a:cs typeface="Calibri" panose="020F0502020204030204" pitchFamily="34" charset="0"/>
              </a:rPr>
              <a:t>Identifiying</a:t>
            </a:r>
            <a:r>
              <a:rPr lang="en-GB" sz="2000" dirty="0">
                <a:solidFill>
                  <a:srgbClr val="0070C0"/>
                </a:solidFill>
                <a:latin typeface="Calibri" panose="020F0502020204030204" pitchFamily="34" charset="0"/>
                <a:cs typeface="Calibri" panose="020F0502020204030204" pitchFamily="34" charset="0"/>
              </a:rPr>
              <a:t> the relevant KYC attributes</a:t>
            </a:r>
          </a:p>
          <a:p>
            <a:pPr marL="742950" lvl="1"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Identifying the attribute metadata that are relevant for KYC processes</a:t>
            </a:r>
          </a:p>
          <a:p>
            <a:pPr marL="742950" lvl="1"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Defining (or referring to) the technical standard used for the propagation of KYC attributes &amp; metadata </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Clarify liability implications in AML context</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KYC processes are a key component of a sound AML framework</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Define what is expected of the KYC Service Provider and KYC relying party in AML context</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Involve regulatory authorities (EBA?)</a:t>
            </a:r>
          </a:p>
          <a:p>
            <a:pPr marL="342900" indent="-342900">
              <a:buFontTx/>
              <a:buChar char="-"/>
            </a:pPr>
            <a:endParaRPr lang="en-GB" sz="2000" b="1" dirty="0">
              <a:solidFill>
                <a:srgbClr val="0070C0"/>
              </a:solidFill>
              <a:latin typeface="Calibri" panose="020F0502020204030204" pitchFamily="34" charset="0"/>
              <a:cs typeface="Calibri" panose="020F0502020204030204" pitchFamily="34" charset="0"/>
            </a:endParaRPr>
          </a:p>
        </p:txBody>
      </p:sp>
      <p:sp>
        <p:nvSpPr>
          <p:cNvPr id="8" name="Titre 7">
            <a:extLst>
              <a:ext uri="{FF2B5EF4-FFF2-40B4-BE49-F238E27FC236}">
                <a16:creationId xmlns:a16="http://schemas.microsoft.com/office/drawing/2014/main" id="{8E777CA9-EDD0-45B6-90B1-35E5FEC6DFE1}"/>
              </a:ext>
            </a:extLst>
          </p:cNvPr>
          <p:cNvSpPr>
            <a:spLocks noGrp="1"/>
          </p:cNvSpPr>
          <p:nvPr>
            <p:ph type="title"/>
          </p:nvPr>
        </p:nvSpPr>
        <p:spPr/>
        <p:txBody>
          <a:bodyPr>
            <a:normAutofit fontScale="90000"/>
          </a:bodyPr>
          <a:lstStyle/>
          <a:p>
            <a:r>
              <a:rPr lang="en-GB" dirty="0"/>
              <a:t>Suggested next steps – What really matters  </a:t>
            </a:r>
          </a:p>
        </p:txBody>
      </p:sp>
    </p:spTree>
    <p:extLst>
      <p:ext uri="{BB962C8B-B14F-4D97-AF65-F5344CB8AC3E}">
        <p14:creationId xmlns:p14="http://schemas.microsoft.com/office/powerpoint/2010/main" val="3412938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FA9DFDE-9826-4446-BAA4-885B2A46A960}"/>
              </a:ext>
            </a:extLst>
          </p:cNvPr>
          <p:cNvSpPr/>
          <p:nvPr/>
        </p:nvSpPr>
        <p:spPr>
          <a:xfrm>
            <a:off x="371544" y="1749319"/>
            <a:ext cx="11481154" cy="4401205"/>
          </a:xfrm>
          <a:prstGeom prst="rect">
            <a:avLst/>
          </a:prstGeom>
        </p:spPr>
        <p:txBody>
          <a:bodyPr wrap="square">
            <a:spAutoFit/>
          </a:bodyPr>
          <a:lstStyle/>
          <a:p>
            <a:r>
              <a:rPr lang="en-GB" sz="2000" b="1" dirty="0">
                <a:solidFill>
                  <a:srgbClr val="0070C0"/>
                </a:solidFill>
                <a:latin typeface="Calibri" panose="020F0502020204030204" pitchFamily="34" charset="0"/>
                <a:cs typeface="Calibri" panose="020F0502020204030204" pitchFamily="34" charset="0"/>
              </a:rPr>
              <a:t>Integration of KYC profiles into </a:t>
            </a:r>
            <a:r>
              <a:rPr lang="en-GB" sz="2000" b="1" dirty="0" err="1">
                <a:solidFill>
                  <a:srgbClr val="0070C0"/>
                </a:solidFill>
                <a:latin typeface="Calibri" panose="020F0502020204030204" pitchFamily="34" charset="0"/>
                <a:cs typeface="Calibri" panose="020F0502020204030204" pitchFamily="34" charset="0"/>
              </a:rPr>
              <a:t>eIDAS</a:t>
            </a:r>
            <a:r>
              <a:rPr lang="en-GB" sz="2000" b="1" dirty="0">
                <a:solidFill>
                  <a:srgbClr val="0070C0"/>
                </a:solidFill>
                <a:latin typeface="Calibri" panose="020F0502020204030204" pitchFamily="34" charset="0"/>
                <a:cs typeface="Calibri" panose="020F0502020204030204" pitchFamily="34" charset="0"/>
              </a:rPr>
              <a:t> Network </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Adjust SAML requests to cover broader use of KYC data </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Elegant suggestion – fully integrated into </a:t>
            </a:r>
            <a:r>
              <a:rPr lang="en-GB" sz="2000" dirty="0" err="1">
                <a:solidFill>
                  <a:srgbClr val="0070C0"/>
                </a:solidFill>
                <a:latin typeface="Calibri" panose="020F0502020204030204" pitchFamily="34" charset="0"/>
                <a:cs typeface="Calibri" panose="020F0502020204030204" pitchFamily="34" charset="0"/>
              </a:rPr>
              <a:t>eIDAS</a:t>
            </a:r>
            <a:r>
              <a:rPr lang="en-GB" sz="2000" dirty="0">
                <a:solidFill>
                  <a:srgbClr val="0070C0"/>
                </a:solidFill>
                <a:latin typeface="Calibri" panose="020F0502020204030204" pitchFamily="34" charset="0"/>
                <a:cs typeface="Calibri" panose="020F0502020204030204" pitchFamily="34" charset="0"/>
              </a:rPr>
              <a:t> Network </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But requires core changes and adaptation – likely to take time and be costly (viewed as long-term solution)</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Integration of KYC profiles into Trust Services using qualified certificates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Follow the approach taken in Regulation 2018/389 (implementing PSD2) setting up access interface requirements</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Can work with </a:t>
            </a:r>
            <a:r>
              <a:rPr lang="en-GB" sz="2000" dirty="0" err="1">
                <a:solidFill>
                  <a:srgbClr val="0070C0"/>
                </a:solidFill>
                <a:latin typeface="Calibri" panose="020F0502020204030204" pitchFamily="34" charset="0"/>
                <a:cs typeface="Calibri" panose="020F0502020204030204" pitchFamily="34" charset="0"/>
              </a:rPr>
              <a:t>eIDAS</a:t>
            </a:r>
            <a:r>
              <a:rPr lang="en-GB" sz="2000" dirty="0">
                <a:solidFill>
                  <a:srgbClr val="0070C0"/>
                </a:solidFill>
                <a:latin typeface="Calibri" panose="020F0502020204030204" pitchFamily="34" charset="0"/>
                <a:cs typeface="Calibri" panose="020F0502020204030204" pitchFamily="34" charset="0"/>
              </a:rPr>
              <a:t> </a:t>
            </a:r>
            <a:r>
              <a:rPr lang="en-GB" sz="2000" dirty="0" err="1">
                <a:solidFill>
                  <a:srgbClr val="0070C0"/>
                </a:solidFill>
                <a:latin typeface="Calibri" panose="020F0502020204030204" pitchFamily="34" charset="0"/>
                <a:cs typeface="Calibri" panose="020F0502020204030204" pitchFamily="34" charset="0"/>
              </a:rPr>
              <a:t>eIDs</a:t>
            </a:r>
            <a:r>
              <a:rPr lang="en-GB" sz="2000" dirty="0">
                <a:solidFill>
                  <a:srgbClr val="0070C0"/>
                </a:solidFill>
                <a:latin typeface="Calibri" panose="020F0502020204030204" pitchFamily="34" charset="0"/>
                <a:cs typeface="Calibri" panose="020F0502020204030204" pitchFamily="34" charset="0"/>
              </a:rPr>
              <a:t> – no change needed – but more flexible solution (inherently B2B)</a:t>
            </a:r>
          </a:p>
          <a:p>
            <a:pPr marL="285750" indent="-28575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Can be seen as a first step once a suitable level of standardisation is achieved</a:t>
            </a:r>
          </a:p>
          <a:p>
            <a:endParaRPr lang="en-GB" sz="2000" dirty="0">
              <a:solidFill>
                <a:srgbClr val="0070C0"/>
              </a:solidFill>
              <a:latin typeface="Calibri" panose="020F0502020204030204" pitchFamily="34" charset="0"/>
              <a:cs typeface="Calibri" panose="020F0502020204030204" pitchFamily="34" charset="0"/>
            </a:endParaRPr>
          </a:p>
          <a:p>
            <a:r>
              <a:rPr lang="en-GB" sz="2000" b="1" dirty="0">
                <a:solidFill>
                  <a:srgbClr val="0070C0"/>
                </a:solidFill>
                <a:latin typeface="Calibri" panose="020F0502020204030204" pitchFamily="34" charset="0"/>
                <a:cs typeface="Calibri" panose="020F0502020204030204" pitchFamily="34" charset="0"/>
              </a:rPr>
              <a:t>Integration of KYC profiles into EBSI (European Blockchain Service Infrastructure) </a:t>
            </a:r>
          </a:p>
          <a:p>
            <a:pPr marL="342900" indent="-34290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Define a KYC use case, possibly linked to self-sovereign digital identities</a:t>
            </a:r>
          </a:p>
          <a:p>
            <a:pPr marL="342900" indent="-342900">
              <a:buFont typeface="Arial" panose="020B0604020202020204" pitchFamily="34" charset="0"/>
              <a:buChar char="•"/>
            </a:pPr>
            <a:r>
              <a:rPr lang="en-GB" sz="2000" dirty="0">
                <a:solidFill>
                  <a:srgbClr val="0070C0"/>
                </a:solidFill>
                <a:latin typeface="Calibri" panose="020F0502020204030204" pitchFamily="34" charset="0"/>
                <a:cs typeface="Calibri" panose="020F0502020204030204" pitchFamily="34" charset="0"/>
              </a:rPr>
              <a:t>Requires further analysis to integrate into </a:t>
            </a:r>
            <a:r>
              <a:rPr lang="en-GB" sz="2000" dirty="0" err="1">
                <a:solidFill>
                  <a:srgbClr val="0070C0"/>
                </a:solidFill>
                <a:latin typeface="Calibri" panose="020F0502020204030204" pitchFamily="34" charset="0"/>
                <a:cs typeface="Calibri" panose="020F0502020204030204" pitchFamily="34" charset="0"/>
              </a:rPr>
              <a:t>eIDAS</a:t>
            </a:r>
            <a:r>
              <a:rPr lang="en-GB" sz="2000" dirty="0">
                <a:solidFill>
                  <a:srgbClr val="0070C0"/>
                </a:solidFill>
                <a:latin typeface="Calibri" panose="020F0502020204030204" pitchFamily="34" charset="0"/>
                <a:cs typeface="Calibri" panose="020F0502020204030204" pitchFamily="34" charset="0"/>
              </a:rPr>
              <a:t> infrastructure </a:t>
            </a:r>
          </a:p>
        </p:txBody>
      </p:sp>
      <p:sp>
        <p:nvSpPr>
          <p:cNvPr id="7" name="Titre 7">
            <a:extLst>
              <a:ext uri="{FF2B5EF4-FFF2-40B4-BE49-F238E27FC236}">
                <a16:creationId xmlns:a16="http://schemas.microsoft.com/office/drawing/2014/main" id="{9957A17C-65A3-4564-BCDE-D40D2657EE95}"/>
              </a:ext>
            </a:extLst>
          </p:cNvPr>
          <p:cNvSpPr>
            <a:spLocks noGrp="1"/>
          </p:cNvSpPr>
          <p:nvPr>
            <p:ph type="title"/>
          </p:nvPr>
        </p:nvSpPr>
        <p:spPr>
          <a:xfrm>
            <a:off x="267768" y="851778"/>
            <a:ext cx="10515600" cy="506546"/>
          </a:xfrm>
        </p:spPr>
        <p:txBody>
          <a:bodyPr>
            <a:normAutofit fontScale="90000"/>
          </a:bodyPr>
          <a:lstStyle/>
          <a:p>
            <a:r>
              <a:rPr lang="en-GB" dirty="0"/>
              <a:t>Suggested next steps –  3 possible alternatives</a:t>
            </a:r>
          </a:p>
        </p:txBody>
      </p:sp>
    </p:spTree>
    <p:extLst>
      <p:ext uri="{BB962C8B-B14F-4D97-AF65-F5344CB8AC3E}">
        <p14:creationId xmlns:p14="http://schemas.microsoft.com/office/powerpoint/2010/main" val="3963886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6323A-7C4C-4008-B82D-44F88CD0A563}"/>
              </a:ext>
            </a:extLst>
          </p:cNvPr>
          <p:cNvSpPr>
            <a:spLocks noGrp="1"/>
          </p:cNvSpPr>
          <p:nvPr>
            <p:ph type="title"/>
          </p:nvPr>
        </p:nvSpPr>
        <p:spPr/>
        <p:txBody>
          <a:bodyPr>
            <a:normAutofit fontScale="90000"/>
          </a:bodyPr>
          <a:lstStyle/>
          <a:p>
            <a:r>
              <a:rPr lang="en-GB" dirty="0"/>
              <a:t>APPENDIX - OTHER INFORMATION</a:t>
            </a:r>
          </a:p>
        </p:txBody>
      </p:sp>
    </p:spTree>
    <p:extLst>
      <p:ext uri="{BB962C8B-B14F-4D97-AF65-F5344CB8AC3E}">
        <p14:creationId xmlns:p14="http://schemas.microsoft.com/office/powerpoint/2010/main" val="794526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7B6B39-CECC-4806-83C8-F421AF66B11F}"/>
              </a:ext>
            </a:extLst>
          </p:cNvPr>
          <p:cNvSpPr>
            <a:spLocks noGrp="1"/>
          </p:cNvSpPr>
          <p:nvPr>
            <p:ph type="title"/>
          </p:nvPr>
        </p:nvSpPr>
        <p:spPr>
          <a:xfrm>
            <a:off x="320430" y="302603"/>
            <a:ext cx="11056815" cy="1325563"/>
          </a:xfrm>
        </p:spPr>
        <p:txBody>
          <a:bodyPr>
            <a:normAutofit/>
          </a:bodyPr>
          <a:lstStyle/>
          <a:p>
            <a:r>
              <a:rPr lang="de-AT" sz="2400" b="1" dirty="0"/>
              <a:t>COMPREHENSIVE FRAMEWORK DEFINED</a:t>
            </a:r>
            <a:br>
              <a:rPr lang="de-AT" sz="2400" b="1" dirty="0"/>
            </a:br>
            <a:r>
              <a:rPr lang="de-AT" sz="2000" dirty="0"/>
              <a:t>in </a:t>
            </a:r>
            <a:r>
              <a:rPr lang="de-AT" sz="2000" dirty="0" err="1"/>
              <a:t>order</a:t>
            </a:r>
            <a:r>
              <a:rPr lang="de-AT" sz="2000" dirty="0"/>
              <a:t> to </a:t>
            </a:r>
            <a:r>
              <a:rPr lang="de-AT" sz="2000" dirty="0" err="1"/>
              <a:t>enable</a:t>
            </a:r>
            <a:r>
              <a:rPr lang="de-AT" sz="2000" dirty="0"/>
              <a:t> EU </a:t>
            </a:r>
            <a:r>
              <a:rPr lang="de-AT" sz="2000" dirty="0" err="1"/>
              <a:t>eID</a:t>
            </a:r>
            <a:r>
              <a:rPr lang="de-AT" sz="2000" dirty="0"/>
              <a:t> </a:t>
            </a:r>
            <a:r>
              <a:rPr lang="de-AT" sz="2000" dirty="0" err="1"/>
              <a:t>based</a:t>
            </a:r>
            <a:r>
              <a:rPr lang="de-AT" sz="2000" dirty="0"/>
              <a:t> on </a:t>
            </a:r>
            <a:r>
              <a:rPr lang="de-AT" sz="2000" dirty="0" err="1"/>
              <a:t>eIDAS</a:t>
            </a:r>
            <a:r>
              <a:rPr lang="de-AT" sz="2000" dirty="0"/>
              <a:t> </a:t>
            </a:r>
            <a:r>
              <a:rPr lang="de-AT" sz="2000" dirty="0" err="1"/>
              <a:t>for</a:t>
            </a:r>
            <a:r>
              <a:rPr lang="de-AT" sz="2000" dirty="0"/>
              <a:t> Financial Services </a:t>
            </a:r>
            <a:r>
              <a:rPr lang="de-AT" sz="2000" dirty="0" err="1"/>
              <a:t>as</a:t>
            </a:r>
            <a:r>
              <a:rPr lang="de-AT" sz="2000" dirty="0"/>
              <a:t> </a:t>
            </a:r>
            <a:r>
              <a:rPr lang="de-AT" sz="2000" dirty="0" err="1"/>
              <a:t>major</a:t>
            </a:r>
            <a:r>
              <a:rPr lang="de-AT" sz="2000" dirty="0"/>
              <a:t> </a:t>
            </a:r>
            <a:r>
              <a:rPr lang="de-AT" sz="2000" dirty="0" err="1"/>
              <a:t>pillar</a:t>
            </a:r>
            <a:r>
              <a:rPr lang="de-AT" sz="2000" dirty="0"/>
              <a:t> </a:t>
            </a:r>
            <a:r>
              <a:rPr lang="de-AT" sz="2000" dirty="0" err="1"/>
              <a:t>for</a:t>
            </a:r>
            <a:r>
              <a:rPr lang="de-AT" sz="2000" dirty="0"/>
              <a:t> a digital Europe</a:t>
            </a:r>
            <a:endParaRPr lang="de-AT" sz="2400" dirty="0"/>
          </a:p>
        </p:txBody>
      </p:sp>
      <p:sp>
        <p:nvSpPr>
          <p:cNvPr id="4" name="TextBox 1">
            <a:extLst>
              <a:ext uri="{FF2B5EF4-FFF2-40B4-BE49-F238E27FC236}">
                <a16:creationId xmlns:a16="http://schemas.microsoft.com/office/drawing/2014/main" id="{CA6AB211-1374-344C-A0C0-F97C254A66EE}"/>
              </a:ext>
            </a:extLst>
          </p:cNvPr>
          <p:cNvSpPr txBox="1"/>
          <p:nvPr/>
        </p:nvSpPr>
        <p:spPr>
          <a:xfrm>
            <a:off x="3158666" y="3513633"/>
            <a:ext cx="1403205" cy="307777"/>
          </a:xfrm>
          <a:prstGeom prst="rect">
            <a:avLst/>
          </a:prstGeom>
          <a:solidFill>
            <a:schemeClr val="accent1">
              <a:lumMod val="40000"/>
              <a:lumOff val="60000"/>
            </a:schemeClr>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KYC ATTRIBUTES</a:t>
            </a:r>
          </a:p>
        </p:txBody>
      </p:sp>
      <p:sp>
        <p:nvSpPr>
          <p:cNvPr id="5" name="TextBox 31">
            <a:extLst>
              <a:ext uri="{FF2B5EF4-FFF2-40B4-BE49-F238E27FC236}">
                <a16:creationId xmlns:a16="http://schemas.microsoft.com/office/drawing/2014/main" id="{402CA057-B96E-764D-B986-542B29517776}"/>
              </a:ext>
            </a:extLst>
          </p:cNvPr>
          <p:cNvSpPr txBox="1"/>
          <p:nvPr/>
        </p:nvSpPr>
        <p:spPr>
          <a:xfrm>
            <a:off x="6556810" y="1562648"/>
            <a:ext cx="2153653" cy="95410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DOCUMENT TYPES</a:t>
            </a:r>
            <a:r>
              <a:rPr lang="en-US" sz="1400" dirty="0"/>
              <a:t>, </a:t>
            </a:r>
            <a:br>
              <a:rPr lang="en-US" sz="1400" dirty="0"/>
            </a:br>
            <a:r>
              <a:rPr lang="en-US" sz="1400" dirty="0">
                <a:solidFill>
                  <a:schemeClr val="bg1">
                    <a:lumMod val="65000"/>
                  </a:schemeClr>
                </a:solidFill>
              </a:rPr>
              <a:t>i</a:t>
            </a:r>
            <a:r>
              <a:rPr lang="en-US" sz="1400" dirty="0">
                <a:solidFill>
                  <a:schemeClr val="tx1">
                    <a:lumMod val="50000"/>
                    <a:lumOff val="50000"/>
                  </a:schemeClr>
                </a:solidFill>
              </a:rPr>
              <a:t>.e. Type 1-4 documents, including the respective “freshness”</a:t>
            </a:r>
          </a:p>
        </p:txBody>
      </p:sp>
      <p:sp>
        <p:nvSpPr>
          <p:cNvPr id="6" name="TextBox 32">
            <a:extLst>
              <a:ext uri="{FF2B5EF4-FFF2-40B4-BE49-F238E27FC236}">
                <a16:creationId xmlns:a16="http://schemas.microsoft.com/office/drawing/2014/main" id="{8372032C-C67A-D141-8B6E-51D37D23C8DD}"/>
              </a:ext>
            </a:extLst>
          </p:cNvPr>
          <p:cNvSpPr txBox="1"/>
          <p:nvPr/>
        </p:nvSpPr>
        <p:spPr>
          <a:xfrm>
            <a:off x="6487890" y="3405345"/>
            <a:ext cx="2300538" cy="523220"/>
          </a:xfrm>
          <a:prstGeom prst="rect">
            <a:avLst/>
          </a:prstGeom>
          <a:solidFill>
            <a:schemeClr val="accent1">
              <a:lumMod val="40000"/>
              <a:lumOff val="6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LEVELS OF ASSURANCE</a:t>
            </a:r>
            <a:r>
              <a:rPr lang="en-US" sz="1400" dirty="0"/>
              <a:t>, i.e. Low, Substantial and High</a:t>
            </a:r>
          </a:p>
        </p:txBody>
      </p:sp>
      <p:sp>
        <p:nvSpPr>
          <p:cNvPr id="7" name="TextBox 33">
            <a:extLst>
              <a:ext uri="{FF2B5EF4-FFF2-40B4-BE49-F238E27FC236}">
                <a16:creationId xmlns:a16="http://schemas.microsoft.com/office/drawing/2014/main" id="{0A71FAA8-9CDB-6E44-A435-A1851329D320}"/>
              </a:ext>
            </a:extLst>
          </p:cNvPr>
          <p:cNvSpPr txBox="1"/>
          <p:nvPr/>
        </p:nvSpPr>
        <p:spPr>
          <a:xfrm>
            <a:off x="9982569" y="3304045"/>
            <a:ext cx="2123594"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AUTHENTICATION, </a:t>
            </a:r>
            <a:br>
              <a:rPr lang="en-US" sz="1400" b="1" dirty="0"/>
            </a:br>
            <a:r>
              <a:rPr lang="en-US" sz="1400" dirty="0">
                <a:solidFill>
                  <a:schemeClr val="bg1">
                    <a:lumMod val="65000"/>
                  </a:schemeClr>
                </a:solidFill>
              </a:rPr>
              <a:t>i.e. persons, documents and the linkage</a:t>
            </a:r>
          </a:p>
        </p:txBody>
      </p:sp>
      <p:sp>
        <p:nvSpPr>
          <p:cNvPr id="8" name="TextBox 34">
            <a:extLst>
              <a:ext uri="{FF2B5EF4-FFF2-40B4-BE49-F238E27FC236}">
                <a16:creationId xmlns:a16="http://schemas.microsoft.com/office/drawing/2014/main" id="{5406BC8F-492E-1A43-A81F-17FA5A4DC2F2}"/>
              </a:ext>
            </a:extLst>
          </p:cNvPr>
          <p:cNvSpPr txBox="1"/>
          <p:nvPr/>
        </p:nvSpPr>
        <p:spPr>
          <a:xfrm>
            <a:off x="2255172" y="1602278"/>
            <a:ext cx="3196276"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ALL FINANCIAL SERVICES USE CASES</a:t>
            </a:r>
            <a:r>
              <a:rPr lang="en-US" sz="1400" dirty="0"/>
              <a:t>, </a:t>
            </a:r>
            <a:br>
              <a:rPr lang="en-US" sz="1400" dirty="0"/>
            </a:br>
            <a:r>
              <a:rPr lang="en-US" sz="1400" dirty="0">
                <a:solidFill>
                  <a:schemeClr val="tx1">
                    <a:lumMod val="50000"/>
                    <a:lumOff val="50000"/>
                  </a:schemeClr>
                </a:solidFill>
              </a:rPr>
              <a:t>i.e. Account Opening/Payment, Lending, Investment</a:t>
            </a:r>
          </a:p>
        </p:txBody>
      </p:sp>
      <p:sp>
        <p:nvSpPr>
          <p:cNvPr id="9" name="TextBox 35">
            <a:extLst>
              <a:ext uri="{FF2B5EF4-FFF2-40B4-BE49-F238E27FC236}">
                <a16:creationId xmlns:a16="http://schemas.microsoft.com/office/drawing/2014/main" id="{4A03E557-0A72-B24A-A6EC-B29B9AE8384E}"/>
              </a:ext>
            </a:extLst>
          </p:cNvPr>
          <p:cNvSpPr txBox="1"/>
          <p:nvPr/>
        </p:nvSpPr>
        <p:spPr>
          <a:xfrm>
            <a:off x="2686551" y="5227864"/>
            <a:ext cx="2318088" cy="95410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tx1">
                    <a:lumMod val="50000"/>
                    <a:lumOff val="50000"/>
                  </a:schemeClr>
                </a:solidFill>
              </a:rPr>
              <a:t>FULL KYC</a:t>
            </a:r>
            <a:r>
              <a:rPr lang="en-US" sz="1400" dirty="0">
                <a:solidFill>
                  <a:schemeClr val="tx1">
                    <a:lumMod val="50000"/>
                    <a:lumOff val="50000"/>
                  </a:schemeClr>
                </a:solidFill>
              </a:rPr>
              <a:t>, </a:t>
            </a:r>
            <a:br>
              <a:rPr lang="en-US" sz="1400" dirty="0">
                <a:solidFill>
                  <a:schemeClr val="tx1">
                    <a:lumMod val="50000"/>
                    <a:lumOff val="50000"/>
                  </a:schemeClr>
                </a:solidFill>
              </a:rPr>
            </a:br>
            <a:r>
              <a:rPr lang="en-US" sz="1400" dirty="0">
                <a:solidFill>
                  <a:schemeClr val="tx1">
                    <a:lumMod val="50000"/>
                    <a:lumOff val="50000"/>
                  </a:schemeClr>
                </a:solidFill>
              </a:rPr>
              <a:t>i.e. Customer Identification and Customer Due Diligence (standard and enhanced)</a:t>
            </a:r>
          </a:p>
        </p:txBody>
      </p:sp>
      <p:sp>
        <p:nvSpPr>
          <p:cNvPr id="10" name="TextBox 36">
            <a:extLst>
              <a:ext uri="{FF2B5EF4-FFF2-40B4-BE49-F238E27FC236}">
                <a16:creationId xmlns:a16="http://schemas.microsoft.com/office/drawing/2014/main" id="{3341A9C8-65FD-3143-9F90-AD9244BA1A32}"/>
              </a:ext>
            </a:extLst>
          </p:cNvPr>
          <p:cNvSpPr txBox="1"/>
          <p:nvPr/>
        </p:nvSpPr>
        <p:spPr>
          <a:xfrm>
            <a:off x="85838" y="3188508"/>
            <a:ext cx="1956932" cy="95410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tx1">
                    <a:lumMod val="50000"/>
                    <a:lumOff val="50000"/>
                  </a:schemeClr>
                </a:solidFill>
              </a:rPr>
              <a:t>OBLIGORS</a:t>
            </a:r>
            <a:r>
              <a:rPr lang="en-US" sz="1400" dirty="0">
                <a:solidFill>
                  <a:schemeClr val="tx1">
                    <a:lumMod val="50000"/>
                    <a:lumOff val="50000"/>
                  </a:schemeClr>
                </a:solidFill>
              </a:rPr>
              <a:t>, </a:t>
            </a:r>
            <a:br>
              <a:rPr lang="en-US" sz="1400" dirty="0">
                <a:solidFill>
                  <a:schemeClr val="tx1">
                    <a:lumMod val="50000"/>
                    <a:lumOff val="50000"/>
                  </a:schemeClr>
                </a:solidFill>
              </a:rPr>
            </a:br>
            <a:r>
              <a:rPr lang="en-US" sz="1400" dirty="0">
                <a:solidFill>
                  <a:schemeClr val="tx1">
                    <a:lumMod val="50000"/>
                    <a:lumOff val="50000"/>
                  </a:schemeClr>
                </a:solidFill>
              </a:rPr>
              <a:t>i.e. Private Individuals, Legal Entities and Connectors pi2pi + le2pi</a:t>
            </a:r>
          </a:p>
        </p:txBody>
      </p:sp>
      <p:sp>
        <p:nvSpPr>
          <p:cNvPr id="11" name="TextBox 37">
            <a:extLst>
              <a:ext uri="{FF2B5EF4-FFF2-40B4-BE49-F238E27FC236}">
                <a16:creationId xmlns:a16="http://schemas.microsoft.com/office/drawing/2014/main" id="{5F107867-6F71-0B4E-8DE2-4E637B4A554B}"/>
              </a:ext>
            </a:extLst>
          </p:cNvPr>
          <p:cNvSpPr txBox="1"/>
          <p:nvPr/>
        </p:nvSpPr>
        <p:spPr>
          <a:xfrm>
            <a:off x="6626261" y="6131158"/>
            <a:ext cx="2014749"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t>LIABILITY FRAMEWORK</a:t>
            </a:r>
          </a:p>
        </p:txBody>
      </p:sp>
      <p:sp>
        <p:nvSpPr>
          <p:cNvPr id="12" name="TextBox 38">
            <a:extLst>
              <a:ext uri="{FF2B5EF4-FFF2-40B4-BE49-F238E27FC236}">
                <a16:creationId xmlns:a16="http://schemas.microsoft.com/office/drawing/2014/main" id="{DBE23397-766D-A644-A889-DFC956152E33}"/>
              </a:ext>
            </a:extLst>
          </p:cNvPr>
          <p:cNvSpPr txBox="1"/>
          <p:nvPr/>
        </p:nvSpPr>
        <p:spPr>
          <a:xfrm>
            <a:off x="6444149" y="4845196"/>
            <a:ext cx="2410327"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dirty="0">
                <a:solidFill>
                  <a:schemeClr val="tx1">
                    <a:lumMod val="50000"/>
                    <a:lumOff val="50000"/>
                  </a:schemeClr>
                </a:solidFill>
              </a:rPr>
              <a:t>VERIFIERS</a:t>
            </a:r>
            <a:r>
              <a:rPr lang="en-US" sz="1400" dirty="0">
                <a:solidFill>
                  <a:schemeClr val="tx1">
                    <a:lumMod val="50000"/>
                    <a:lumOff val="50000"/>
                  </a:schemeClr>
                </a:solidFill>
              </a:rPr>
              <a:t>, </a:t>
            </a:r>
            <a:br>
              <a:rPr lang="en-US" sz="1400" dirty="0">
                <a:solidFill>
                  <a:schemeClr val="tx1">
                    <a:lumMod val="50000"/>
                    <a:lumOff val="50000"/>
                  </a:schemeClr>
                </a:solidFill>
              </a:rPr>
            </a:br>
            <a:r>
              <a:rPr lang="en-US" sz="1400" dirty="0">
                <a:solidFill>
                  <a:schemeClr val="tx1">
                    <a:lumMod val="50000"/>
                    <a:lumOff val="50000"/>
                  </a:schemeClr>
                </a:solidFill>
              </a:rPr>
              <a:t>i.e. Obligor, RITP and Issuer</a:t>
            </a:r>
          </a:p>
        </p:txBody>
      </p:sp>
      <p:cxnSp>
        <p:nvCxnSpPr>
          <p:cNvPr id="13" name="Straight Connector 3">
            <a:extLst>
              <a:ext uri="{FF2B5EF4-FFF2-40B4-BE49-F238E27FC236}">
                <a16:creationId xmlns:a16="http://schemas.microsoft.com/office/drawing/2014/main" id="{5513A492-DD34-B74B-9A7B-5E7F8662AB33}"/>
              </a:ext>
            </a:extLst>
          </p:cNvPr>
          <p:cNvCxnSpPr>
            <a:cxnSpLocks/>
            <a:stCxn id="8" idx="2"/>
            <a:endCxn id="4" idx="0"/>
          </p:cNvCxnSpPr>
          <p:nvPr/>
        </p:nvCxnSpPr>
        <p:spPr>
          <a:xfrm>
            <a:off x="3853310" y="2340942"/>
            <a:ext cx="6959" cy="1172691"/>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5">
            <a:extLst>
              <a:ext uri="{FF2B5EF4-FFF2-40B4-BE49-F238E27FC236}">
                <a16:creationId xmlns:a16="http://schemas.microsoft.com/office/drawing/2014/main" id="{9F1D26E0-31B0-9542-BA9D-F41E8B55BE1D}"/>
              </a:ext>
            </a:extLst>
          </p:cNvPr>
          <p:cNvSpPr txBox="1"/>
          <p:nvPr/>
        </p:nvSpPr>
        <p:spPr>
          <a:xfrm>
            <a:off x="3892348" y="2782706"/>
            <a:ext cx="18351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Which attributes are required (minimum) for each Use Case</a:t>
            </a:r>
          </a:p>
        </p:txBody>
      </p:sp>
      <p:cxnSp>
        <p:nvCxnSpPr>
          <p:cNvPr id="15" name="Straight Connector 43">
            <a:extLst>
              <a:ext uri="{FF2B5EF4-FFF2-40B4-BE49-F238E27FC236}">
                <a16:creationId xmlns:a16="http://schemas.microsoft.com/office/drawing/2014/main" id="{FDF2055A-57AC-3746-8CB7-29598D043068}"/>
              </a:ext>
            </a:extLst>
          </p:cNvPr>
          <p:cNvCxnSpPr>
            <a:cxnSpLocks/>
            <a:stCxn id="12" idx="0"/>
            <a:endCxn id="6" idx="2"/>
          </p:cNvCxnSpPr>
          <p:nvPr/>
        </p:nvCxnSpPr>
        <p:spPr>
          <a:xfrm flipH="1" flipV="1">
            <a:off x="7638159" y="3928565"/>
            <a:ext cx="11154" cy="916631"/>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46">
            <a:extLst>
              <a:ext uri="{FF2B5EF4-FFF2-40B4-BE49-F238E27FC236}">
                <a16:creationId xmlns:a16="http://schemas.microsoft.com/office/drawing/2014/main" id="{7FE292FF-8CD6-B44C-9A68-C94B26A56C2A}"/>
              </a:ext>
            </a:extLst>
          </p:cNvPr>
          <p:cNvSpPr txBox="1"/>
          <p:nvPr/>
        </p:nvSpPr>
        <p:spPr>
          <a:xfrm>
            <a:off x="6042584" y="4156833"/>
            <a:ext cx="1595550"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tx1">
                    <a:lumMod val="50000"/>
                    <a:lumOff val="50000"/>
                  </a:schemeClr>
                </a:solidFill>
              </a:rPr>
              <a:t>Which verifiers have which level of assurance for each KYC attribute</a:t>
            </a:r>
          </a:p>
        </p:txBody>
      </p:sp>
      <p:cxnSp>
        <p:nvCxnSpPr>
          <p:cNvPr id="17" name="Straight Connector 47">
            <a:extLst>
              <a:ext uri="{FF2B5EF4-FFF2-40B4-BE49-F238E27FC236}">
                <a16:creationId xmlns:a16="http://schemas.microsoft.com/office/drawing/2014/main" id="{8A3B90AF-518B-B64E-8249-A109976AD381}"/>
              </a:ext>
            </a:extLst>
          </p:cNvPr>
          <p:cNvCxnSpPr>
            <a:cxnSpLocks/>
            <a:stCxn id="6" idx="1"/>
            <a:endCxn id="4" idx="3"/>
          </p:cNvCxnSpPr>
          <p:nvPr/>
        </p:nvCxnSpPr>
        <p:spPr>
          <a:xfrm flipH="1">
            <a:off x="4561871" y="3666955"/>
            <a:ext cx="1926019" cy="567"/>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50">
            <a:extLst>
              <a:ext uri="{FF2B5EF4-FFF2-40B4-BE49-F238E27FC236}">
                <a16:creationId xmlns:a16="http://schemas.microsoft.com/office/drawing/2014/main" id="{8031236C-B1AD-0D49-AFBE-946CEBF25F84}"/>
              </a:ext>
            </a:extLst>
          </p:cNvPr>
          <p:cNvSpPr txBox="1"/>
          <p:nvPr/>
        </p:nvSpPr>
        <p:spPr>
          <a:xfrm>
            <a:off x="4802652" y="3684247"/>
            <a:ext cx="1511488"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How is each level of assurance for each KYC attribute defined</a:t>
            </a:r>
          </a:p>
        </p:txBody>
      </p:sp>
      <p:cxnSp>
        <p:nvCxnSpPr>
          <p:cNvPr id="19" name="Straight Connector 51">
            <a:extLst>
              <a:ext uri="{FF2B5EF4-FFF2-40B4-BE49-F238E27FC236}">
                <a16:creationId xmlns:a16="http://schemas.microsoft.com/office/drawing/2014/main" id="{533CBCA7-15E5-1249-B1B6-9EB4307929E3}"/>
              </a:ext>
            </a:extLst>
          </p:cNvPr>
          <p:cNvCxnSpPr>
            <a:cxnSpLocks/>
            <a:stCxn id="11" idx="0"/>
            <a:endCxn id="12" idx="2"/>
          </p:cNvCxnSpPr>
          <p:nvPr/>
        </p:nvCxnSpPr>
        <p:spPr>
          <a:xfrm flipV="1">
            <a:off x="7633636" y="5368416"/>
            <a:ext cx="15677" cy="7627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55">
            <a:extLst>
              <a:ext uri="{FF2B5EF4-FFF2-40B4-BE49-F238E27FC236}">
                <a16:creationId xmlns:a16="http://schemas.microsoft.com/office/drawing/2014/main" id="{80462FB8-BA8A-9349-A990-591102B5C17A}"/>
              </a:ext>
            </a:extLst>
          </p:cNvPr>
          <p:cNvSpPr txBox="1"/>
          <p:nvPr/>
        </p:nvSpPr>
        <p:spPr>
          <a:xfrm>
            <a:off x="7633637" y="5434784"/>
            <a:ext cx="175926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What are the liabilities for each verifier and obligor in which </a:t>
            </a:r>
            <a:r>
              <a:rPr lang="en-US" sz="1000" i="1" dirty="0" err="1">
                <a:solidFill>
                  <a:schemeClr val="tx1">
                    <a:lumMod val="50000"/>
                    <a:lumOff val="50000"/>
                  </a:schemeClr>
                </a:solidFill>
              </a:rPr>
              <a:t>LoA</a:t>
            </a:r>
            <a:endParaRPr lang="en-US" sz="1000" i="1" dirty="0">
              <a:solidFill>
                <a:schemeClr val="tx1">
                  <a:lumMod val="50000"/>
                  <a:lumOff val="50000"/>
                </a:schemeClr>
              </a:solidFill>
            </a:endParaRPr>
          </a:p>
        </p:txBody>
      </p:sp>
      <p:cxnSp>
        <p:nvCxnSpPr>
          <p:cNvPr id="21" name="Straight Connector 56">
            <a:extLst>
              <a:ext uri="{FF2B5EF4-FFF2-40B4-BE49-F238E27FC236}">
                <a16:creationId xmlns:a16="http://schemas.microsoft.com/office/drawing/2014/main" id="{C3BDE7E3-1816-F64F-9B25-D2472B23F201}"/>
              </a:ext>
            </a:extLst>
          </p:cNvPr>
          <p:cNvCxnSpPr>
            <a:cxnSpLocks/>
            <a:stCxn id="5" idx="2"/>
            <a:endCxn id="6" idx="0"/>
          </p:cNvCxnSpPr>
          <p:nvPr/>
        </p:nvCxnSpPr>
        <p:spPr>
          <a:xfrm>
            <a:off x="7633637" y="2516755"/>
            <a:ext cx="4522" cy="88859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59">
            <a:extLst>
              <a:ext uri="{FF2B5EF4-FFF2-40B4-BE49-F238E27FC236}">
                <a16:creationId xmlns:a16="http://schemas.microsoft.com/office/drawing/2014/main" id="{675F57D3-F051-6140-8231-5AE88723B9C4}"/>
              </a:ext>
            </a:extLst>
          </p:cNvPr>
          <p:cNvSpPr txBox="1"/>
          <p:nvPr/>
        </p:nvSpPr>
        <p:spPr>
          <a:xfrm>
            <a:off x="7654383" y="2641222"/>
            <a:ext cx="183516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Which document types are eligible for which </a:t>
            </a:r>
            <a:r>
              <a:rPr lang="en-US" sz="1000" i="1" dirty="0" err="1">
                <a:solidFill>
                  <a:schemeClr val="tx1">
                    <a:lumMod val="50000"/>
                    <a:lumOff val="50000"/>
                  </a:schemeClr>
                </a:solidFill>
              </a:rPr>
              <a:t>LoA</a:t>
            </a:r>
            <a:endParaRPr lang="en-US" sz="1000" i="1" dirty="0">
              <a:solidFill>
                <a:schemeClr val="tx1">
                  <a:lumMod val="50000"/>
                  <a:lumOff val="50000"/>
                </a:schemeClr>
              </a:solidFill>
            </a:endParaRPr>
          </a:p>
        </p:txBody>
      </p:sp>
      <p:sp>
        <p:nvSpPr>
          <p:cNvPr id="23" name="TextBox 60">
            <a:extLst>
              <a:ext uri="{FF2B5EF4-FFF2-40B4-BE49-F238E27FC236}">
                <a16:creationId xmlns:a16="http://schemas.microsoft.com/office/drawing/2014/main" id="{5346C199-F1BB-DD43-96F4-25B9805F44CF}"/>
              </a:ext>
            </a:extLst>
          </p:cNvPr>
          <p:cNvSpPr txBox="1"/>
          <p:nvPr/>
        </p:nvSpPr>
        <p:spPr>
          <a:xfrm>
            <a:off x="1929714" y="3734533"/>
            <a:ext cx="127097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Which obligors are considered</a:t>
            </a:r>
          </a:p>
        </p:txBody>
      </p:sp>
      <p:cxnSp>
        <p:nvCxnSpPr>
          <p:cNvPr id="24" name="Straight Connector 61">
            <a:extLst>
              <a:ext uri="{FF2B5EF4-FFF2-40B4-BE49-F238E27FC236}">
                <a16:creationId xmlns:a16="http://schemas.microsoft.com/office/drawing/2014/main" id="{492C8DA1-59BE-4B4D-B98B-CE3FA84D7950}"/>
              </a:ext>
            </a:extLst>
          </p:cNvPr>
          <p:cNvCxnSpPr>
            <a:cxnSpLocks/>
            <a:stCxn id="10" idx="3"/>
            <a:endCxn id="4" idx="1"/>
          </p:cNvCxnSpPr>
          <p:nvPr/>
        </p:nvCxnSpPr>
        <p:spPr>
          <a:xfrm>
            <a:off x="2042770" y="3665562"/>
            <a:ext cx="1115896" cy="1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66">
            <a:extLst>
              <a:ext uri="{FF2B5EF4-FFF2-40B4-BE49-F238E27FC236}">
                <a16:creationId xmlns:a16="http://schemas.microsoft.com/office/drawing/2014/main" id="{3DE4A188-2A65-E445-AD9E-77B9EA046BB4}"/>
              </a:ext>
            </a:extLst>
          </p:cNvPr>
          <p:cNvCxnSpPr>
            <a:cxnSpLocks/>
            <a:stCxn id="7" idx="1"/>
            <a:endCxn id="6" idx="3"/>
          </p:cNvCxnSpPr>
          <p:nvPr/>
        </p:nvCxnSpPr>
        <p:spPr>
          <a:xfrm flipH="1" flipV="1">
            <a:off x="8788428" y="3666955"/>
            <a:ext cx="1194141" cy="6422"/>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70">
            <a:extLst>
              <a:ext uri="{FF2B5EF4-FFF2-40B4-BE49-F238E27FC236}">
                <a16:creationId xmlns:a16="http://schemas.microsoft.com/office/drawing/2014/main" id="{5E335060-699A-D641-B8D0-3167C1F6569F}"/>
              </a:ext>
            </a:extLst>
          </p:cNvPr>
          <p:cNvSpPr txBox="1"/>
          <p:nvPr/>
        </p:nvSpPr>
        <p:spPr>
          <a:xfrm>
            <a:off x="8788427" y="3671418"/>
            <a:ext cx="1349576" cy="101566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What are the minimum technical and functional requirements to current/future solutions</a:t>
            </a:r>
          </a:p>
        </p:txBody>
      </p:sp>
      <p:cxnSp>
        <p:nvCxnSpPr>
          <p:cNvPr id="27" name="Straight Connector 71">
            <a:extLst>
              <a:ext uri="{FF2B5EF4-FFF2-40B4-BE49-F238E27FC236}">
                <a16:creationId xmlns:a16="http://schemas.microsoft.com/office/drawing/2014/main" id="{6C88DAD8-1580-CD4E-9A60-24AF1E4CB85D}"/>
              </a:ext>
            </a:extLst>
          </p:cNvPr>
          <p:cNvCxnSpPr>
            <a:cxnSpLocks/>
            <a:endCxn id="4" idx="2"/>
          </p:cNvCxnSpPr>
          <p:nvPr/>
        </p:nvCxnSpPr>
        <p:spPr>
          <a:xfrm flipV="1">
            <a:off x="3846352" y="3821410"/>
            <a:ext cx="13917" cy="1455440"/>
          </a:xfrm>
          <a:prstGeom prst="line">
            <a:avLst/>
          </a:prstGeom>
          <a:ln>
            <a:solidFill>
              <a:schemeClr val="accent1">
                <a:alpha val="98000"/>
              </a:schemeClr>
            </a:solidFill>
          </a:ln>
        </p:spPr>
        <p:style>
          <a:lnRef idx="1">
            <a:schemeClr val="accent1"/>
          </a:lnRef>
          <a:fillRef idx="0">
            <a:schemeClr val="accent1"/>
          </a:fillRef>
          <a:effectRef idx="0">
            <a:schemeClr val="accent1"/>
          </a:effectRef>
          <a:fontRef idx="minor">
            <a:schemeClr val="tx1"/>
          </a:fontRef>
        </p:style>
      </p:cxnSp>
      <p:sp>
        <p:nvSpPr>
          <p:cNvPr id="28" name="TextBox 75">
            <a:extLst>
              <a:ext uri="{FF2B5EF4-FFF2-40B4-BE49-F238E27FC236}">
                <a16:creationId xmlns:a16="http://schemas.microsoft.com/office/drawing/2014/main" id="{F8BC36BC-BB24-5145-BC64-A8534559F056}"/>
              </a:ext>
            </a:extLst>
          </p:cNvPr>
          <p:cNvSpPr txBox="1"/>
          <p:nvPr/>
        </p:nvSpPr>
        <p:spPr>
          <a:xfrm>
            <a:off x="3898089" y="4508298"/>
            <a:ext cx="159414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i="1" dirty="0">
                <a:solidFill>
                  <a:schemeClr val="tx1">
                    <a:lumMod val="50000"/>
                    <a:lumOff val="50000"/>
                  </a:schemeClr>
                </a:solidFill>
              </a:rPr>
              <a:t>What is the KYC extent of the </a:t>
            </a:r>
            <a:r>
              <a:rPr lang="en-US" sz="1000" i="1" dirty="0" err="1">
                <a:solidFill>
                  <a:schemeClr val="tx1">
                    <a:lumMod val="50000"/>
                    <a:lumOff val="50000"/>
                  </a:schemeClr>
                </a:solidFill>
              </a:rPr>
              <a:t>eIDAS</a:t>
            </a:r>
            <a:r>
              <a:rPr lang="en-US" sz="1000" i="1" dirty="0">
                <a:solidFill>
                  <a:schemeClr val="tx1">
                    <a:lumMod val="50000"/>
                    <a:lumOff val="50000"/>
                  </a:schemeClr>
                </a:solidFill>
              </a:rPr>
              <a:t>/</a:t>
            </a:r>
            <a:r>
              <a:rPr lang="en-US" sz="1000" i="1" dirty="0" err="1">
                <a:solidFill>
                  <a:schemeClr val="tx1">
                    <a:lumMod val="50000"/>
                    <a:lumOff val="50000"/>
                  </a:schemeClr>
                </a:solidFill>
              </a:rPr>
              <a:t>rKYC</a:t>
            </a:r>
            <a:r>
              <a:rPr lang="en-US" sz="1000" i="1" dirty="0">
                <a:solidFill>
                  <a:schemeClr val="tx1">
                    <a:lumMod val="50000"/>
                    <a:lumOff val="50000"/>
                  </a:schemeClr>
                </a:solidFill>
              </a:rPr>
              <a:t> framework</a:t>
            </a:r>
          </a:p>
        </p:txBody>
      </p:sp>
      <p:pic>
        <p:nvPicPr>
          <p:cNvPr id="29" name="Grafik 28">
            <a:extLst>
              <a:ext uri="{FF2B5EF4-FFF2-40B4-BE49-F238E27FC236}">
                <a16:creationId xmlns:a16="http://schemas.microsoft.com/office/drawing/2014/main" id="{257ECD8D-A002-47AD-85C4-6CA2B2A89CA1}"/>
              </a:ext>
            </a:extLst>
          </p:cNvPr>
          <p:cNvPicPr/>
          <p:nvPr/>
        </p:nvPicPr>
        <p:blipFill>
          <a:blip r:embed="rId2"/>
          <a:stretch>
            <a:fillRect/>
          </a:stretch>
        </p:blipFill>
        <p:spPr>
          <a:xfrm>
            <a:off x="10431932" y="4134643"/>
            <a:ext cx="845185" cy="885939"/>
          </a:xfrm>
          <a:prstGeom prst="rect">
            <a:avLst/>
          </a:prstGeom>
          <a:ln>
            <a:solidFill>
              <a:schemeClr val="bg2"/>
            </a:solidFill>
          </a:ln>
        </p:spPr>
      </p:pic>
    </p:spTree>
    <p:extLst>
      <p:ext uri="{BB962C8B-B14F-4D97-AF65-F5344CB8AC3E}">
        <p14:creationId xmlns:p14="http://schemas.microsoft.com/office/powerpoint/2010/main" val="2320651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KYC IS WIDER THAN CI – MORE ATTRIBUTES ARE NEEDED</a:t>
            </a:r>
          </a:p>
        </p:txBody>
      </p:sp>
      <p:pic>
        <p:nvPicPr>
          <p:cNvPr id="28" name="Image 27">
            <a:extLst>
              <a:ext uri="{FF2B5EF4-FFF2-40B4-BE49-F238E27FC236}">
                <a16:creationId xmlns:a16="http://schemas.microsoft.com/office/drawing/2014/main" id="{A00F2FCC-216F-406D-9992-C2ADCB691408}"/>
              </a:ext>
            </a:extLst>
          </p:cNvPr>
          <p:cNvPicPr>
            <a:picLocks noChangeAspect="1"/>
          </p:cNvPicPr>
          <p:nvPr/>
        </p:nvPicPr>
        <p:blipFill>
          <a:blip r:embed="rId2"/>
          <a:stretch>
            <a:fillRect/>
          </a:stretch>
        </p:blipFill>
        <p:spPr>
          <a:xfrm>
            <a:off x="3841285" y="1473369"/>
            <a:ext cx="4509429" cy="5108183"/>
          </a:xfrm>
          <a:prstGeom prst="rect">
            <a:avLst/>
          </a:prstGeom>
        </p:spPr>
      </p:pic>
    </p:spTree>
    <p:extLst>
      <p:ext uri="{BB962C8B-B14F-4D97-AF65-F5344CB8AC3E}">
        <p14:creationId xmlns:p14="http://schemas.microsoft.com/office/powerpoint/2010/main" val="2179343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a16="http://schemas.microsoft.com/office/drawing/2014/main" id="{F11EFCAA-617B-4FC0-8248-CD87DD39BAB2}"/>
              </a:ext>
            </a:extLst>
          </p:cNvPr>
          <p:cNvSpPr/>
          <p:nvPr/>
        </p:nvSpPr>
        <p:spPr>
          <a:xfrm>
            <a:off x="267767" y="1567121"/>
            <a:ext cx="11332354" cy="1433061"/>
          </a:xfrm>
          <a:prstGeom prst="roundRect">
            <a:avLst>
              <a:gd name="adj" fmla="val 6280"/>
            </a:avLst>
          </a:prstGeom>
          <a:solidFill>
            <a:srgbClr val="F0F4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MANDATE GIVEN TO PRIORITY GROUP 2</a:t>
            </a:r>
          </a:p>
        </p:txBody>
      </p:sp>
      <p:sp>
        <p:nvSpPr>
          <p:cNvPr id="3" name="Espace réservé du contenu 2">
            <a:extLst>
              <a:ext uri="{FF2B5EF4-FFF2-40B4-BE49-F238E27FC236}">
                <a16:creationId xmlns:a16="http://schemas.microsoft.com/office/drawing/2014/main" id="{5EE84D68-D866-4A94-BD28-090E098168E7}"/>
              </a:ext>
            </a:extLst>
          </p:cNvPr>
          <p:cNvSpPr>
            <a:spLocks noGrp="1"/>
          </p:cNvSpPr>
          <p:nvPr>
            <p:ph idx="1"/>
          </p:nvPr>
        </p:nvSpPr>
        <p:spPr>
          <a:xfrm>
            <a:off x="267768" y="1717855"/>
            <a:ext cx="10515600" cy="4351338"/>
          </a:xfrm>
        </p:spPr>
        <p:txBody>
          <a:bodyPr/>
          <a:lstStyle/>
          <a:p>
            <a:r>
              <a:rPr lang="en-GB" dirty="0"/>
              <a:t>Suggest practical steps for ‘</a:t>
            </a:r>
            <a:r>
              <a:rPr lang="en-GB" b="1" i="1" dirty="0"/>
              <a:t>Portable remote CI/CDD </a:t>
            </a:r>
            <a:r>
              <a:rPr lang="en-GB" b="1" dirty="0"/>
              <a:t>solutions </a:t>
            </a:r>
            <a:r>
              <a:rPr lang="en-GB" dirty="0"/>
              <a:t>in the banking sector’</a:t>
            </a:r>
          </a:p>
          <a:p>
            <a:r>
              <a:rPr lang="en-GB" dirty="0"/>
              <a:t>Assess the </a:t>
            </a:r>
            <a:r>
              <a:rPr lang="en-GB" b="1" dirty="0"/>
              <a:t>minimum set of attributes </a:t>
            </a:r>
            <a:r>
              <a:rPr lang="en-GB" dirty="0"/>
              <a:t>and </a:t>
            </a:r>
            <a:r>
              <a:rPr lang="en-GB" b="1" dirty="0"/>
              <a:t>required levels of assurance </a:t>
            </a:r>
            <a:r>
              <a:rPr lang="en-GB" dirty="0"/>
              <a:t>necessary</a:t>
            </a:r>
          </a:p>
          <a:p>
            <a:r>
              <a:rPr lang="en-GB" b="1" dirty="0"/>
              <a:t>Leverage the </a:t>
            </a:r>
            <a:r>
              <a:rPr lang="en-GB" b="1" dirty="0" err="1"/>
              <a:t>eIDAS</a:t>
            </a:r>
            <a:r>
              <a:rPr lang="en-GB" b="1" dirty="0"/>
              <a:t> framework </a:t>
            </a:r>
            <a:r>
              <a:rPr lang="en-GB" dirty="0"/>
              <a:t>(including </a:t>
            </a:r>
            <a:r>
              <a:rPr lang="en-GB" dirty="0" err="1"/>
              <a:t>eID</a:t>
            </a:r>
            <a:r>
              <a:rPr lang="en-GB" dirty="0"/>
              <a:t> interoperability framework)</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ZoneTexte 3">
            <a:extLst>
              <a:ext uri="{FF2B5EF4-FFF2-40B4-BE49-F238E27FC236}">
                <a16:creationId xmlns:a16="http://schemas.microsoft.com/office/drawing/2014/main" id="{4F69B056-B773-4622-AB82-A185ECDC6293}"/>
              </a:ext>
            </a:extLst>
          </p:cNvPr>
          <p:cNvSpPr txBox="1"/>
          <p:nvPr/>
        </p:nvSpPr>
        <p:spPr>
          <a:xfrm>
            <a:off x="9868595" y="1999806"/>
            <a:ext cx="1494730" cy="738664"/>
          </a:xfrm>
          <a:prstGeom prst="rect">
            <a:avLst/>
          </a:prstGeom>
          <a:noFill/>
        </p:spPr>
        <p:txBody>
          <a:bodyPr wrap="square" rtlCol="0">
            <a:spAutoFit/>
          </a:bodyPr>
          <a:lstStyle/>
          <a:p>
            <a:pPr algn="r"/>
            <a:r>
              <a:rPr lang="en-GB" sz="1400" dirty="0"/>
              <a:t>Terms of Reference </a:t>
            </a:r>
          </a:p>
          <a:p>
            <a:pPr algn="r"/>
            <a:r>
              <a:rPr lang="en-GB" sz="1400" dirty="0"/>
              <a:t>July 2018</a:t>
            </a:r>
            <a:endParaRPr lang="en-GB" dirty="0"/>
          </a:p>
        </p:txBody>
      </p:sp>
      <p:pic>
        <p:nvPicPr>
          <p:cNvPr id="9" name="Image 8">
            <a:extLst>
              <a:ext uri="{FF2B5EF4-FFF2-40B4-BE49-F238E27FC236}">
                <a16:creationId xmlns:a16="http://schemas.microsoft.com/office/drawing/2014/main" id="{B2370BB8-247B-4646-AC5B-87DF1EDAFBE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500349" y="1836484"/>
            <a:ext cx="1065307" cy="1065307"/>
          </a:xfrm>
          <a:prstGeom prst="rect">
            <a:avLst/>
          </a:prstGeom>
          <a:noFill/>
          <a:ln>
            <a:noFill/>
          </a:ln>
        </p:spPr>
      </p:pic>
      <p:sp>
        <p:nvSpPr>
          <p:cNvPr id="10" name="ZoneTexte 9">
            <a:extLst>
              <a:ext uri="{FF2B5EF4-FFF2-40B4-BE49-F238E27FC236}">
                <a16:creationId xmlns:a16="http://schemas.microsoft.com/office/drawing/2014/main" id="{B969CD8E-F715-4354-8F17-F16C2396FFE0}"/>
              </a:ext>
            </a:extLst>
          </p:cNvPr>
          <p:cNvSpPr txBox="1"/>
          <p:nvPr/>
        </p:nvSpPr>
        <p:spPr>
          <a:xfrm>
            <a:off x="745656" y="4204611"/>
            <a:ext cx="3552825" cy="1203963"/>
          </a:xfrm>
          <a:prstGeom prst="rect">
            <a:avLst/>
          </a:prstGeom>
          <a:noFill/>
        </p:spPr>
        <p:txBody>
          <a:bodyPr wrap="square" rtlCol="0">
            <a:spAutoFit/>
          </a:bodyPr>
          <a:lstStyle/>
          <a:p>
            <a:r>
              <a:rPr lang="en-GB" sz="2000" b="1" dirty="0">
                <a:solidFill>
                  <a:srgbClr val="0070C0"/>
                </a:solidFill>
              </a:rPr>
              <a:t>ENABLE A DIGITAL EUROPE</a:t>
            </a:r>
          </a:p>
          <a:p>
            <a:pPr marL="285750" indent="-285750">
              <a:buFont typeface="Arial" panose="020B0604020202020204" pitchFamily="34" charset="0"/>
              <a:buChar char="•"/>
            </a:pPr>
            <a:r>
              <a:rPr lang="en-GB" sz="2000" dirty="0">
                <a:solidFill>
                  <a:srgbClr val="0070C0"/>
                </a:solidFill>
              </a:rPr>
              <a:t>Build upon the </a:t>
            </a:r>
            <a:r>
              <a:rPr lang="en-GB" sz="2000" dirty="0" err="1">
                <a:solidFill>
                  <a:srgbClr val="0070C0"/>
                </a:solidFill>
              </a:rPr>
              <a:t>eIDAS</a:t>
            </a:r>
            <a:r>
              <a:rPr lang="en-GB" sz="2000" dirty="0">
                <a:solidFill>
                  <a:srgbClr val="0070C0"/>
                </a:solidFill>
              </a:rPr>
              <a:t> framework</a:t>
            </a:r>
          </a:p>
          <a:p>
            <a:pPr marL="285750" indent="-285750">
              <a:buFont typeface="Arial" panose="020B0604020202020204" pitchFamily="34" charset="0"/>
              <a:buChar char="•"/>
            </a:pPr>
            <a:r>
              <a:rPr lang="en-GB" sz="2000" dirty="0">
                <a:solidFill>
                  <a:srgbClr val="0070C0"/>
                </a:solidFill>
              </a:rPr>
              <a:t>Mutualise KYC services  </a:t>
            </a:r>
          </a:p>
          <a:p>
            <a:pPr marL="285750" indent="-285750">
              <a:buFont typeface="Arial" panose="020B0604020202020204" pitchFamily="34" charset="0"/>
              <a:buChar char="•"/>
            </a:pPr>
            <a:r>
              <a:rPr lang="en-GB" sz="2000" dirty="0">
                <a:solidFill>
                  <a:srgbClr val="0070C0"/>
                </a:solidFill>
              </a:rPr>
              <a:t>Facilitate the emergence of KYC service providers</a:t>
            </a:r>
          </a:p>
        </p:txBody>
      </p:sp>
      <p:sp>
        <p:nvSpPr>
          <p:cNvPr id="11" name="ZoneTexte 10">
            <a:extLst>
              <a:ext uri="{FF2B5EF4-FFF2-40B4-BE49-F238E27FC236}">
                <a16:creationId xmlns:a16="http://schemas.microsoft.com/office/drawing/2014/main" id="{40E41F41-7080-4CDE-8AB1-051A89D1034F}"/>
              </a:ext>
            </a:extLst>
          </p:cNvPr>
          <p:cNvSpPr txBox="1"/>
          <p:nvPr/>
        </p:nvSpPr>
        <p:spPr>
          <a:xfrm>
            <a:off x="4526882" y="4204611"/>
            <a:ext cx="3552825" cy="1395068"/>
          </a:xfrm>
          <a:prstGeom prst="rect">
            <a:avLst/>
          </a:prstGeom>
          <a:noFill/>
        </p:spPr>
        <p:txBody>
          <a:bodyPr wrap="square" rtlCol="0">
            <a:spAutoFit/>
          </a:bodyPr>
          <a:lstStyle/>
          <a:p>
            <a:r>
              <a:rPr lang="en-GB" sz="2000" b="1" dirty="0">
                <a:solidFill>
                  <a:srgbClr val="0070C0"/>
                </a:solidFill>
              </a:rPr>
              <a:t>COMBAT FINANCIAL CRIME</a:t>
            </a:r>
          </a:p>
          <a:p>
            <a:pPr marL="285750" indent="-285750">
              <a:buFont typeface="Arial" panose="020B0604020202020204" pitchFamily="34" charset="0"/>
              <a:buChar char="•"/>
            </a:pPr>
            <a:r>
              <a:rPr lang="en-GB" sz="2000" dirty="0">
                <a:solidFill>
                  <a:srgbClr val="0070C0"/>
                </a:solidFill>
              </a:rPr>
              <a:t>Do not weaken the existing AML framework</a:t>
            </a:r>
          </a:p>
          <a:p>
            <a:pPr marL="285750" indent="-285750">
              <a:buFont typeface="Arial" panose="020B0604020202020204" pitchFamily="34" charset="0"/>
              <a:buChar char="•"/>
            </a:pPr>
            <a:r>
              <a:rPr lang="en-GB" sz="2000" dirty="0">
                <a:solidFill>
                  <a:srgbClr val="0070C0"/>
                </a:solidFill>
              </a:rPr>
              <a:t>Give room to the Risk-based approach</a:t>
            </a:r>
          </a:p>
          <a:p>
            <a:pPr marL="285750" indent="-285750">
              <a:buFont typeface="Arial" panose="020B0604020202020204" pitchFamily="34" charset="0"/>
              <a:buChar char="•"/>
            </a:pPr>
            <a:r>
              <a:rPr lang="en-GB" sz="2000" dirty="0">
                <a:solidFill>
                  <a:srgbClr val="0070C0"/>
                </a:solidFill>
              </a:rPr>
              <a:t>Work with FATF (digital ID guidance)</a:t>
            </a:r>
          </a:p>
        </p:txBody>
      </p:sp>
      <p:sp>
        <p:nvSpPr>
          <p:cNvPr id="12" name="ZoneTexte 11">
            <a:extLst>
              <a:ext uri="{FF2B5EF4-FFF2-40B4-BE49-F238E27FC236}">
                <a16:creationId xmlns:a16="http://schemas.microsoft.com/office/drawing/2014/main" id="{4729E914-4E81-40F6-B296-1B3FC7D0A41F}"/>
              </a:ext>
            </a:extLst>
          </p:cNvPr>
          <p:cNvSpPr txBox="1"/>
          <p:nvPr/>
        </p:nvSpPr>
        <p:spPr>
          <a:xfrm>
            <a:off x="8126739" y="4204155"/>
            <a:ext cx="3812526" cy="1586174"/>
          </a:xfrm>
          <a:prstGeom prst="rect">
            <a:avLst/>
          </a:prstGeom>
          <a:noFill/>
        </p:spPr>
        <p:txBody>
          <a:bodyPr wrap="square" rtlCol="0">
            <a:spAutoFit/>
          </a:bodyPr>
          <a:lstStyle/>
          <a:p>
            <a:r>
              <a:rPr lang="en-GB" sz="2000" b="1" dirty="0">
                <a:solidFill>
                  <a:srgbClr val="0070C0"/>
                </a:solidFill>
              </a:rPr>
              <a:t>IMPLEMENT THE DIGITAL SINGLE MARKET FOR FINANCIAL SERVICES</a:t>
            </a:r>
          </a:p>
          <a:p>
            <a:pPr marL="285750" indent="-285750">
              <a:buFont typeface="Arial" panose="020B0604020202020204" pitchFamily="34" charset="0"/>
              <a:buChar char="•"/>
            </a:pPr>
            <a:r>
              <a:rPr lang="en-GB" sz="2000" dirty="0">
                <a:solidFill>
                  <a:srgbClr val="0070C0"/>
                </a:solidFill>
              </a:rPr>
              <a:t>Facilitate a level-playing field</a:t>
            </a:r>
          </a:p>
          <a:p>
            <a:pPr marL="285750" indent="-285750">
              <a:buFont typeface="Arial" panose="020B0604020202020204" pitchFamily="34" charset="0"/>
              <a:buChar char="•"/>
            </a:pPr>
            <a:r>
              <a:rPr lang="en-GB" sz="2000" dirty="0">
                <a:solidFill>
                  <a:srgbClr val="0070C0"/>
                </a:solidFill>
              </a:rPr>
              <a:t>Remove KYC fragmentation and national border restrictions </a:t>
            </a:r>
          </a:p>
          <a:p>
            <a:pPr marL="285750" indent="-285750">
              <a:buFont typeface="Arial" panose="020B0604020202020204" pitchFamily="34" charset="0"/>
              <a:buChar char="•"/>
            </a:pPr>
            <a:r>
              <a:rPr lang="en-GB" sz="2000" dirty="0">
                <a:solidFill>
                  <a:srgbClr val="0070C0"/>
                </a:solidFill>
              </a:rPr>
              <a:t>Reduce regulatory arbitrage opportunities</a:t>
            </a:r>
          </a:p>
          <a:p>
            <a:pPr marL="285750" indent="-285750">
              <a:buFont typeface="Arial" panose="020B0604020202020204" pitchFamily="34" charset="0"/>
              <a:buChar char="•"/>
            </a:pPr>
            <a:endParaRPr lang="en-GB" sz="2000" dirty="0">
              <a:solidFill>
                <a:srgbClr val="0070C0"/>
              </a:solidFill>
            </a:endParaRPr>
          </a:p>
        </p:txBody>
      </p:sp>
      <p:sp>
        <p:nvSpPr>
          <p:cNvPr id="5" name="Flèche : bas 4">
            <a:extLst>
              <a:ext uri="{FF2B5EF4-FFF2-40B4-BE49-F238E27FC236}">
                <a16:creationId xmlns:a16="http://schemas.microsoft.com/office/drawing/2014/main" id="{BA44C858-303F-4AF0-9F29-FF11D29FC2E4}"/>
              </a:ext>
            </a:extLst>
          </p:cNvPr>
          <p:cNvSpPr/>
          <p:nvPr/>
        </p:nvSpPr>
        <p:spPr>
          <a:xfrm>
            <a:off x="267767" y="3225924"/>
            <a:ext cx="11257124" cy="699367"/>
          </a:xfrm>
          <a:prstGeom prst="downArrow">
            <a:avLst>
              <a:gd name="adj1" fmla="val 96905"/>
              <a:gd name="adj2" fmla="val 42599"/>
            </a:avLst>
          </a:prstGeom>
          <a:solidFill>
            <a:srgbClr val="F3F3F3"/>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lumMod val="50000"/>
                    <a:lumOff val="50000"/>
                  </a:schemeClr>
                </a:solidFill>
              </a:rPr>
              <a:t>CONNECTING WITH WIDER POLICY OBJECTIVES</a:t>
            </a:r>
          </a:p>
        </p:txBody>
      </p:sp>
    </p:spTree>
    <p:extLst>
      <p:ext uri="{BB962C8B-B14F-4D97-AF65-F5344CB8AC3E}">
        <p14:creationId xmlns:p14="http://schemas.microsoft.com/office/powerpoint/2010/main" val="243217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THE JOURNEY TOWARDS DIGITAL KYC PROCESSES</a:t>
            </a:r>
          </a:p>
        </p:txBody>
      </p:sp>
      <p:sp>
        <p:nvSpPr>
          <p:cNvPr id="12" name="Rectangle 11">
            <a:extLst>
              <a:ext uri="{FF2B5EF4-FFF2-40B4-BE49-F238E27FC236}">
                <a16:creationId xmlns:a16="http://schemas.microsoft.com/office/drawing/2014/main" id="{AFE53882-A49B-45E1-9BD7-FD31046F56D9}"/>
              </a:ext>
            </a:extLst>
          </p:cNvPr>
          <p:cNvSpPr/>
          <p:nvPr/>
        </p:nvSpPr>
        <p:spPr>
          <a:xfrm>
            <a:off x="722776" y="3330182"/>
            <a:ext cx="4592174" cy="530207"/>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fr-FR" sz="1400" b="1" dirty="0">
                <a:solidFill>
                  <a:srgbClr val="0070C0"/>
                </a:solidFill>
              </a:rPr>
              <a:t>Face-to-face interaction </a:t>
            </a:r>
            <a:r>
              <a:rPr lang="fr-FR" sz="1400" b="1" dirty="0" err="1">
                <a:solidFill>
                  <a:srgbClr val="0070C0"/>
                </a:solidFill>
              </a:rPr>
              <a:t>is</a:t>
            </a:r>
            <a:r>
              <a:rPr lang="fr-FR" sz="1400" b="1" dirty="0">
                <a:solidFill>
                  <a:srgbClr val="0070C0"/>
                </a:solidFill>
              </a:rPr>
              <a:t> the </a:t>
            </a:r>
            <a:r>
              <a:rPr lang="fr-FR" sz="1400" b="1" dirty="0" err="1">
                <a:solidFill>
                  <a:srgbClr val="0070C0"/>
                </a:solidFill>
              </a:rPr>
              <a:t>norm</a:t>
            </a:r>
            <a:r>
              <a:rPr lang="fr-FR" sz="1400" b="1" dirty="0">
                <a:solidFill>
                  <a:srgbClr val="0070C0"/>
                </a:solidFill>
              </a:rPr>
              <a:t> </a:t>
            </a:r>
          </a:p>
        </p:txBody>
      </p:sp>
      <p:sp>
        <p:nvSpPr>
          <p:cNvPr id="13" name="Rectangle 12">
            <a:extLst>
              <a:ext uri="{FF2B5EF4-FFF2-40B4-BE49-F238E27FC236}">
                <a16:creationId xmlns:a16="http://schemas.microsoft.com/office/drawing/2014/main" id="{27281DEA-A34B-40A4-87DA-BCC7D5E5D3AE}"/>
              </a:ext>
            </a:extLst>
          </p:cNvPr>
          <p:cNvSpPr/>
          <p:nvPr/>
        </p:nvSpPr>
        <p:spPr>
          <a:xfrm>
            <a:off x="734561" y="5625353"/>
            <a:ext cx="4580388" cy="495702"/>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Inflexible process</a:t>
            </a:r>
          </a:p>
        </p:txBody>
      </p:sp>
      <p:sp>
        <p:nvSpPr>
          <p:cNvPr id="14" name="Rectangle 13">
            <a:extLst>
              <a:ext uri="{FF2B5EF4-FFF2-40B4-BE49-F238E27FC236}">
                <a16:creationId xmlns:a16="http://schemas.microsoft.com/office/drawing/2014/main" id="{84FAE2EE-D71B-471A-A4AD-A8D00DD63597}"/>
              </a:ext>
            </a:extLst>
          </p:cNvPr>
          <p:cNvSpPr/>
          <p:nvPr/>
        </p:nvSpPr>
        <p:spPr>
          <a:xfrm>
            <a:off x="734560" y="4047446"/>
            <a:ext cx="4580389" cy="732099"/>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Closed onboarding environment</a:t>
            </a:r>
          </a:p>
        </p:txBody>
      </p:sp>
      <p:sp>
        <p:nvSpPr>
          <p:cNvPr id="15" name="Flèche : pentagone 14">
            <a:extLst>
              <a:ext uri="{FF2B5EF4-FFF2-40B4-BE49-F238E27FC236}">
                <a16:creationId xmlns:a16="http://schemas.microsoft.com/office/drawing/2014/main" id="{A9A7EA85-FB26-4E83-8238-57303DFF199A}"/>
              </a:ext>
            </a:extLst>
          </p:cNvPr>
          <p:cNvSpPr/>
          <p:nvPr/>
        </p:nvSpPr>
        <p:spPr>
          <a:xfrm>
            <a:off x="718996" y="1707151"/>
            <a:ext cx="10827961" cy="1372941"/>
          </a:xfrm>
          <a:prstGeom prst="homePlate">
            <a:avLst>
              <a:gd name="adj" fmla="val 25218"/>
            </a:avLst>
          </a:prstGeom>
          <a:gradFill flip="none" rotWithShape="1">
            <a:gsLst>
              <a:gs pos="31000">
                <a:schemeClr val="bg1">
                  <a:lumMod val="85000"/>
                </a:schemeClr>
              </a:gs>
              <a:gs pos="77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en-GB" b="1" dirty="0">
                <a:solidFill>
                  <a:schemeClr val="accent4">
                    <a:lumMod val="50000"/>
                  </a:schemeClr>
                </a:solidFill>
              </a:rPr>
              <a:t>DOCUMENT-BASED</a:t>
            </a:r>
          </a:p>
          <a:p>
            <a:r>
              <a:rPr lang="en-GB" b="1" dirty="0">
                <a:solidFill>
                  <a:schemeClr val="accent4">
                    <a:lumMod val="50000"/>
                  </a:schemeClr>
                </a:solidFill>
              </a:rPr>
              <a:t>CI/CDD DATA</a:t>
            </a:r>
            <a:endParaRPr lang="en-GB" sz="1600" b="1" dirty="0">
              <a:solidFill>
                <a:schemeClr val="accent4">
                  <a:lumMod val="50000"/>
                </a:schemeClr>
              </a:solidFill>
            </a:endParaRPr>
          </a:p>
        </p:txBody>
      </p:sp>
      <p:sp>
        <p:nvSpPr>
          <p:cNvPr id="16" name="ZoneTexte 15">
            <a:extLst>
              <a:ext uri="{FF2B5EF4-FFF2-40B4-BE49-F238E27FC236}">
                <a16:creationId xmlns:a16="http://schemas.microsoft.com/office/drawing/2014/main" id="{0E5D90F4-DF93-448D-8F44-9023E972289B}"/>
              </a:ext>
            </a:extLst>
          </p:cNvPr>
          <p:cNvSpPr txBox="1"/>
          <p:nvPr/>
        </p:nvSpPr>
        <p:spPr>
          <a:xfrm>
            <a:off x="8546870" y="2373568"/>
            <a:ext cx="2637106" cy="646331"/>
          </a:xfrm>
          <a:prstGeom prst="rect">
            <a:avLst/>
          </a:prstGeom>
          <a:noFill/>
        </p:spPr>
        <p:txBody>
          <a:bodyPr wrap="square" rtlCol="0">
            <a:spAutoFit/>
          </a:bodyPr>
          <a:lstStyle/>
          <a:p>
            <a:pPr algn="r"/>
            <a:r>
              <a:rPr lang="en-GB" b="1" dirty="0">
                <a:solidFill>
                  <a:schemeClr val="accent4">
                    <a:lumMod val="50000"/>
                  </a:schemeClr>
                </a:solidFill>
              </a:rPr>
              <a:t>ATTRIBUTE-BASED</a:t>
            </a:r>
          </a:p>
          <a:p>
            <a:pPr algn="r"/>
            <a:r>
              <a:rPr lang="en-GB" b="1" dirty="0">
                <a:solidFill>
                  <a:schemeClr val="accent4">
                    <a:lumMod val="50000"/>
                  </a:schemeClr>
                </a:solidFill>
              </a:rPr>
              <a:t>CI/CDD DATA</a:t>
            </a:r>
          </a:p>
        </p:txBody>
      </p:sp>
      <p:sp>
        <p:nvSpPr>
          <p:cNvPr id="17" name="Rectangle 16">
            <a:extLst>
              <a:ext uri="{FF2B5EF4-FFF2-40B4-BE49-F238E27FC236}">
                <a16:creationId xmlns:a16="http://schemas.microsoft.com/office/drawing/2014/main" id="{293BD233-52AE-4093-9B1C-D65F6B852700}"/>
              </a:ext>
            </a:extLst>
          </p:cNvPr>
          <p:cNvSpPr/>
          <p:nvPr/>
        </p:nvSpPr>
        <p:spPr>
          <a:xfrm>
            <a:off x="704723" y="4942593"/>
            <a:ext cx="4610226" cy="495703"/>
          </a:xfrm>
          <a:prstGeom prst="rect">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Duplicated requests for information</a:t>
            </a:r>
          </a:p>
        </p:txBody>
      </p:sp>
      <p:sp>
        <p:nvSpPr>
          <p:cNvPr id="18" name="Rectangle 17">
            <a:extLst>
              <a:ext uri="{FF2B5EF4-FFF2-40B4-BE49-F238E27FC236}">
                <a16:creationId xmlns:a16="http://schemas.microsoft.com/office/drawing/2014/main" id="{5AA49ABE-E972-4B5B-BB72-8A66AFE7BC47}"/>
              </a:ext>
            </a:extLst>
          </p:cNvPr>
          <p:cNvSpPr/>
          <p:nvPr/>
        </p:nvSpPr>
        <p:spPr>
          <a:xfrm>
            <a:off x="5684496" y="4040985"/>
            <a:ext cx="5625881" cy="738560"/>
          </a:xfrm>
          <a:prstGeom prst="rect">
            <a:avLst/>
          </a:prstGeom>
          <a:solidFill>
            <a:srgbClr val="EDF1FD"/>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Attributed propagated by established IT protocols</a:t>
            </a:r>
          </a:p>
        </p:txBody>
      </p:sp>
      <p:sp>
        <p:nvSpPr>
          <p:cNvPr id="19" name="Rectangle 18">
            <a:extLst>
              <a:ext uri="{FF2B5EF4-FFF2-40B4-BE49-F238E27FC236}">
                <a16:creationId xmlns:a16="http://schemas.microsoft.com/office/drawing/2014/main" id="{18B66D62-1178-484E-9CE6-5D54F19611DA}"/>
              </a:ext>
            </a:extLst>
          </p:cNvPr>
          <p:cNvSpPr/>
          <p:nvPr/>
        </p:nvSpPr>
        <p:spPr>
          <a:xfrm>
            <a:off x="5667375" y="3361187"/>
            <a:ext cx="5625881" cy="530207"/>
          </a:xfrm>
          <a:prstGeom prst="rect">
            <a:avLst/>
          </a:prstGeom>
          <a:solidFill>
            <a:srgbClr val="EDF1FD"/>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Remote interaction  is the norm</a:t>
            </a:r>
          </a:p>
        </p:txBody>
      </p:sp>
      <p:sp>
        <p:nvSpPr>
          <p:cNvPr id="21" name="Rectangle 20">
            <a:extLst>
              <a:ext uri="{FF2B5EF4-FFF2-40B4-BE49-F238E27FC236}">
                <a16:creationId xmlns:a16="http://schemas.microsoft.com/office/drawing/2014/main" id="{8BAFB798-783B-45B4-A301-969F58E4E0D2}"/>
              </a:ext>
            </a:extLst>
          </p:cNvPr>
          <p:cNvSpPr/>
          <p:nvPr/>
        </p:nvSpPr>
        <p:spPr>
          <a:xfrm>
            <a:off x="5703377" y="4944516"/>
            <a:ext cx="5625881" cy="530208"/>
          </a:xfrm>
          <a:prstGeom prst="rect">
            <a:avLst/>
          </a:prstGeom>
          <a:solidFill>
            <a:srgbClr val="EDF1FD"/>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Collaborative/Open data environment</a:t>
            </a:r>
          </a:p>
        </p:txBody>
      </p:sp>
      <p:sp>
        <p:nvSpPr>
          <p:cNvPr id="22" name="Rectangle 21">
            <a:extLst>
              <a:ext uri="{FF2B5EF4-FFF2-40B4-BE49-F238E27FC236}">
                <a16:creationId xmlns:a16="http://schemas.microsoft.com/office/drawing/2014/main" id="{42D35BA2-2004-4A65-BAA2-5E64071B0171}"/>
              </a:ext>
            </a:extLst>
          </p:cNvPr>
          <p:cNvSpPr/>
          <p:nvPr/>
        </p:nvSpPr>
        <p:spPr>
          <a:xfrm>
            <a:off x="5703378" y="5590847"/>
            <a:ext cx="5607000" cy="530208"/>
          </a:xfrm>
          <a:prstGeom prst="rect">
            <a:avLst/>
          </a:prstGeom>
          <a:solidFill>
            <a:srgbClr val="EDF1FD"/>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95" tIns="53145" rIns="53995" bIns="53145" numCol="1" spcCol="0" rtlCol="0" fromWordArt="0" anchor="ctr" anchorCtr="0" forceAA="0" compatLnSpc="1">
            <a:prstTxWarp prst="textNoShape">
              <a:avLst/>
            </a:prstTxWarp>
            <a:noAutofit/>
          </a:bodyPr>
          <a:lstStyle/>
          <a:p>
            <a:pPr algn="ctr"/>
            <a:r>
              <a:rPr lang="en-GB" sz="1400" b="1" dirty="0">
                <a:solidFill>
                  <a:srgbClr val="0070C0"/>
                </a:solidFill>
              </a:rPr>
              <a:t>‘Once-only‘ principle</a:t>
            </a:r>
          </a:p>
          <a:p>
            <a:pPr algn="ctr"/>
            <a:r>
              <a:rPr lang="en-GB" sz="1400" b="1" dirty="0">
                <a:solidFill>
                  <a:srgbClr val="0070C0"/>
                </a:solidFill>
              </a:rPr>
              <a:t>Implementing data-minimisation </a:t>
            </a:r>
          </a:p>
        </p:txBody>
      </p:sp>
      <p:sp>
        <p:nvSpPr>
          <p:cNvPr id="24" name="ZoneTexte 23">
            <a:extLst>
              <a:ext uri="{FF2B5EF4-FFF2-40B4-BE49-F238E27FC236}">
                <a16:creationId xmlns:a16="http://schemas.microsoft.com/office/drawing/2014/main" id="{095BDA45-3E92-4E03-9F88-51017587AB19}"/>
              </a:ext>
            </a:extLst>
          </p:cNvPr>
          <p:cNvSpPr txBox="1"/>
          <p:nvPr/>
        </p:nvSpPr>
        <p:spPr>
          <a:xfrm>
            <a:off x="734561" y="1753792"/>
            <a:ext cx="824265" cy="584775"/>
          </a:xfrm>
          <a:prstGeom prst="rect">
            <a:avLst/>
          </a:prstGeom>
          <a:noFill/>
        </p:spPr>
        <p:txBody>
          <a:bodyPr wrap="none" rtlCol="0">
            <a:spAutoFit/>
          </a:bodyPr>
          <a:lstStyle/>
          <a:p>
            <a:r>
              <a:rPr lang="en-GB" sz="3200" b="1" dirty="0">
                <a:solidFill>
                  <a:srgbClr val="C00000"/>
                </a:solidFill>
              </a:rPr>
              <a:t>KYC</a:t>
            </a:r>
          </a:p>
        </p:txBody>
      </p:sp>
      <p:sp>
        <p:nvSpPr>
          <p:cNvPr id="25" name="ZoneTexte 24">
            <a:extLst>
              <a:ext uri="{FF2B5EF4-FFF2-40B4-BE49-F238E27FC236}">
                <a16:creationId xmlns:a16="http://schemas.microsoft.com/office/drawing/2014/main" id="{CF908BAB-BC37-4C47-B825-AB11070CEAB4}"/>
              </a:ext>
            </a:extLst>
          </p:cNvPr>
          <p:cNvSpPr txBox="1"/>
          <p:nvPr/>
        </p:nvSpPr>
        <p:spPr>
          <a:xfrm>
            <a:off x="10088398" y="1848986"/>
            <a:ext cx="1031051" cy="584775"/>
          </a:xfrm>
          <a:prstGeom prst="rect">
            <a:avLst/>
          </a:prstGeom>
          <a:noFill/>
        </p:spPr>
        <p:txBody>
          <a:bodyPr wrap="none" rtlCol="0">
            <a:spAutoFit/>
          </a:bodyPr>
          <a:lstStyle>
            <a:defPPr>
              <a:defRPr lang="en-US"/>
            </a:defPPr>
            <a:lvl1pPr>
              <a:defRPr sz="3200" b="1">
                <a:solidFill>
                  <a:srgbClr val="C00000"/>
                </a:solidFill>
              </a:defRPr>
            </a:lvl1pPr>
          </a:lstStyle>
          <a:p>
            <a:r>
              <a:rPr lang="en-GB" dirty="0" err="1"/>
              <a:t>eKYC</a:t>
            </a:r>
            <a:endParaRPr lang="en-GB" dirty="0"/>
          </a:p>
        </p:txBody>
      </p:sp>
    </p:spTree>
    <p:extLst>
      <p:ext uri="{BB962C8B-B14F-4D97-AF65-F5344CB8AC3E}">
        <p14:creationId xmlns:p14="http://schemas.microsoft.com/office/powerpoint/2010/main" val="122917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 coins arrondis 8">
            <a:extLst>
              <a:ext uri="{FF2B5EF4-FFF2-40B4-BE49-F238E27FC236}">
                <a16:creationId xmlns:a16="http://schemas.microsoft.com/office/drawing/2014/main" id="{D58EC340-E8E1-4746-BC4C-6D36E9F7CC6D}"/>
              </a:ext>
            </a:extLst>
          </p:cNvPr>
          <p:cNvSpPr/>
          <p:nvPr/>
        </p:nvSpPr>
        <p:spPr>
          <a:xfrm>
            <a:off x="6257028" y="1992702"/>
            <a:ext cx="5520906" cy="3170099"/>
          </a:xfrm>
          <a:prstGeom prst="roundRect">
            <a:avLst/>
          </a:prstGeom>
          <a:solidFill>
            <a:srgbClr val="EDF1F9"/>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Rectangle : coins arrondis 2">
            <a:extLst>
              <a:ext uri="{FF2B5EF4-FFF2-40B4-BE49-F238E27FC236}">
                <a16:creationId xmlns:a16="http://schemas.microsoft.com/office/drawing/2014/main" id="{7005CF0B-78BE-42BF-9D1B-FBCC895DD62E}"/>
              </a:ext>
            </a:extLst>
          </p:cNvPr>
          <p:cNvSpPr/>
          <p:nvPr/>
        </p:nvSpPr>
        <p:spPr>
          <a:xfrm>
            <a:off x="414068" y="1992702"/>
            <a:ext cx="5520906" cy="3170099"/>
          </a:xfrm>
          <a:prstGeom prst="roundRect">
            <a:avLst/>
          </a:prstGeom>
          <a:solidFill>
            <a:srgbClr val="EDF1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7" y="851778"/>
            <a:ext cx="11154211" cy="506546"/>
          </a:xfrm>
        </p:spPr>
        <p:txBody>
          <a:bodyPr>
            <a:normAutofit fontScale="90000"/>
          </a:bodyPr>
          <a:lstStyle/>
          <a:p>
            <a:r>
              <a:rPr lang="en-GB" dirty="0"/>
              <a:t>SUMMARY – WHAT WAS ACHIEVED</a:t>
            </a:r>
          </a:p>
        </p:txBody>
      </p:sp>
      <p:sp>
        <p:nvSpPr>
          <p:cNvPr id="6" name="ZoneTexte 5">
            <a:extLst>
              <a:ext uri="{FF2B5EF4-FFF2-40B4-BE49-F238E27FC236}">
                <a16:creationId xmlns:a16="http://schemas.microsoft.com/office/drawing/2014/main" id="{21C18851-825A-4157-BDD0-3CD47BFE8677}"/>
              </a:ext>
            </a:extLst>
          </p:cNvPr>
          <p:cNvSpPr txBox="1"/>
          <p:nvPr/>
        </p:nvSpPr>
        <p:spPr>
          <a:xfrm>
            <a:off x="859751" y="2100873"/>
            <a:ext cx="5075222" cy="1938992"/>
          </a:xfrm>
          <a:prstGeom prst="rect">
            <a:avLst/>
          </a:prstGeom>
          <a:noFill/>
        </p:spPr>
        <p:txBody>
          <a:bodyPr wrap="square" rtlCol="0">
            <a:spAutoFit/>
          </a:bodyPr>
          <a:lstStyle>
            <a:defPPr>
              <a:defRPr lang="en-US"/>
            </a:defPPr>
            <a:lvl1pPr>
              <a:defRPr sz="2000" b="1">
                <a:solidFill>
                  <a:srgbClr val="0070C0"/>
                </a:solidFill>
              </a:defRPr>
            </a:lvl1pPr>
          </a:lstStyle>
          <a:p>
            <a:r>
              <a:rPr lang="en-GB" dirty="0">
                <a:solidFill>
                  <a:schemeClr val="tx1">
                    <a:lumMod val="50000"/>
                    <a:lumOff val="50000"/>
                  </a:schemeClr>
                </a:solidFill>
              </a:rPr>
              <a:t>PRIORITY GROUP 1  </a:t>
            </a:r>
            <a:r>
              <a:rPr lang="en-GB" dirty="0"/>
              <a:t>- Investigating and mapping onboarding journeys within EU</a:t>
            </a:r>
          </a:p>
          <a:p>
            <a:endParaRPr lang="en-GB" dirty="0"/>
          </a:p>
          <a:p>
            <a:endParaRPr lang="en-GB" dirty="0"/>
          </a:p>
          <a:p>
            <a:endParaRPr lang="en-GB" dirty="0"/>
          </a:p>
          <a:p>
            <a:endParaRPr lang="en-GB" dirty="0"/>
          </a:p>
        </p:txBody>
      </p:sp>
      <p:sp>
        <p:nvSpPr>
          <p:cNvPr id="7" name="ZoneTexte 6">
            <a:extLst>
              <a:ext uri="{FF2B5EF4-FFF2-40B4-BE49-F238E27FC236}">
                <a16:creationId xmlns:a16="http://schemas.microsoft.com/office/drawing/2014/main" id="{8E281C45-6C15-4203-BF0C-B36F162FF15D}"/>
              </a:ext>
            </a:extLst>
          </p:cNvPr>
          <p:cNvSpPr txBox="1"/>
          <p:nvPr/>
        </p:nvSpPr>
        <p:spPr>
          <a:xfrm>
            <a:off x="6493703" y="2100872"/>
            <a:ext cx="5075222" cy="1323439"/>
          </a:xfrm>
          <a:prstGeom prst="rect">
            <a:avLst/>
          </a:prstGeom>
          <a:noFill/>
        </p:spPr>
        <p:txBody>
          <a:bodyPr wrap="square" rtlCol="0">
            <a:spAutoFit/>
          </a:bodyPr>
          <a:lstStyle>
            <a:defPPr>
              <a:defRPr lang="en-US"/>
            </a:defPPr>
            <a:lvl1pPr>
              <a:defRPr sz="2000" b="1">
                <a:solidFill>
                  <a:srgbClr val="0070C0"/>
                </a:solidFill>
              </a:defRPr>
            </a:lvl1pPr>
          </a:lstStyle>
          <a:p>
            <a:r>
              <a:rPr lang="en-GB" dirty="0">
                <a:solidFill>
                  <a:schemeClr val="tx1">
                    <a:lumMod val="50000"/>
                    <a:lumOff val="50000"/>
                  </a:schemeClr>
                </a:solidFill>
              </a:rPr>
              <a:t>PRIORITY GROUP 2 </a:t>
            </a:r>
            <a:r>
              <a:rPr lang="en-GB" dirty="0"/>
              <a:t>– Suggesting remedial action through standardisation</a:t>
            </a:r>
          </a:p>
          <a:p>
            <a:endParaRPr lang="en-GB" dirty="0"/>
          </a:p>
          <a:p>
            <a:endParaRPr lang="en-GB" dirty="0"/>
          </a:p>
        </p:txBody>
      </p:sp>
      <p:sp>
        <p:nvSpPr>
          <p:cNvPr id="10" name="ZoneTexte 9">
            <a:extLst>
              <a:ext uri="{FF2B5EF4-FFF2-40B4-BE49-F238E27FC236}">
                <a16:creationId xmlns:a16="http://schemas.microsoft.com/office/drawing/2014/main" id="{9E4FE593-A027-46FF-AEE0-56B740CC3B94}"/>
              </a:ext>
            </a:extLst>
          </p:cNvPr>
          <p:cNvSpPr txBox="1"/>
          <p:nvPr/>
        </p:nvSpPr>
        <p:spPr>
          <a:xfrm>
            <a:off x="859751" y="3224257"/>
            <a:ext cx="5075222" cy="2246769"/>
          </a:xfrm>
          <a:prstGeom prst="rect">
            <a:avLst/>
          </a:prstGeom>
          <a:noFill/>
        </p:spPr>
        <p:txBody>
          <a:bodyPr wrap="square" rtlCol="0">
            <a:spAutoFit/>
          </a:bodyPr>
          <a:lstStyle>
            <a:defPPr>
              <a:defRPr lang="en-US"/>
            </a:defPPr>
            <a:lvl1pPr>
              <a:defRPr sz="2000" b="1">
                <a:solidFill>
                  <a:srgbClr val="0070C0"/>
                </a:solidFill>
              </a:defRPr>
            </a:lvl1pPr>
          </a:lstStyle>
          <a:p>
            <a:endParaRPr lang="en-GB" dirty="0"/>
          </a:p>
          <a:p>
            <a:r>
              <a:rPr lang="en-GB" dirty="0"/>
              <a:t>Key takeaways : </a:t>
            </a:r>
          </a:p>
          <a:p>
            <a:pPr marL="342900" indent="-342900">
              <a:buFontTx/>
              <a:buChar char="-"/>
            </a:pPr>
            <a:r>
              <a:rPr lang="en-GB" dirty="0"/>
              <a:t>Fragmentation of KYC processes;</a:t>
            </a:r>
          </a:p>
          <a:p>
            <a:pPr marL="342900" indent="-342900">
              <a:buFontTx/>
              <a:buChar char="-"/>
            </a:pPr>
            <a:r>
              <a:rPr lang="en-GB" dirty="0"/>
              <a:t>Predominantly document-based processes</a:t>
            </a:r>
          </a:p>
          <a:p>
            <a:endParaRPr lang="en-GB" dirty="0"/>
          </a:p>
          <a:p>
            <a:endParaRPr lang="en-GB" dirty="0"/>
          </a:p>
          <a:p>
            <a:endParaRPr lang="en-GB" dirty="0"/>
          </a:p>
        </p:txBody>
      </p:sp>
      <p:sp>
        <p:nvSpPr>
          <p:cNvPr id="11" name="ZoneTexte 10">
            <a:extLst>
              <a:ext uri="{FF2B5EF4-FFF2-40B4-BE49-F238E27FC236}">
                <a16:creationId xmlns:a16="http://schemas.microsoft.com/office/drawing/2014/main" id="{D6CFA2F5-52A2-4192-BE01-60F5600FA6E2}"/>
              </a:ext>
            </a:extLst>
          </p:cNvPr>
          <p:cNvSpPr txBox="1"/>
          <p:nvPr/>
        </p:nvSpPr>
        <p:spPr>
          <a:xfrm>
            <a:off x="859750" y="2916031"/>
            <a:ext cx="5075222" cy="1323439"/>
          </a:xfrm>
          <a:prstGeom prst="rect">
            <a:avLst/>
          </a:prstGeom>
          <a:noFill/>
        </p:spPr>
        <p:txBody>
          <a:bodyPr wrap="square" rtlCol="0">
            <a:spAutoFit/>
          </a:bodyPr>
          <a:lstStyle>
            <a:defPPr>
              <a:defRPr lang="en-US"/>
            </a:defPPr>
            <a:lvl1pPr>
              <a:defRPr sz="2000" b="1">
                <a:solidFill>
                  <a:srgbClr val="0070C0"/>
                </a:solidFill>
              </a:defRPr>
            </a:lvl1pPr>
          </a:lstStyle>
          <a:p>
            <a:r>
              <a:rPr lang="en-GB" dirty="0"/>
              <a:t>Excellent work – well researched </a:t>
            </a:r>
          </a:p>
          <a:p>
            <a:endParaRPr lang="en-GB" dirty="0"/>
          </a:p>
          <a:p>
            <a:endParaRPr lang="en-GB" dirty="0"/>
          </a:p>
          <a:p>
            <a:endParaRPr lang="en-GB" dirty="0"/>
          </a:p>
        </p:txBody>
      </p:sp>
      <p:sp>
        <p:nvSpPr>
          <p:cNvPr id="12" name="ZoneTexte 11">
            <a:extLst>
              <a:ext uri="{FF2B5EF4-FFF2-40B4-BE49-F238E27FC236}">
                <a16:creationId xmlns:a16="http://schemas.microsoft.com/office/drawing/2014/main" id="{F100E4CF-0B28-4DC5-83AA-21B3459F1B2D}"/>
              </a:ext>
            </a:extLst>
          </p:cNvPr>
          <p:cNvSpPr txBox="1"/>
          <p:nvPr/>
        </p:nvSpPr>
        <p:spPr>
          <a:xfrm>
            <a:off x="6479870" y="3549178"/>
            <a:ext cx="5075222" cy="1631216"/>
          </a:xfrm>
          <a:prstGeom prst="rect">
            <a:avLst/>
          </a:prstGeom>
          <a:noFill/>
        </p:spPr>
        <p:txBody>
          <a:bodyPr wrap="square" rtlCol="0">
            <a:spAutoFit/>
          </a:bodyPr>
          <a:lstStyle>
            <a:defPPr>
              <a:defRPr lang="en-US"/>
            </a:defPPr>
            <a:lvl1pPr>
              <a:defRPr sz="2000" b="1">
                <a:solidFill>
                  <a:srgbClr val="0070C0"/>
                </a:solidFill>
              </a:defRPr>
            </a:lvl1pPr>
          </a:lstStyle>
          <a:p>
            <a:r>
              <a:rPr lang="en-GB" dirty="0"/>
              <a:t>But process not completed, hence a number of dissenting opinions</a:t>
            </a:r>
          </a:p>
          <a:p>
            <a:endParaRPr lang="en-GB" dirty="0"/>
          </a:p>
          <a:p>
            <a:endParaRPr lang="en-GB" dirty="0"/>
          </a:p>
          <a:p>
            <a:endParaRPr lang="en-GB" dirty="0"/>
          </a:p>
        </p:txBody>
      </p:sp>
      <p:sp>
        <p:nvSpPr>
          <p:cNvPr id="13" name="ZoneTexte 12">
            <a:extLst>
              <a:ext uri="{FF2B5EF4-FFF2-40B4-BE49-F238E27FC236}">
                <a16:creationId xmlns:a16="http://schemas.microsoft.com/office/drawing/2014/main" id="{3E83DCF5-ECBB-4670-95A8-F7EC297B76D3}"/>
              </a:ext>
            </a:extLst>
          </p:cNvPr>
          <p:cNvSpPr txBox="1"/>
          <p:nvPr/>
        </p:nvSpPr>
        <p:spPr>
          <a:xfrm>
            <a:off x="6493703" y="3550409"/>
            <a:ext cx="5075222" cy="1323439"/>
          </a:xfrm>
          <a:prstGeom prst="rect">
            <a:avLst/>
          </a:prstGeom>
          <a:noFill/>
        </p:spPr>
        <p:txBody>
          <a:bodyPr wrap="square" rtlCol="0">
            <a:spAutoFit/>
          </a:bodyPr>
          <a:lstStyle>
            <a:defPPr>
              <a:defRPr lang="en-US"/>
            </a:defPPr>
            <a:lvl1pPr>
              <a:defRPr sz="2000" b="1">
                <a:solidFill>
                  <a:srgbClr val="0070C0"/>
                </a:solidFill>
              </a:defRPr>
            </a:lvl1pPr>
          </a:lstStyle>
          <a:p>
            <a:endParaRPr lang="en-GB" dirty="0"/>
          </a:p>
          <a:p>
            <a:endParaRPr lang="en-GB" dirty="0"/>
          </a:p>
          <a:p>
            <a:endParaRPr lang="en-GB" dirty="0"/>
          </a:p>
          <a:p>
            <a:endParaRPr lang="en-GB" dirty="0"/>
          </a:p>
        </p:txBody>
      </p:sp>
      <p:sp>
        <p:nvSpPr>
          <p:cNvPr id="15" name="ZoneTexte 14">
            <a:extLst>
              <a:ext uri="{FF2B5EF4-FFF2-40B4-BE49-F238E27FC236}">
                <a16:creationId xmlns:a16="http://schemas.microsoft.com/office/drawing/2014/main" id="{0B44E779-438F-4DE8-96CF-76F6B2E4E240}"/>
              </a:ext>
            </a:extLst>
          </p:cNvPr>
          <p:cNvSpPr txBox="1"/>
          <p:nvPr/>
        </p:nvSpPr>
        <p:spPr>
          <a:xfrm>
            <a:off x="6493703" y="3494832"/>
            <a:ext cx="5075222" cy="1323439"/>
          </a:xfrm>
          <a:prstGeom prst="rect">
            <a:avLst/>
          </a:prstGeom>
          <a:noFill/>
        </p:spPr>
        <p:txBody>
          <a:bodyPr wrap="square" rtlCol="0">
            <a:spAutoFit/>
          </a:bodyPr>
          <a:lstStyle>
            <a:defPPr>
              <a:defRPr lang="en-US"/>
            </a:defPPr>
            <a:lvl1pPr>
              <a:defRPr sz="2000" b="1">
                <a:solidFill>
                  <a:srgbClr val="0070C0"/>
                </a:solidFill>
              </a:defRPr>
            </a:lvl1pPr>
          </a:lstStyle>
          <a:p>
            <a:r>
              <a:rPr lang="en-GB" dirty="0"/>
              <a:t>  </a:t>
            </a:r>
          </a:p>
          <a:p>
            <a:endParaRPr lang="en-GB" dirty="0"/>
          </a:p>
          <a:p>
            <a:endParaRPr lang="en-GB" dirty="0"/>
          </a:p>
          <a:p>
            <a:endParaRPr lang="en-GB" dirty="0"/>
          </a:p>
        </p:txBody>
      </p:sp>
    </p:spTree>
    <p:extLst>
      <p:ext uri="{BB962C8B-B14F-4D97-AF65-F5344CB8AC3E}">
        <p14:creationId xmlns:p14="http://schemas.microsoft.com/office/powerpoint/2010/main" val="28593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7" y="851778"/>
            <a:ext cx="11513949" cy="506546"/>
          </a:xfrm>
        </p:spPr>
        <p:txBody>
          <a:bodyPr>
            <a:normAutofit fontScale="90000"/>
          </a:bodyPr>
          <a:lstStyle/>
          <a:p>
            <a:r>
              <a:rPr lang="en-GB" dirty="0"/>
              <a:t>RELATED FINDINGS – AS ILLUSTRATED BY ROFIEG (December 2019)</a:t>
            </a:r>
          </a:p>
        </p:txBody>
      </p:sp>
      <p:sp>
        <p:nvSpPr>
          <p:cNvPr id="3" name="Espace réservé du contenu 2">
            <a:extLst>
              <a:ext uri="{FF2B5EF4-FFF2-40B4-BE49-F238E27FC236}">
                <a16:creationId xmlns:a16="http://schemas.microsoft.com/office/drawing/2014/main" id="{5EE84D68-D866-4A94-BD28-090E098168E7}"/>
              </a:ext>
            </a:extLst>
          </p:cNvPr>
          <p:cNvSpPr>
            <a:spLocks noGrp="1"/>
          </p:cNvSpPr>
          <p:nvPr>
            <p:ph idx="1"/>
          </p:nvPr>
        </p:nvSpPr>
        <p:spPr>
          <a:xfrm>
            <a:off x="3420025" y="1841786"/>
            <a:ext cx="8596571" cy="4351338"/>
          </a:xfrm>
        </p:spPr>
        <p:txBody>
          <a:bodyPr/>
          <a:lstStyle/>
          <a:p>
            <a:r>
              <a:rPr lang="en-GB" dirty="0">
                <a:latin typeface="Calibri" panose="020F0502020204030204" pitchFamily="34" charset="0"/>
                <a:cs typeface="Calibri" panose="020F0502020204030204" pitchFamily="34" charset="0"/>
              </a:rPr>
              <a:t>Fragmentation is a reality affecting the competitiveness of EU service providers</a:t>
            </a:r>
          </a:p>
          <a:p>
            <a:pPr marL="457200" lvl="1" indent="0">
              <a:buNone/>
            </a:pPr>
            <a:endParaRPr lang="en-GB" sz="1600" dirty="0">
              <a:latin typeface="Calibri" panose="020F0502020204030204" pitchFamily="34" charset="0"/>
              <a:cs typeface="Calibri" panose="020F0502020204030204" pitchFamily="34" charset="0"/>
            </a:endParaRPr>
          </a:p>
          <a:p>
            <a:pPr marL="457200" lvl="1" indent="0">
              <a:buNone/>
            </a:pPr>
            <a:r>
              <a:rPr lang="en-GB" sz="1600" dirty="0">
                <a:latin typeface="Calibri" panose="020F0502020204030204" pitchFamily="34" charset="0"/>
                <a:cs typeface="Calibri" panose="020F0502020204030204" pitchFamily="34" charset="0"/>
              </a:rPr>
              <a:t>‘</a:t>
            </a:r>
            <a:r>
              <a:rPr lang="en-GB" sz="1600" i="1" dirty="0">
                <a:latin typeface="Calibri" panose="020F0502020204030204" pitchFamily="34" charset="0"/>
                <a:cs typeface="Calibri" panose="020F0502020204030204" pitchFamily="34" charset="0"/>
              </a:rPr>
              <a:t>Aspiring global service providers in the EU have to deal with different legal and regulatory frameworks already across the internal market, i.e. the (fragmented) laws of all Member States. In short, </a:t>
            </a:r>
            <a:r>
              <a:rPr lang="en-GB" sz="1600" b="1" i="1" dirty="0">
                <a:latin typeface="Calibri" panose="020F0502020204030204" pitchFamily="34" charset="0"/>
                <a:cs typeface="Calibri" panose="020F0502020204030204" pitchFamily="34" charset="0"/>
              </a:rPr>
              <a:t>competitiveness and regulatory sovereignty in relation to technology-driven finance require a considerably more harmonised framework on the basis of existing regulatory axioms than currently exists in the EU</a:t>
            </a:r>
            <a:r>
              <a:rPr lang="en-GB" sz="1600" i="1" dirty="0">
                <a:latin typeface="Calibri" panose="020F0502020204030204" pitchFamily="34" charset="0"/>
                <a:cs typeface="Calibri" panose="020F0502020204030204" pitchFamily="34" charset="0"/>
              </a:rPr>
              <a:t>’</a:t>
            </a:r>
          </a:p>
          <a:p>
            <a:endParaRPr lang="en-GB" sz="1100" dirty="0"/>
          </a:p>
          <a:p>
            <a:r>
              <a:rPr lang="en-GB" dirty="0"/>
              <a:t>Recommendations addressing the need to remove regulatory fragmentation and ensure a level playing field between incumbents and new market entrants</a:t>
            </a:r>
          </a:p>
        </p:txBody>
      </p:sp>
      <p:sp>
        <p:nvSpPr>
          <p:cNvPr id="5" name="Rectangle 4">
            <a:extLst>
              <a:ext uri="{FF2B5EF4-FFF2-40B4-BE49-F238E27FC236}">
                <a16:creationId xmlns:a16="http://schemas.microsoft.com/office/drawing/2014/main" id="{DE36D0E9-7F95-46A9-B38C-D0D77AFA5FC6}"/>
              </a:ext>
            </a:extLst>
          </p:cNvPr>
          <p:cNvSpPr/>
          <p:nvPr/>
        </p:nvSpPr>
        <p:spPr>
          <a:xfrm>
            <a:off x="3894475" y="4790505"/>
            <a:ext cx="7887242" cy="1215717"/>
          </a:xfrm>
          <a:prstGeom prst="rect">
            <a:avLst/>
          </a:prstGeom>
        </p:spPr>
        <p:txBody>
          <a:bodyPr wrap="square">
            <a:spAutoFit/>
          </a:bodyPr>
          <a:lstStyle/>
          <a:p>
            <a:r>
              <a:rPr lang="en-GB" sz="1600" i="1" dirty="0">
                <a:solidFill>
                  <a:schemeClr val="accent4">
                    <a:lumMod val="50000"/>
                  </a:schemeClr>
                </a:solidFill>
                <a:latin typeface="Calibri" panose="020F0502020204030204" pitchFamily="34" charset="0"/>
                <a:cs typeface="Calibri" panose="020F0502020204030204" pitchFamily="34" charset="0"/>
              </a:rPr>
              <a:t>Recommendation 16 – </a:t>
            </a:r>
            <a:r>
              <a:rPr lang="en-GB" sz="1600" b="1" i="1" dirty="0">
                <a:solidFill>
                  <a:schemeClr val="accent4">
                    <a:lumMod val="50000"/>
                  </a:schemeClr>
                </a:solidFill>
                <a:latin typeface="Calibri" panose="020F0502020204030204" pitchFamily="34" charset="0"/>
                <a:cs typeface="Calibri" panose="020F0502020204030204" pitchFamily="34" charset="0"/>
              </a:rPr>
              <a:t>Fully harmonised KYC processes </a:t>
            </a:r>
            <a:r>
              <a:rPr lang="en-GB" sz="1600" i="1" dirty="0">
                <a:solidFill>
                  <a:schemeClr val="accent4">
                    <a:lumMod val="50000"/>
                  </a:schemeClr>
                </a:solidFill>
                <a:latin typeface="Calibri" panose="020F0502020204030204" pitchFamily="34" charset="0"/>
                <a:cs typeface="Calibri" panose="020F0502020204030204" pitchFamily="34" charset="0"/>
              </a:rPr>
              <a:t>and requirements</a:t>
            </a:r>
          </a:p>
          <a:p>
            <a:r>
              <a:rPr lang="en-GB" sz="1600" i="1" dirty="0">
                <a:solidFill>
                  <a:schemeClr val="accent4">
                    <a:lumMod val="50000"/>
                  </a:schemeClr>
                </a:solidFill>
                <a:latin typeface="Calibri" panose="020F0502020204030204" pitchFamily="34" charset="0"/>
                <a:cs typeface="Calibri" panose="020F0502020204030204" pitchFamily="34" charset="0"/>
              </a:rPr>
              <a:t>Recommendation 17 – </a:t>
            </a:r>
            <a:r>
              <a:rPr lang="en-GB" sz="1600" b="1" i="1" dirty="0">
                <a:solidFill>
                  <a:schemeClr val="accent4">
                    <a:lumMod val="50000"/>
                  </a:schemeClr>
                </a:solidFill>
                <a:latin typeface="Calibri" panose="020F0502020204030204" pitchFamily="34" charset="0"/>
                <a:cs typeface="Calibri" panose="020F0502020204030204" pitchFamily="34" charset="0"/>
              </a:rPr>
              <a:t>Convergence in the use of innovative technologies for CDD purposes</a:t>
            </a:r>
          </a:p>
          <a:p>
            <a:r>
              <a:rPr lang="en-GB" sz="1600" i="1" dirty="0">
                <a:solidFill>
                  <a:schemeClr val="accent4">
                    <a:lumMod val="50000"/>
                  </a:schemeClr>
                </a:solidFill>
                <a:latin typeface="Calibri" panose="020F0502020204030204" pitchFamily="34" charset="0"/>
                <a:cs typeface="Calibri" panose="020F0502020204030204" pitchFamily="34" charset="0"/>
              </a:rPr>
              <a:t>Recommendation 18 – Clarifying the capacity to </a:t>
            </a:r>
            <a:r>
              <a:rPr lang="en-GB" sz="1600" b="1" i="1" dirty="0">
                <a:solidFill>
                  <a:schemeClr val="accent4">
                    <a:lumMod val="50000"/>
                  </a:schemeClr>
                </a:solidFill>
                <a:latin typeface="Calibri" panose="020F0502020204030204" pitchFamily="34" charset="0"/>
                <a:cs typeface="Calibri" panose="020F0502020204030204" pitchFamily="34" charset="0"/>
              </a:rPr>
              <a:t>re-use CDD data</a:t>
            </a:r>
          </a:p>
          <a:p>
            <a:r>
              <a:rPr lang="en-GB" sz="1600" i="1" dirty="0">
                <a:solidFill>
                  <a:schemeClr val="accent4">
                    <a:lumMod val="50000"/>
                  </a:schemeClr>
                </a:solidFill>
                <a:latin typeface="Calibri" panose="020F0502020204030204" pitchFamily="34" charset="0"/>
                <a:cs typeface="Calibri" panose="020F0502020204030204" pitchFamily="34" charset="0"/>
              </a:rPr>
              <a:t>Recommendation 19 – </a:t>
            </a:r>
            <a:r>
              <a:rPr lang="en-GB" sz="1600" b="1" i="1" dirty="0">
                <a:solidFill>
                  <a:schemeClr val="accent4">
                    <a:lumMod val="50000"/>
                  </a:schemeClr>
                </a:solidFill>
                <a:latin typeface="Calibri" panose="020F0502020204030204" pitchFamily="34" charset="0"/>
                <a:cs typeface="Calibri" panose="020F0502020204030204" pitchFamily="34" charset="0"/>
              </a:rPr>
              <a:t>Digital identity verification</a:t>
            </a:r>
          </a:p>
          <a:p>
            <a:endParaRPr lang="en-GB" sz="900"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23872FDF-997A-4429-A8A7-D5B16DACFDE6}"/>
              </a:ext>
            </a:extLst>
          </p:cNvPr>
          <p:cNvPicPr>
            <a:picLocks noChangeAspect="1"/>
          </p:cNvPicPr>
          <p:nvPr/>
        </p:nvPicPr>
        <p:blipFill>
          <a:blip r:embed="rId2"/>
          <a:stretch>
            <a:fillRect/>
          </a:stretch>
        </p:blipFill>
        <p:spPr>
          <a:xfrm>
            <a:off x="513800" y="2018580"/>
            <a:ext cx="2645333" cy="3815751"/>
          </a:xfrm>
          <a:prstGeom prst="rect">
            <a:avLst/>
          </a:prstGeom>
        </p:spPr>
      </p:pic>
    </p:spTree>
    <p:extLst>
      <p:ext uri="{BB962C8B-B14F-4D97-AF65-F5344CB8AC3E}">
        <p14:creationId xmlns:p14="http://schemas.microsoft.com/office/powerpoint/2010/main" val="3064609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7" y="851778"/>
            <a:ext cx="10937946" cy="506546"/>
          </a:xfrm>
        </p:spPr>
        <p:txBody>
          <a:bodyPr>
            <a:normAutofit fontScale="90000"/>
          </a:bodyPr>
          <a:lstStyle/>
          <a:p>
            <a:r>
              <a:rPr lang="en-GB" dirty="0"/>
              <a:t>STANDARDISATION BRINGS KEY BENEFITS FOR KYC PROCESSES</a:t>
            </a:r>
          </a:p>
        </p:txBody>
      </p:sp>
      <p:grpSp>
        <p:nvGrpSpPr>
          <p:cNvPr id="39" name="Groupe 38">
            <a:extLst>
              <a:ext uri="{FF2B5EF4-FFF2-40B4-BE49-F238E27FC236}">
                <a16:creationId xmlns:a16="http://schemas.microsoft.com/office/drawing/2014/main" id="{883FB4A5-3403-425C-A318-16D292C38667}"/>
              </a:ext>
            </a:extLst>
          </p:cNvPr>
          <p:cNvGrpSpPr/>
          <p:nvPr/>
        </p:nvGrpSpPr>
        <p:grpSpPr>
          <a:xfrm>
            <a:off x="1409696" y="2101788"/>
            <a:ext cx="1105457" cy="1270434"/>
            <a:chOff x="6974527" y="3624386"/>
            <a:chExt cx="1389636" cy="1768333"/>
          </a:xfrm>
        </p:grpSpPr>
        <p:grpSp>
          <p:nvGrpSpPr>
            <p:cNvPr id="56" name="Groupe 55">
              <a:extLst>
                <a:ext uri="{FF2B5EF4-FFF2-40B4-BE49-F238E27FC236}">
                  <a16:creationId xmlns:a16="http://schemas.microsoft.com/office/drawing/2014/main" id="{E910DABB-B2C7-4DF4-9042-7A572AE0532C}"/>
                </a:ext>
              </a:extLst>
            </p:cNvPr>
            <p:cNvGrpSpPr/>
            <p:nvPr/>
          </p:nvGrpSpPr>
          <p:grpSpPr>
            <a:xfrm>
              <a:off x="6974527" y="4033046"/>
              <a:ext cx="1383527" cy="1359673"/>
              <a:chOff x="3841713" y="3200810"/>
              <a:chExt cx="1383527" cy="1359673"/>
            </a:xfrm>
          </p:grpSpPr>
          <p:pic>
            <p:nvPicPr>
              <p:cNvPr id="58" name="Graphique 57">
                <a:extLst>
                  <a:ext uri="{FF2B5EF4-FFF2-40B4-BE49-F238E27FC236}">
                    <a16:creationId xmlns:a16="http://schemas.microsoft.com/office/drawing/2014/main" id="{2AEDD006-0D74-4543-B820-6E5BD947B9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170980" y="3506615"/>
                <a:ext cx="748065" cy="748065"/>
              </a:xfrm>
              <a:prstGeom prst="rect">
                <a:avLst/>
              </a:prstGeom>
            </p:spPr>
          </p:pic>
          <p:sp>
            <p:nvSpPr>
              <p:cNvPr id="59" name="Ellipse 58">
                <a:extLst>
                  <a:ext uri="{FF2B5EF4-FFF2-40B4-BE49-F238E27FC236}">
                    <a16:creationId xmlns:a16="http://schemas.microsoft.com/office/drawing/2014/main" id="{15542C56-DEA7-4C49-82DF-D54B42F8D0E3}"/>
                  </a:ext>
                </a:extLst>
              </p:cNvPr>
              <p:cNvSpPr/>
              <p:nvPr/>
            </p:nvSpPr>
            <p:spPr>
              <a:xfrm>
                <a:off x="3841713" y="3200810"/>
                <a:ext cx="1383527" cy="1359673"/>
              </a:xfrm>
              <a:prstGeom prst="ellipse">
                <a:avLst/>
              </a:prstGeom>
              <a:noFill/>
              <a:ln w="23217" cap="flat">
                <a:solidFill>
                  <a:schemeClr val="accent1">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grpSp>
        <p:sp>
          <p:nvSpPr>
            <p:cNvPr id="57" name="ZoneTexte 56">
              <a:extLst>
                <a:ext uri="{FF2B5EF4-FFF2-40B4-BE49-F238E27FC236}">
                  <a16:creationId xmlns:a16="http://schemas.microsoft.com/office/drawing/2014/main" id="{6B737DD0-3AA5-4DB0-AB55-515B3215E210}"/>
                </a:ext>
              </a:extLst>
            </p:cNvPr>
            <p:cNvSpPr txBox="1"/>
            <p:nvPr/>
          </p:nvSpPr>
          <p:spPr>
            <a:xfrm>
              <a:off x="7116422" y="3624386"/>
              <a:ext cx="1247741" cy="385558"/>
            </a:xfrm>
            <a:prstGeom prst="rect">
              <a:avLst/>
            </a:prstGeom>
            <a:noFill/>
          </p:spPr>
          <p:txBody>
            <a:bodyPr wrap="none" rtlCol="0">
              <a:spAutoFit/>
            </a:bodyPr>
            <a:lstStyle/>
            <a:p>
              <a:r>
                <a:rPr lang="en-GB" sz="1200" b="1" dirty="0">
                  <a:solidFill>
                    <a:schemeClr val="accent1">
                      <a:lumMod val="75000"/>
                    </a:schemeClr>
                  </a:solidFill>
                </a:rPr>
                <a:t>Customer (s)</a:t>
              </a:r>
            </a:p>
          </p:txBody>
        </p:sp>
      </p:grpSp>
      <p:grpSp>
        <p:nvGrpSpPr>
          <p:cNvPr id="40" name="Groupe 39">
            <a:extLst>
              <a:ext uri="{FF2B5EF4-FFF2-40B4-BE49-F238E27FC236}">
                <a16:creationId xmlns:a16="http://schemas.microsoft.com/office/drawing/2014/main" id="{B87972B0-BA77-46E8-9C2D-32DB6049A7E0}"/>
              </a:ext>
            </a:extLst>
          </p:cNvPr>
          <p:cNvGrpSpPr/>
          <p:nvPr/>
        </p:nvGrpSpPr>
        <p:grpSpPr>
          <a:xfrm>
            <a:off x="4535846" y="4548823"/>
            <a:ext cx="1184156" cy="1440601"/>
            <a:chOff x="5948420" y="1775398"/>
            <a:chExt cx="1525819" cy="2162326"/>
          </a:xfrm>
        </p:grpSpPr>
        <p:grpSp>
          <p:nvGrpSpPr>
            <p:cNvPr id="52" name="Groupe 51">
              <a:extLst>
                <a:ext uri="{FF2B5EF4-FFF2-40B4-BE49-F238E27FC236}">
                  <a16:creationId xmlns:a16="http://schemas.microsoft.com/office/drawing/2014/main" id="{561937F1-E28A-4377-B55B-19BF969E46B9}"/>
                </a:ext>
              </a:extLst>
            </p:cNvPr>
            <p:cNvGrpSpPr/>
            <p:nvPr/>
          </p:nvGrpSpPr>
          <p:grpSpPr>
            <a:xfrm>
              <a:off x="5988140" y="1775398"/>
              <a:ext cx="1383527" cy="1359673"/>
              <a:chOff x="5988140" y="1775398"/>
              <a:chExt cx="1383527" cy="1359673"/>
            </a:xfrm>
          </p:grpSpPr>
          <p:pic>
            <p:nvPicPr>
              <p:cNvPr id="54" name="Graphique 53">
                <a:extLst>
                  <a:ext uri="{FF2B5EF4-FFF2-40B4-BE49-F238E27FC236}">
                    <a16:creationId xmlns:a16="http://schemas.microsoft.com/office/drawing/2014/main" id="{25D68D10-ADE0-4F3D-AEEB-7E967496C48F}"/>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304471" y="2042841"/>
                <a:ext cx="748065" cy="748065"/>
              </a:xfrm>
              <a:prstGeom prst="rect">
                <a:avLst/>
              </a:prstGeom>
            </p:spPr>
          </p:pic>
          <p:sp>
            <p:nvSpPr>
              <p:cNvPr id="55" name="Ellipse 54">
                <a:extLst>
                  <a:ext uri="{FF2B5EF4-FFF2-40B4-BE49-F238E27FC236}">
                    <a16:creationId xmlns:a16="http://schemas.microsoft.com/office/drawing/2014/main" id="{39ED1B45-DDE7-4715-98CC-D8D68CA6C003}"/>
                  </a:ext>
                </a:extLst>
              </p:cNvPr>
              <p:cNvSpPr/>
              <p:nvPr/>
            </p:nvSpPr>
            <p:spPr>
              <a:xfrm>
                <a:off x="5988140" y="1775398"/>
                <a:ext cx="1383527" cy="1359673"/>
              </a:xfrm>
              <a:prstGeom prst="ellipse">
                <a:avLst/>
              </a:prstGeom>
              <a:noFill/>
              <a:ln w="23217" cap="flat">
                <a:solidFill>
                  <a:schemeClr val="accent6">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grpSp>
        <p:sp>
          <p:nvSpPr>
            <p:cNvPr id="53" name="ZoneTexte 52">
              <a:extLst>
                <a:ext uri="{FF2B5EF4-FFF2-40B4-BE49-F238E27FC236}">
                  <a16:creationId xmlns:a16="http://schemas.microsoft.com/office/drawing/2014/main" id="{6AE8A757-BF79-4354-BAF2-F4DC65EA05F0}"/>
                </a:ext>
              </a:extLst>
            </p:cNvPr>
            <p:cNvSpPr txBox="1"/>
            <p:nvPr/>
          </p:nvSpPr>
          <p:spPr>
            <a:xfrm>
              <a:off x="5948420" y="3244770"/>
              <a:ext cx="1525819" cy="692954"/>
            </a:xfrm>
            <a:prstGeom prst="rect">
              <a:avLst/>
            </a:prstGeom>
            <a:noFill/>
          </p:spPr>
          <p:txBody>
            <a:bodyPr wrap="square" rtlCol="0">
              <a:spAutoFit/>
            </a:bodyPr>
            <a:lstStyle/>
            <a:p>
              <a:pPr algn="ctr"/>
              <a:r>
                <a:rPr lang="en-GB" sz="1200" b="1" dirty="0">
                  <a:solidFill>
                    <a:schemeClr val="accent1">
                      <a:lumMod val="75000"/>
                    </a:schemeClr>
                  </a:solidFill>
                </a:rPr>
                <a:t>New service provider </a:t>
              </a:r>
            </a:p>
          </p:txBody>
        </p:sp>
      </p:grpSp>
      <p:grpSp>
        <p:nvGrpSpPr>
          <p:cNvPr id="47" name="Groupe 46">
            <a:extLst>
              <a:ext uri="{FF2B5EF4-FFF2-40B4-BE49-F238E27FC236}">
                <a16:creationId xmlns:a16="http://schemas.microsoft.com/office/drawing/2014/main" id="{30836A1F-F274-4DC6-A24D-9050C3379AED}"/>
              </a:ext>
            </a:extLst>
          </p:cNvPr>
          <p:cNvGrpSpPr/>
          <p:nvPr/>
        </p:nvGrpSpPr>
        <p:grpSpPr>
          <a:xfrm>
            <a:off x="4768270" y="2156784"/>
            <a:ext cx="2179953" cy="1007307"/>
            <a:chOff x="2017299" y="3404545"/>
            <a:chExt cx="2615567" cy="1374188"/>
          </a:xfrm>
        </p:grpSpPr>
        <p:pic>
          <p:nvPicPr>
            <p:cNvPr id="49" name="Graphique 48">
              <a:extLst>
                <a:ext uri="{FF2B5EF4-FFF2-40B4-BE49-F238E27FC236}">
                  <a16:creationId xmlns:a16="http://schemas.microsoft.com/office/drawing/2014/main" id="{E49DC54A-F04F-425B-BF56-B9FB82A8DF03}"/>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017299" y="3950882"/>
              <a:ext cx="827851" cy="827851"/>
            </a:xfrm>
            <a:prstGeom prst="rect">
              <a:avLst/>
            </a:prstGeom>
          </p:spPr>
        </p:pic>
        <p:sp>
          <p:nvSpPr>
            <p:cNvPr id="51" name="ZoneTexte 50">
              <a:extLst>
                <a:ext uri="{FF2B5EF4-FFF2-40B4-BE49-F238E27FC236}">
                  <a16:creationId xmlns:a16="http://schemas.microsoft.com/office/drawing/2014/main" id="{81A22CA3-4F5B-4E6F-AC8D-E9244D0B5323}"/>
                </a:ext>
              </a:extLst>
            </p:cNvPr>
            <p:cNvSpPr txBox="1"/>
            <p:nvPr/>
          </p:nvSpPr>
          <p:spPr>
            <a:xfrm>
              <a:off x="2888178" y="3404545"/>
              <a:ext cx="1744688" cy="377887"/>
            </a:xfrm>
            <a:prstGeom prst="rect">
              <a:avLst/>
            </a:prstGeom>
            <a:noFill/>
          </p:spPr>
          <p:txBody>
            <a:bodyPr wrap="none" rtlCol="0">
              <a:spAutoFit/>
            </a:bodyPr>
            <a:lstStyle/>
            <a:p>
              <a:r>
                <a:rPr lang="en-GB" sz="1200" b="1" dirty="0">
                  <a:solidFill>
                    <a:schemeClr val="accent1">
                      <a:lumMod val="75000"/>
                    </a:schemeClr>
                  </a:solidFill>
                </a:rPr>
                <a:t>Financial institution</a:t>
              </a:r>
            </a:p>
          </p:txBody>
        </p:sp>
      </p:grpSp>
      <p:pic>
        <p:nvPicPr>
          <p:cNvPr id="48" name="Graphique 47">
            <a:extLst>
              <a:ext uri="{FF2B5EF4-FFF2-40B4-BE49-F238E27FC236}">
                <a16:creationId xmlns:a16="http://schemas.microsoft.com/office/drawing/2014/main" id="{C40A5AF2-DEE6-4CA3-B1C9-6C1FD2825E8F}"/>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226053" y="2589280"/>
            <a:ext cx="163348" cy="164798"/>
          </a:xfrm>
          <a:prstGeom prst="rect">
            <a:avLst/>
          </a:prstGeom>
        </p:spPr>
      </p:pic>
      <p:cxnSp>
        <p:nvCxnSpPr>
          <p:cNvPr id="42" name="Connecteur droit avec flèche 41">
            <a:extLst>
              <a:ext uri="{FF2B5EF4-FFF2-40B4-BE49-F238E27FC236}">
                <a16:creationId xmlns:a16="http://schemas.microsoft.com/office/drawing/2014/main" id="{77296337-6C2D-44DE-8808-9A869C829E11}"/>
              </a:ext>
            </a:extLst>
          </p:cNvPr>
          <p:cNvCxnSpPr>
            <a:cxnSpLocks/>
          </p:cNvCxnSpPr>
          <p:nvPr/>
        </p:nvCxnSpPr>
        <p:spPr>
          <a:xfrm>
            <a:off x="2638425" y="2927736"/>
            <a:ext cx="1807233" cy="0"/>
          </a:xfrm>
          <a:prstGeom prst="straightConnector1">
            <a:avLst/>
          </a:prstGeom>
          <a:noFill/>
          <a:ln w="23217" cap="flat">
            <a:solidFill>
              <a:schemeClr val="accent1">
                <a:lumMod val="75000"/>
              </a:schemeClr>
            </a:solidFill>
            <a:prstDash val="solid"/>
            <a:round/>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4" name="Forme libre : forme 43">
            <a:extLst>
              <a:ext uri="{FF2B5EF4-FFF2-40B4-BE49-F238E27FC236}">
                <a16:creationId xmlns:a16="http://schemas.microsoft.com/office/drawing/2014/main" id="{64D6F800-F1C6-46DB-8594-A7676BBE322D}"/>
              </a:ext>
            </a:extLst>
          </p:cNvPr>
          <p:cNvSpPr/>
          <p:nvPr/>
        </p:nvSpPr>
        <p:spPr>
          <a:xfrm rot="189620">
            <a:off x="2638259" y="3074557"/>
            <a:ext cx="2219529" cy="1268861"/>
          </a:xfrm>
          <a:custGeom>
            <a:avLst/>
            <a:gdLst>
              <a:gd name="connsiteX0" fmla="*/ 0 w 2286000"/>
              <a:gd name="connsiteY0" fmla="*/ 36270 h 1045560"/>
              <a:gd name="connsiteX1" fmla="*/ 1595887 w 2286000"/>
              <a:gd name="connsiteY1" fmla="*/ 122534 h 1045560"/>
              <a:gd name="connsiteX2" fmla="*/ 2286000 w 2286000"/>
              <a:gd name="connsiteY2" fmla="*/ 1045560 h 1045560"/>
            </a:gdLst>
            <a:ahLst/>
            <a:cxnLst>
              <a:cxn ang="0">
                <a:pos x="connsiteX0" y="connsiteY0"/>
              </a:cxn>
              <a:cxn ang="0">
                <a:pos x="connsiteX1" y="connsiteY1"/>
              </a:cxn>
              <a:cxn ang="0">
                <a:pos x="connsiteX2" y="connsiteY2"/>
              </a:cxn>
            </a:cxnLst>
            <a:rect l="l" t="t" r="r" b="b"/>
            <a:pathLst>
              <a:path w="2286000" h="1045560">
                <a:moveTo>
                  <a:pt x="0" y="36270"/>
                </a:moveTo>
                <a:cubicBezTo>
                  <a:pt x="607443" y="-4706"/>
                  <a:pt x="1214887" y="-45681"/>
                  <a:pt x="1595887" y="122534"/>
                </a:cubicBezTo>
                <a:cubicBezTo>
                  <a:pt x="1976887" y="290749"/>
                  <a:pt x="2155166" y="847153"/>
                  <a:pt x="2286000" y="1045560"/>
                </a:cubicBezTo>
              </a:path>
            </a:pathLst>
          </a:custGeom>
          <a:noFill/>
          <a:ln w="22225">
            <a:solidFill>
              <a:schemeClr val="accent2">
                <a:lumMod val="75000"/>
              </a:schemeClr>
            </a:solidFill>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accent2">
                  <a:lumMod val="75000"/>
                </a:schemeClr>
              </a:solidFill>
            </a:endParaRPr>
          </a:p>
        </p:txBody>
      </p:sp>
      <p:sp>
        <p:nvSpPr>
          <p:cNvPr id="45" name="ZoneTexte 44">
            <a:extLst>
              <a:ext uri="{FF2B5EF4-FFF2-40B4-BE49-F238E27FC236}">
                <a16:creationId xmlns:a16="http://schemas.microsoft.com/office/drawing/2014/main" id="{B087FBD6-9748-4C44-BAEE-D277CC2D0856}"/>
              </a:ext>
            </a:extLst>
          </p:cNvPr>
          <p:cNvSpPr txBox="1"/>
          <p:nvPr/>
        </p:nvSpPr>
        <p:spPr>
          <a:xfrm>
            <a:off x="342145" y="5544557"/>
            <a:ext cx="3004903" cy="461665"/>
          </a:xfrm>
          <a:prstGeom prst="rect">
            <a:avLst/>
          </a:prstGeom>
          <a:noFill/>
        </p:spPr>
        <p:txBody>
          <a:bodyPr wrap="square" rtlCol="0">
            <a:spAutoFit/>
          </a:bodyPr>
          <a:lstStyle/>
          <a:p>
            <a:r>
              <a:rPr lang="en-GB" sz="1200" b="1" dirty="0">
                <a:solidFill>
                  <a:schemeClr val="accent2">
                    <a:lumMod val="75000"/>
                  </a:schemeClr>
                </a:solidFill>
              </a:rPr>
              <a:t>The user instructs the financial institution to transfer and confirm his/her KYC profile…</a:t>
            </a:r>
          </a:p>
        </p:txBody>
      </p:sp>
      <p:sp>
        <p:nvSpPr>
          <p:cNvPr id="38" name="ZoneTexte 37">
            <a:extLst>
              <a:ext uri="{FF2B5EF4-FFF2-40B4-BE49-F238E27FC236}">
                <a16:creationId xmlns:a16="http://schemas.microsoft.com/office/drawing/2014/main" id="{C9A436E2-5797-4384-A0BE-F863957A0481}"/>
              </a:ext>
            </a:extLst>
          </p:cNvPr>
          <p:cNvSpPr txBox="1"/>
          <p:nvPr/>
        </p:nvSpPr>
        <p:spPr>
          <a:xfrm>
            <a:off x="2491404" y="2471624"/>
            <a:ext cx="2157094" cy="400110"/>
          </a:xfrm>
          <a:prstGeom prst="rect">
            <a:avLst/>
          </a:prstGeom>
          <a:noFill/>
        </p:spPr>
        <p:txBody>
          <a:bodyPr wrap="square" rtlCol="0">
            <a:spAutoFit/>
          </a:bodyPr>
          <a:lstStyle/>
          <a:p>
            <a:pPr algn="ctr"/>
            <a:r>
              <a:rPr lang="en-GB" sz="1000" b="1" dirty="0">
                <a:solidFill>
                  <a:schemeClr val="accent1">
                    <a:lumMod val="75000"/>
                  </a:schemeClr>
                </a:solidFill>
              </a:rPr>
              <a:t>EXISTING BANKING/FINANCIAL RELATIONSHIP</a:t>
            </a:r>
          </a:p>
        </p:txBody>
      </p:sp>
      <p:sp>
        <p:nvSpPr>
          <p:cNvPr id="60" name="Ellipse 59">
            <a:extLst>
              <a:ext uri="{FF2B5EF4-FFF2-40B4-BE49-F238E27FC236}">
                <a16:creationId xmlns:a16="http://schemas.microsoft.com/office/drawing/2014/main" id="{BE9B13F4-C5FE-41F0-868E-47E335125C9C}"/>
              </a:ext>
            </a:extLst>
          </p:cNvPr>
          <p:cNvSpPr/>
          <p:nvPr/>
        </p:nvSpPr>
        <p:spPr>
          <a:xfrm>
            <a:off x="4573421" y="2438226"/>
            <a:ext cx="1073727" cy="905851"/>
          </a:xfrm>
          <a:prstGeom prst="ellipse">
            <a:avLst/>
          </a:prstGeom>
          <a:noFill/>
          <a:ln w="23217" cap="flat">
            <a:solidFill>
              <a:schemeClr val="accent6">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sp>
        <p:nvSpPr>
          <p:cNvPr id="5" name="ZoneTexte 4">
            <a:extLst>
              <a:ext uri="{FF2B5EF4-FFF2-40B4-BE49-F238E27FC236}">
                <a16:creationId xmlns:a16="http://schemas.microsoft.com/office/drawing/2014/main" id="{EFCB93F0-6DB3-4759-AB06-703482AFCF08}"/>
              </a:ext>
            </a:extLst>
          </p:cNvPr>
          <p:cNvSpPr txBox="1"/>
          <p:nvPr/>
        </p:nvSpPr>
        <p:spPr>
          <a:xfrm>
            <a:off x="205433" y="2552181"/>
            <a:ext cx="1162155" cy="584775"/>
          </a:xfrm>
          <a:prstGeom prst="rect">
            <a:avLst/>
          </a:prstGeom>
          <a:noFill/>
        </p:spPr>
        <p:txBody>
          <a:bodyPr wrap="square" rtlCol="0">
            <a:spAutoFit/>
          </a:bodyPr>
          <a:lstStyle>
            <a:defPPr>
              <a:defRPr lang="en-US"/>
            </a:defPPr>
            <a:lvl1pPr>
              <a:defRPr sz="1400" b="1">
                <a:solidFill>
                  <a:schemeClr val="accent2">
                    <a:lumMod val="75000"/>
                  </a:schemeClr>
                </a:solidFill>
              </a:defRPr>
            </a:lvl1pPr>
          </a:lstStyle>
          <a:p>
            <a:r>
              <a:rPr lang="en-GB" sz="1600" dirty="0"/>
              <a:t>KYC Profile owner</a:t>
            </a:r>
          </a:p>
        </p:txBody>
      </p:sp>
      <p:sp>
        <p:nvSpPr>
          <p:cNvPr id="61" name="ZoneTexte 60">
            <a:extLst>
              <a:ext uri="{FF2B5EF4-FFF2-40B4-BE49-F238E27FC236}">
                <a16:creationId xmlns:a16="http://schemas.microsoft.com/office/drawing/2014/main" id="{928E615C-EFFE-45ED-B7B8-BA5404511304}"/>
              </a:ext>
            </a:extLst>
          </p:cNvPr>
          <p:cNvSpPr txBox="1"/>
          <p:nvPr/>
        </p:nvSpPr>
        <p:spPr>
          <a:xfrm>
            <a:off x="5713837" y="2552181"/>
            <a:ext cx="1184155" cy="584775"/>
          </a:xfrm>
          <a:prstGeom prst="rect">
            <a:avLst/>
          </a:prstGeom>
          <a:noFill/>
        </p:spPr>
        <p:txBody>
          <a:bodyPr wrap="square" rtlCol="0">
            <a:spAutoFit/>
          </a:bodyPr>
          <a:lstStyle/>
          <a:p>
            <a:r>
              <a:rPr lang="en-GB" sz="1600" b="1" dirty="0">
                <a:solidFill>
                  <a:schemeClr val="accent2">
                    <a:lumMod val="75000"/>
                  </a:schemeClr>
                </a:solidFill>
              </a:rPr>
              <a:t>KYC Profile custodian</a:t>
            </a:r>
          </a:p>
        </p:txBody>
      </p:sp>
      <p:sp>
        <p:nvSpPr>
          <p:cNvPr id="62" name="ZoneTexte 61">
            <a:extLst>
              <a:ext uri="{FF2B5EF4-FFF2-40B4-BE49-F238E27FC236}">
                <a16:creationId xmlns:a16="http://schemas.microsoft.com/office/drawing/2014/main" id="{E000D23D-1E03-450C-A454-1E51A494137A}"/>
              </a:ext>
            </a:extLst>
          </p:cNvPr>
          <p:cNvSpPr txBox="1"/>
          <p:nvPr/>
        </p:nvSpPr>
        <p:spPr>
          <a:xfrm>
            <a:off x="5691427" y="4562210"/>
            <a:ext cx="1091884" cy="830997"/>
          </a:xfrm>
          <a:prstGeom prst="rect">
            <a:avLst/>
          </a:prstGeom>
          <a:noFill/>
        </p:spPr>
        <p:txBody>
          <a:bodyPr wrap="square" rtlCol="0">
            <a:spAutoFit/>
          </a:bodyPr>
          <a:lstStyle/>
          <a:p>
            <a:r>
              <a:rPr lang="en-GB" sz="1600" b="1" dirty="0">
                <a:solidFill>
                  <a:schemeClr val="accent2">
                    <a:lumMod val="75000"/>
                  </a:schemeClr>
                </a:solidFill>
              </a:rPr>
              <a:t>KYC relying party</a:t>
            </a:r>
          </a:p>
        </p:txBody>
      </p:sp>
      <p:cxnSp>
        <p:nvCxnSpPr>
          <p:cNvPr id="10" name="Connecteur droit avec flèche 9">
            <a:extLst>
              <a:ext uri="{FF2B5EF4-FFF2-40B4-BE49-F238E27FC236}">
                <a16:creationId xmlns:a16="http://schemas.microsoft.com/office/drawing/2014/main" id="{34156A4B-E549-472C-B51E-6748925E2878}"/>
              </a:ext>
            </a:extLst>
          </p:cNvPr>
          <p:cNvCxnSpPr>
            <a:cxnSpLocks/>
          </p:cNvCxnSpPr>
          <p:nvPr/>
        </p:nvCxnSpPr>
        <p:spPr>
          <a:xfrm>
            <a:off x="2281166" y="3358565"/>
            <a:ext cx="2201114" cy="1266162"/>
          </a:xfrm>
          <a:prstGeom prst="straightConnector1">
            <a:avLst/>
          </a:prstGeom>
          <a:noFill/>
          <a:ln w="23217" cap="flat">
            <a:solidFill>
              <a:schemeClr val="accent1">
                <a:lumMod val="75000"/>
              </a:schemeClr>
            </a:solidFill>
            <a:prstDash val="solid"/>
            <a:round/>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4" name="ZoneTexte 63">
            <a:extLst>
              <a:ext uri="{FF2B5EF4-FFF2-40B4-BE49-F238E27FC236}">
                <a16:creationId xmlns:a16="http://schemas.microsoft.com/office/drawing/2014/main" id="{8386A9BA-5235-43E5-A220-6FA968E6F877}"/>
              </a:ext>
            </a:extLst>
          </p:cNvPr>
          <p:cNvSpPr txBox="1"/>
          <p:nvPr/>
        </p:nvSpPr>
        <p:spPr>
          <a:xfrm>
            <a:off x="342146" y="4193840"/>
            <a:ext cx="2402859" cy="430887"/>
          </a:xfrm>
          <a:prstGeom prst="rect">
            <a:avLst/>
          </a:prstGeom>
          <a:noFill/>
        </p:spPr>
        <p:txBody>
          <a:bodyPr wrap="square" rtlCol="0">
            <a:spAutoFit/>
          </a:bodyPr>
          <a:lstStyle/>
          <a:p>
            <a:r>
              <a:rPr lang="en-GB" sz="1200" b="1" dirty="0">
                <a:solidFill>
                  <a:schemeClr val="accent2">
                    <a:lumMod val="75000"/>
                  </a:schemeClr>
                </a:solidFill>
              </a:rPr>
              <a:t>Build a new KYC profile again ?</a:t>
            </a:r>
          </a:p>
          <a:p>
            <a:endParaRPr lang="en-GB" sz="1000" b="1" dirty="0">
              <a:solidFill>
                <a:schemeClr val="tx1">
                  <a:lumMod val="50000"/>
                  <a:lumOff val="50000"/>
                </a:schemeClr>
              </a:solidFill>
            </a:endParaRPr>
          </a:p>
        </p:txBody>
      </p:sp>
      <p:sp>
        <p:nvSpPr>
          <p:cNvPr id="65" name="ZoneTexte 64">
            <a:extLst>
              <a:ext uri="{FF2B5EF4-FFF2-40B4-BE49-F238E27FC236}">
                <a16:creationId xmlns:a16="http://schemas.microsoft.com/office/drawing/2014/main" id="{2E657FE2-8E6F-4F63-B019-4AE1184D4F54}"/>
              </a:ext>
            </a:extLst>
          </p:cNvPr>
          <p:cNvSpPr txBox="1"/>
          <p:nvPr/>
        </p:nvSpPr>
        <p:spPr>
          <a:xfrm>
            <a:off x="342146" y="4490635"/>
            <a:ext cx="2402859" cy="276999"/>
          </a:xfrm>
          <a:prstGeom prst="rect">
            <a:avLst/>
          </a:prstGeom>
          <a:noFill/>
        </p:spPr>
        <p:txBody>
          <a:bodyPr wrap="square" rtlCol="0">
            <a:spAutoFit/>
          </a:bodyPr>
          <a:lstStyle/>
          <a:p>
            <a:r>
              <a:rPr lang="en-GB" sz="1200" b="1" dirty="0">
                <a:solidFill>
                  <a:schemeClr val="accent2">
                    <a:lumMod val="75000"/>
                  </a:schemeClr>
                </a:solidFill>
              </a:rPr>
              <a:t>With the same information? </a:t>
            </a:r>
          </a:p>
        </p:txBody>
      </p:sp>
      <p:sp>
        <p:nvSpPr>
          <p:cNvPr id="66" name="ZoneTexte 65">
            <a:extLst>
              <a:ext uri="{FF2B5EF4-FFF2-40B4-BE49-F238E27FC236}">
                <a16:creationId xmlns:a16="http://schemas.microsoft.com/office/drawing/2014/main" id="{BAA1698A-AFE3-4960-AAAA-B764C3987B55}"/>
              </a:ext>
            </a:extLst>
          </p:cNvPr>
          <p:cNvSpPr txBox="1"/>
          <p:nvPr/>
        </p:nvSpPr>
        <p:spPr>
          <a:xfrm>
            <a:off x="342145" y="5064429"/>
            <a:ext cx="2402859" cy="276999"/>
          </a:xfrm>
          <a:prstGeom prst="rect">
            <a:avLst/>
          </a:prstGeom>
          <a:noFill/>
        </p:spPr>
        <p:txBody>
          <a:bodyPr wrap="square" rtlCol="0">
            <a:spAutoFit/>
          </a:bodyPr>
          <a:lstStyle/>
          <a:p>
            <a:r>
              <a:rPr lang="en-GB" sz="1200" b="1" dirty="0">
                <a:solidFill>
                  <a:schemeClr val="accent2">
                    <a:lumMod val="75000"/>
                  </a:schemeClr>
                </a:solidFill>
              </a:rPr>
              <a:t>A more efficient process exists… </a:t>
            </a:r>
          </a:p>
        </p:txBody>
      </p:sp>
      <p:sp>
        <p:nvSpPr>
          <p:cNvPr id="67" name="ZoneTexte 66">
            <a:extLst>
              <a:ext uri="{FF2B5EF4-FFF2-40B4-BE49-F238E27FC236}">
                <a16:creationId xmlns:a16="http://schemas.microsoft.com/office/drawing/2014/main" id="{BFC4FA2D-9DEA-4D3C-93ED-D2FCB916E0A8}"/>
              </a:ext>
            </a:extLst>
          </p:cNvPr>
          <p:cNvSpPr txBox="1"/>
          <p:nvPr/>
        </p:nvSpPr>
        <p:spPr>
          <a:xfrm rot="1791553">
            <a:off x="2167189" y="3913778"/>
            <a:ext cx="2157094" cy="246221"/>
          </a:xfrm>
          <a:prstGeom prst="rect">
            <a:avLst/>
          </a:prstGeom>
          <a:noFill/>
        </p:spPr>
        <p:txBody>
          <a:bodyPr wrap="square" rtlCol="0">
            <a:spAutoFit/>
          </a:bodyPr>
          <a:lstStyle/>
          <a:p>
            <a:pPr algn="ctr"/>
            <a:r>
              <a:rPr lang="en-GB" sz="1000" b="1" dirty="0">
                <a:solidFill>
                  <a:schemeClr val="accent1">
                    <a:lumMod val="75000"/>
                  </a:schemeClr>
                </a:solidFill>
              </a:rPr>
              <a:t>NEW RELATIONSHIP</a:t>
            </a:r>
          </a:p>
        </p:txBody>
      </p:sp>
      <p:sp>
        <p:nvSpPr>
          <p:cNvPr id="70" name="ZoneTexte 69">
            <a:extLst>
              <a:ext uri="{FF2B5EF4-FFF2-40B4-BE49-F238E27FC236}">
                <a16:creationId xmlns:a16="http://schemas.microsoft.com/office/drawing/2014/main" id="{96335A6A-9959-4BA5-BB95-3DFF4874A6DD}"/>
              </a:ext>
            </a:extLst>
          </p:cNvPr>
          <p:cNvSpPr txBox="1"/>
          <p:nvPr/>
        </p:nvSpPr>
        <p:spPr>
          <a:xfrm>
            <a:off x="360380" y="6118351"/>
            <a:ext cx="3403545" cy="461665"/>
          </a:xfrm>
          <a:prstGeom prst="rect">
            <a:avLst/>
          </a:prstGeom>
          <a:noFill/>
        </p:spPr>
        <p:txBody>
          <a:bodyPr wrap="square" rtlCol="0">
            <a:spAutoFit/>
          </a:bodyPr>
          <a:lstStyle/>
          <a:p>
            <a:r>
              <a:rPr lang="en-GB" sz="1200" b="1" dirty="0">
                <a:solidFill>
                  <a:schemeClr val="accent2">
                    <a:lumMod val="75000"/>
                  </a:schemeClr>
                </a:solidFill>
              </a:rPr>
              <a:t>… with further adjustments to be made to this profile by the new service provider when needed</a:t>
            </a:r>
          </a:p>
        </p:txBody>
      </p:sp>
      <p:sp>
        <p:nvSpPr>
          <p:cNvPr id="73" name="ZoneTexte 72">
            <a:extLst>
              <a:ext uri="{FF2B5EF4-FFF2-40B4-BE49-F238E27FC236}">
                <a16:creationId xmlns:a16="http://schemas.microsoft.com/office/drawing/2014/main" id="{F5663B17-597D-4383-94F2-C1D593A8FC20}"/>
              </a:ext>
            </a:extLst>
          </p:cNvPr>
          <p:cNvSpPr txBox="1"/>
          <p:nvPr/>
        </p:nvSpPr>
        <p:spPr>
          <a:xfrm>
            <a:off x="7325027" y="1708403"/>
            <a:ext cx="4231573" cy="1373962"/>
          </a:xfrm>
          <a:prstGeom prst="rect">
            <a:avLst/>
          </a:prstGeom>
        </p:spPr>
        <p:txBody>
          <a:bodyPr vert="horz" lIns="91440" tIns="45720" rIns="91440" bIns="45720" rtlCol="0" anchor="t">
            <a:normAutofit fontScale="97500" lnSpcReduction="100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KYC services offered by dedicated institutions - digital economy opening up new services </a:t>
            </a:r>
          </a:p>
          <a:p>
            <a:endParaRPr lang="en-GB" sz="2500" dirty="0"/>
          </a:p>
          <a:p>
            <a:endParaRPr lang="en-GB" sz="2500" dirty="0"/>
          </a:p>
          <a:p>
            <a:endParaRPr lang="en-GB" sz="2500" dirty="0"/>
          </a:p>
          <a:p>
            <a:endParaRPr lang="en-GB" sz="2500" dirty="0"/>
          </a:p>
          <a:p>
            <a:endParaRPr lang="en-GB" dirty="0"/>
          </a:p>
        </p:txBody>
      </p:sp>
      <p:sp>
        <p:nvSpPr>
          <p:cNvPr id="74" name="ZoneTexte 73">
            <a:extLst>
              <a:ext uri="{FF2B5EF4-FFF2-40B4-BE49-F238E27FC236}">
                <a16:creationId xmlns:a16="http://schemas.microsoft.com/office/drawing/2014/main" id="{1FAB9AFE-E7B2-4BA4-B1B3-54B3AA4FC90B}"/>
              </a:ext>
            </a:extLst>
          </p:cNvPr>
          <p:cNvSpPr txBox="1"/>
          <p:nvPr/>
        </p:nvSpPr>
        <p:spPr>
          <a:xfrm>
            <a:off x="7384584" y="3592123"/>
            <a:ext cx="4006088" cy="802738"/>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Improved KYC processes and </a:t>
            </a:r>
          </a:p>
          <a:p>
            <a:r>
              <a:rPr lang="en-GB" sz="2500" dirty="0"/>
              <a:t>Stronger AML-TF capabilities</a:t>
            </a:r>
          </a:p>
          <a:p>
            <a:endParaRPr lang="en-GB" sz="2500" dirty="0"/>
          </a:p>
          <a:p>
            <a:endParaRPr lang="en-GB" sz="2500" dirty="0"/>
          </a:p>
          <a:p>
            <a:endParaRPr lang="en-GB" dirty="0"/>
          </a:p>
        </p:txBody>
      </p:sp>
      <p:sp>
        <p:nvSpPr>
          <p:cNvPr id="75" name="ZoneTexte 74">
            <a:extLst>
              <a:ext uri="{FF2B5EF4-FFF2-40B4-BE49-F238E27FC236}">
                <a16:creationId xmlns:a16="http://schemas.microsoft.com/office/drawing/2014/main" id="{5328547F-1975-4FFC-BE65-693C5A30D108}"/>
              </a:ext>
            </a:extLst>
          </p:cNvPr>
          <p:cNvSpPr txBox="1"/>
          <p:nvPr/>
        </p:nvSpPr>
        <p:spPr>
          <a:xfrm>
            <a:off x="7431753" y="5064429"/>
            <a:ext cx="4006088" cy="1503160"/>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Level Playing field – lifting barriers to entry, especially for cross border services</a:t>
            </a:r>
          </a:p>
          <a:p>
            <a:endParaRPr lang="en-GB" sz="2500" dirty="0"/>
          </a:p>
          <a:p>
            <a:endParaRPr lang="en-GB" sz="2500" dirty="0"/>
          </a:p>
          <a:p>
            <a:endParaRPr lang="en-GB" dirty="0"/>
          </a:p>
        </p:txBody>
      </p:sp>
      <p:cxnSp>
        <p:nvCxnSpPr>
          <p:cNvPr id="76" name="Connecteur droit 75">
            <a:extLst>
              <a:ext uri="{FF2B5EF4-FFF2-40B4-BE49-F238E27FC236}">
                <a16:creationId xmlns:a16="http://schemas.microsoft.com/office/drawing/2014/main" id="{3B6100CF-F919-4AD0-960F-EDF73F8B0E57}"/>
              </a:ext>
            </a:extLst>
          </p:cNvPr>
          <p:cNvCxnSpPr/>
          <p:nvPr/>
        </p:nvCxnSpPr>
        <p:spPr>
          <a:xfrm>
            <a:off x="6986182" y="1642526"/>
            <a:ext cx="0" cy="480491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ZoneTexte 76">
            <a:extLst>
              <a:ext uri="{FF2B5EF4-FFF2-40B4-BE49-F238E27FC236}">
                <a16:creationId xmlns:a16="http://schemas.microsoft.com/office/drawing/2014/main" id="{5DA78EA6-B321-459C-8C53-959D70A92275}"/>
              </a:ext>
            </a:extLst>
          </p:cNvPr>
          <p:cNvSpPr txBox="1"/>
          <p:nvPr/>
        </p:nvSpPr>
        <p:spPr>
          <a:xfrm>
            <a:off x="4547720" y="1412202"/>
            <a:ext cx="1179297" cy="276999"/>
          </a:xfrm>
          <a:prstGeom prst="rect">
            <a:avLst/>
          </a:prstGeom>
          <a:noFill/>
        </p:spPr>
        <p:txBody>
          <a:bodyPr wrap="none" rtlCol="0">
            <a:spAutoFit/>
          </a:bodyPr>
          <a:lstStyle/>
          <a:p>
            <a:r>
              <a:rPr lang="en-GB" sz="1200" b="1" dirty="0">
                <a:solidFill>
                  <a:schemeClr val="accent1">
                    <a:lumMod val="75000"/>
                  </a:schemeClr>
                </a:solidFill>
              </a:rPr>
              <a:t>Trusted sources</a:t>
            </a:r>
          </a:p>
        </p:txBody>
      </p:sp>
      <p:sp>
        <p:nvSpPr>
          <p:cNvPr id="41" name="ZoneTexte 40">
            <a:extLst>
              <a:ext uri="{FF2B5EF4-FFF2-40B4-BE49-F238E27FC236}">
                <a16:creationId xmlns:a16="http://schemas.microsoft.com/office/drawing/2014/main" id="{18A23C2C-DB5D-48EC-8430-1CD330BD0217}"/>
              </a:ext>
            </a:extLst>
          </p:cNvPr>
          <p:cNvSpPr txBox="1"/>
          <p:nvPr/>
        </p:nvSpPr>
        <p:spPr>
          <a:xfrm>
            <a:off x="4763300" y="1705900"/>
            <a:ext cx="855106" cy="276999"/>
          </a:xfrm>
          <a:prstGeom prst="rect">
            <a:avLst/>
          </a:prstGeom>
          <a:noFill/>
        </p:spPr>
        <p:txBody>
          <a:bodyPr wrap="none" rtlCol="0">
            <a:spAutoFit/>
          </a:bodyPr>
          <a:lstStyle/>
          <a:p>
            <a:r>
              <a:rPr lang="en-GB" sz="1200" b="1" dirty="0">
                <a:solidFill>
                  <a:schemeClr val="accent1">
                    <a:lumMod val="75000"/>
                  </a:schemeClr>
                </a:solidFill>
              </a:rPr>
              <a:t>KYC Utility</a:t>
            </a:r>
          </a:p>
        </p:txBody>
      </p:sp>
      <p:sp>
        <p:nvSpPr>
          <p:cNvPr id="3" name="Rectangle : coins arrondis 2">
            <a:extLst>
              <a:ext uri="{FF2B5EF4-FFF2-40B4-BE49-F238E27FC236}">
                <a16:creationId xmlns:a16="http://schemas.microsoft.com/office/drawing/2014/main" id="{84A4F173-42D3-417D-8FA0-56D339AF0EF2}"/>
              </a:ext>
            </a:extLst>
          </p:cNvPr>
          <p:cNvSpPr/>
          <p:nvPr/>
        </p:nvSpPr>
        <p:spPr>
          <a:xfrm>
            <a:off x="4242402" y="1386277"/>
            <a:ext cx="1890112" cy="6264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6755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38" grpId="0"/>
      <p:bldP spid="5" grpId="0"/>
      <p:bldP spid="61" grpId="0"/>
      <p:bldP spid="62" grpId="0"/>
      <p:bldP spid="64" grpId="0"/>
      <p:bldP spid="65" grpId="0"/>
      <p:bldP spid="66" grpId="0"/>
      <p:bldP spid="67" grpId="0"/>
      <p:bldP spid="70" grpId="0"/>
      <p:bldP spid="73" grpId="0"/>
      <p:bldP spid="74" grpId="0"/>
      <p:bldP spid="75" grpId="0"/>
      <p:bldP spid="77" grpId="0"/>
      <p:bldP spid="41"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6" y="851778"/>
            <a:ext cx="11683205" cy="506546"/>
          </a:xfrm>
        </p:spPr>
        <p:txBody>
          <a:bodyPr>
            <a:normAutofit fontScale="90000"/>
          </a:bodyPr>
          <a:lstStyle/>
          <a:p>
            <a:r>
              <a:rPr lang="en-GB" dirty="0"/>
              <a:t>… BUT STANDARDISATION IS SORELY LACKING IN KYC PROCESSES</a:t>
            </a:r>
          </a:p>
        </p:txBody>
      </p:sp>
      <p:cxnSp>
        <p:nvCxnSpPr>
          <p:cNvPr id="72" name="Connecteur droit 71">
            <a:extLst>
              <a:ext uri="{FF2B5EF4-FFF2-40B4-BE49-F238E27FC236}">
                <a16:creationId xmlns:a16="http://schemas.microsoft.com/office/drawing/2014/main" id="{7817A00E-0B36-48BD-AF71-6A7A5375033B}"/>
              </a:ext>
            </a:extLst>
          </p:cNvPr>
          <p:cNvCxnSpPr/>
          <p:nvPr/>
        </p:nvCxnSpPr>
        <p:spPr>
          <a:xfrm>
            <a:off x="6986182" y="1642526"/>
            <a:ext cx="0" cy="480491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3" name="ZoneTexte 72">
            <a:extLst>
              <a:ext uri="{FF2B5EF4-FFF2-40B4-BE49-F238E27FC236}">
                <a16:creationId xmlns:a16="http://schemas.microsoft.com/office/drawing/2014/main" id="{F5663B17-597D-4383-94F2-C1D593A8FC20}"/>
              </a:ext>
            </a:extLst>
          </p:cNvPr>
          <p:cNvSpPr txBox="1"/>
          <p:nvPr/>
        </p:nvSpPr>
        <p:spPr>
          <a:xfrm>
            <a:off x="7223618" y="1663402"/>
            <a:ext cx="4859401" cy="1680675"/>
          </a:xfrm>
          <a:prstGeom prst="rect">
            <a:avLst/>
          </a:prstGeom>
        </p:spPr>
        <p:txBody>
          <a:bodyPr vert="horz" lIns="91440" tIns="45720" rIns="91440" bIns="45720" rtlCol="0" anchor="t">
            <a:normAutofit fontScale="90000" lnSpcReduction="20000"/>
          </a:bodyPr>
          <a:lstStyle>
            <a:lvl1pPr>
              <a:lnSpc>
                <a:spcPct val="90000"/>
              </a:lnSpc>
              <a:spcBef>
                <a:spcPct val="0"/>
              </a:spcBef>
              <a:buNone/>
              <a:defRPr sz="3600" b="1">
                <a:solidFill>
                  <a:schemeClr val="accent3">
                    <a:lumMod val="75000"/>
                  </a:schemeClr>
                </a:solidFill>
                <a:ea typeface="+mj-ea"/>
                <a:cs typeface="+mj-cs"/>
              </a:defRPr>
            </a:lvl1pPr>
          </a:lstStyle>
          <a:p>
            <a:r>
              <a:rPr lang="en-GB" sz="2700" dirty="0"/>
              <a:t>KYC rules are very country/domestic market specific, meaning no standard on:</a:t>
            </a:r>
          </a:p>
          <a:p>
            <a:pPr marL="342900" indent="-342900">
              <a:buFontTx/>
              <a:buChar char="-"/>
            </a:pPr>
            <a:r>
              <a:rPr lang="en-GB" sz="2700" dirty="0"/>
              <a:t>KYC attributes; and</a:t>
            </a:r>
          </a:p>
          <a:p>
            <a:pPr marL="342900" indent="-342900">
              <a:buFontTx/>
              <a:buChar char="-"/>
            </a:pPr>
            <a:r>
              <a:rPr lang="en-GB" sz="2700" dirty="0"/>
              <a:t>Attributes metadata (including assurance level)</a:t>
            </a:r>
          </a:p>
          <a:p>
            <a:endParaRPr lang="en-GB" sz="2500" dirty="0"/>
          </a:p>
          <a:p>
            <a:endParaRPr lang="en-GB" sz="2500" dirty="0"/>
          </a:p>
          <a:p>
            <a:endParaRPr lang="en-GB" sz="2500" dirty="0"/>
          </a:p>
          <a:p>
            <a:endParaRPr lang="en-GB" sz="2500" dirty="0"/>
          </a:p>
          <a:p>
            <a:endParaRPr lang="en-GB" dirty="0"/>
          </a:p>
        </p:txBody>
      </p:sp>
      <p:sp>
        <p:nvSpPr>
          <p:cNvPr id="74" name="ZoneTexte 73">
            <a:extLst>
              <a:ext uri="{FF2B5EF4-FFF2-40B4-BE49-F238E27FC236}">
                <a16:creationId xmlns:a16="http://schemas.microsoft.com/office/drawing/2014/main" id="{1FAB9AFE-E7B2-4BA4-B1B3-54B3AA4FC90B}"/>
              </a:ext>
            </a:extLst>
          </p:cNvPr>
          <p:cNvSpPr txBox="1"/>
          <p:nvPr/>
        </p:nvSpPr>
        <p:spPr>
          <a:xfrm>
            <a:off x="7200483" y="3681783"/>
            <a:ext cx="4410195" cy="802738"/>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No established IT standard for the transfer of KYC profiles</a:t>
            </a:r>
          </a:p>
          <a:p>
            <a:endParaRPr lang="en-GB" sz="2500" dirty="0"/>
          </a:p>
          <a:p>
            <a:endParaRPr lang="en-GB" dirty="0"/>
          </a:p>
        </p:txBody>
      </p:sp>
      <p:sp>
        <p:nvSpPr>
          <p:cNvPr id="75" name="ZoneTexte 74">
            <a:extLst>
              <a:ext uri="{FF2B5EF4-FFF2-40B4-BE49-F238E27FC236}">
                <a16:creationId xmlns:a16="http://schemas.microsoft.com/office/drawing/2014/main" id="{5328547F-1975-4FFC-BE65-693C5A30D108}"/>
              </a:ext>
            </a:extLst>
          </p:cNvPr>
          <p:cNvSpPr txBox="1"/>
          <p:nvPr/>
        </p:nvSpPr>
        <p:spPr>
          <a:xfrm>
            <a:off x="7223617" y="4915956"/>
            <a:ext cx="4727367" cy="1503160"/>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Liability rules are unclear, especially when it comes to the KYC Profile Custodian/KYC relying party relationship </a:t>
            </a:r>
          </a:p>
          <a:p>
            <a:endParaRPr lang="en-GB" sz="2500" dirty="0"/>
          </a:p>
          <a:p>
            <a:endParaRPr lang="en-GB" dirty="0"/>
          </a:p>
        </p:txBody>
      </p:sp>
      <p:grpSp>
        <p:nvGrpSpPr>
          <p:cNvPr id="32" name="Groupe 31">
            <a:extLst>
              <a:ext uri="{FF2B5EF4-FFF2-40B4-BE49-F238E27FC236}">
                <a16:creationId xmlns:a16="http://schemas.microsoft.com/office/drawing/2014/main" id="{6D685B37-4005-4BAF-AF9A-6D69638C6968}"/>
              </a:ext>
            </a:extLst>
          </p:cNvPr>
          <p:cNvGrpSpPr/>
          <p:nvPr/>
        </p:nvGrpSpPr>
        <p:grpSpPr>
          <a:xfrm>
            <a:off x="1409696" y="2101788"/>
            <a:ext cx="1105457" cy="1270434"/>
            <a:chOff x="6974527" y="3624386"/>
            <a:chExt cx="1389636" cy="1768333"/>
          </a:xfrm>
        </p:grpSpPr>
        <p:grpSp>
          <p:nvGrpSpPr>
            <p:cNvPr id="33" name="Groupe 32">
              <a:extLst>
                <a:ext uri="{FF2B5EF4-FFF2-40B4-BE49-F238E27FC236}">
                  <a16:creationId xmlns:a16="http://schemas.microsoft.com/office/drawing/2014/main" id="{ACDDC142-2C55-47B9-900E-4AF1E61601B9}"/>
                </a:ext>
              </a:extLst>
            </p:cNvPr>
            <p:cNvGrpSpPr/>
            <p:nvPr/>
          </p:nvGrpSpPr>
          <p:grpSpPr>
            <a:xfrm>
              <a:off x="6974527" y="4033046"/>
              <a:ext cx="1383527" cy="1359673"/>
              <a:chOff x="3841713" y="3200810"/>
              <a:chExt cx="1383527" cy="1359673"/>
            </a:xfrm>
          </p:grpSpPr>
          <p:pic>
            <p:nvPicPr>
              <p:cNvPr id="35" name="Graphique 34">
                <a:extLst>
                  <a:ext uri="{FF2B5EF4-FFF2-40B4-BE49-F238E27FC236}">
                    <a16:creationId xmlns:a16="http://schemas.microsoft.com/office/drawing/2014/main" id="{21F2EF50-493A-4776-9AA0-CDE571EA33C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170980" y="3506615"/>
                <a:ext cx="748065" cy="748065"/>
              </a:xfrm>
              <a:prstGeom prst="rect">
                <a:avLst/>
              </a:prstGeom>
            </p:spPr>
          </p:pic>
          <p:sp>
            <p:nvSpPr>
              <p:cNvPr id="36" name="Ellipse 35">
                <a:extLst>
                  <a:ext uri="{FF2B5EF4-FFF2-40B4-BE49-F238E27FC236}">
                    <a16:creationId xmlns:a16="http://schemas.microsoft.com/office/drawing/2014/main" id="{BD3907CB-7F6A-482A-8992-8A9914795139}"/>
                  </a:ext>
                </a:extLst>
              </p:cNvPr>
              <p:cNvSpPr/>
              <p:nvPr/>
            </p:nvSpPr>
            <p:spPr>
              <a:xfrm>
                <a:off x="3841713" y="3200810"/>
                <a:ext cx="1383527" cy="1359673"/>
              </a:xfrm>
              <a:prstGeom prst="ellipse">
                <a:avLst/>
              </a:prstGeom>
              <a:noFill/>
              <a:ln w="23217" cap="flat">
                <a:solidFill>
                  <a:schemeClr val="accent1">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grpSp>
        <p:sp>
          <p:nvSpPr>
            <p:cNvPr id="34" name="ZoneTexte 33">
              <a:extLst>
                <a:ext uri="{FF2B5EF4-FFF2-40B4-BE49-F238E27FC236}">
                  <a16:creationId xmlns:a16="http://schemas.microsoft.com/office/drawing/2014/main" id="{019DE531-3641-4D28-9467-C86C2759ECEB}"/>
                </a:ext>
              </a:extLst>
            </p:cNvPr>
            <p:cNvSpPr txBox="1"/>
            <p:nvPr/>
          </p:nvSpPr>
          <p:spPr>
            <a:xfrm>
              <a:off x="7116422" y="3624386"/>
              <a:ext cx="1247741" cy="385558"/>
            </a:xfrm>
            <a:prstGeom prst="rect">
              <a:avLst/>
            </a:prstGeom>
            <a:noFill/>
          </p:spPr>
          <p:txBody>
            <a:bodyPr wrap="none" rtlCol="0">
              <a:spAutoFit/>
            </a:bodyPr>
            <a:lstStyle/>
            <a:p>
              <a:r>
                <a:rPr lang="en-GB" sz="1200" b="1" dirty="0">
                  <a:solidFill>
                    <a:schemeClr val="accent1">
                      <a:lumMod val="75000"/>
                    </a:schemeClr>
                  </a:solidFill>
                </a:rPr>
                <a:t>Customer (s)</a:t>
              </a:r>
            </a:p>
          </p:txBody>
        </p:sp>
      </p:grpSp>
      <p:grpSp>
        <p:nvGrpSpPr>
          <p:cNvPr id="37" name="Groupe 36">
            <a:extLst>
              <a:ext uri="{FF2B5EF4-FFF2-40B4-BE49-F238E27FC236}">
                <a16:creationId xmlns:a16="http://schemas.microsoft.com/office/drawing/2014/main" id="{289CD4D9-CFF9-4DD3-A716-15CAEBFBEC45}"/>
              </a:ext>
            </a:extLst>
          </p:cNvPr>
          <p:cNvGrpSpPr/>
          <p:nvPr/>
        </p:nvGrpSpPr>
        <p:grpSpPr>
          <a:xfrm>
            <a:off x="4535846" y="4548823"/>
            <a:ext cx="1184156" cy="1440601"/>
            <a:chOff x="5948420" y="1775398"/>
            <a:chExt cx="1525819" cy="2162326"/>
          </a:xfrm>
        </p:grpSpPr>
        <p:grpSp>
          <p:nvGrpSpPr>
            <p:cNvPr id="41" name="Groupe 40">
              <a:extLst>
                <a:ext uri="{FF2B5EF4-FFF2-40B4-BE49-F238E27FC236}">
                  <a16:creationId xmlns:a16="http://schemas.microsoft.com/office/drawing/2014/main" id="{5E1ECD07-B973-4C1B-8A8B-83CED157AC97}"/>
                </a:ext>
              </a:extLst>
            </p:cNvPr>
            <p:cNvGrpSpPr/>
            <p:nvPr/>
          </p:nvGrpSpPr>
          <p:grpSpPr>
            <a:xfrm>
              <a:off x="5988140" y="1775398"/>
              <a:ext cx="1383527" cy="1359673"/>
              <a:chOff x="5988140" y="1775398"/>
              <a:chExt cx="1383527" cy="1359673"/>
            </a:xfrm>
          </p:grpSpPr>
          <p:pic>
            <p:nvPicPr>
              <p:cNvPr id="45" name="Graphique 44">
                <a:extLst>
                  <a:ext uri="{FF2B5EF4-FFF2-40B4-BE49-F238E27FC236}">
                    <a16:creationId xmlns:a16="http://schemas.microsoft.com/office/drawing/2014/main" id="{58EB2CEC-A765-422F-B64D-9E9C1D85E97A}"/>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304471" y="2042841"/>
                <a:ext cx="748065" cy="748065"/>
              </a:xfrm>
              <a:prstGeom prst="rect">
                <a:avLst/>
              </a:prstGeom>
            </p:spPr>
          </p:pic>
          <p:sp>
            <p:nvSpPr>
              <p:cNvPr id="46" name="Ellipse 45">
                <a:extLst>
                  <a:ext uri="{FF2B5EF4-FFF2-40B4-BE49-F238E27FC236}">
                    <a16:creationId xmlns:a16="http://schemas.microsoft.com/office/drawing/2014/main" id="{BE4ADD1E-2140-4926-879E-3BF1FCC1F107}"/>
                  </a:ext>
                </a:extLst>
              </p:cNvPr>
              <p:cNvSpPr/>
              <p:nvPr/>
            </p:nvSpPr>
            <p:spPr>
              <a:xfrm>
                <a:off x="5988140" y="1775398"/>
                <a:ext cx="1383527" cy="1359673"/>
              </a:xfrm>
              <a:prstGeom prst="ellipse">
                <a:avLst/>
              </a:prstGeom>
              <a:noFill/>
              <a:ln w="23217" cap="flat">
                <a:solidFill>
                  <a:schemeClr val="accent6">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grpSp>
        <p:sp>
          <p:nvSpPr>
            <p:cNvPr id="43" name="ZoneTexte 42">
              <a:extLst>
                <a:ext uri="{FF2B5EF4-FFF2-40B4-BE49-F238E27FC236}">
                  <a16:creationId xmlns:a16="http://schemas.microsoft.com/office/drawing/2014/main" id="{BB5FD086-1444-43C7-981F-C06F9EAAD074}"/>
                </a:ext>
              </a:extLst>
            </p:cNvPr>
            <p:cNvSpPr txBox="1"/>
            <p:nvPr/>
          </p:nvSpPr>
          <p:spPr>
            <a:xfrm>
              <a:off x="5948420" y="3244770"/>
              <a:ext cx="1525819" cy="692954"/>
            </a:xfrm>
            <a:prstGeom prst="rect">
              <a:avLst/>
            </a:prstGeom>
            <a:noFill/>
          </p:spPr>
          <p:txBody>
            <a:bodyPr wrap="square" rtlCol="0">
              <a:spAutoFit/>
            </a:bodyPr>
            <a:lstStyle/>
            <a:p>
              <a:pPr algn="ctr"/>
              <a:r>
                <a:rPr lang="en-GB" sz="1200" b="1" dirty="0">
                  <a:solidFill>
                    <a:schemeClr val="accent1">
                      <a:lumMod val="75000"/>
                    </a:schemeClr>
                  </a:solidFill>
                </a:rPr>
                <a:t>New service provider </a:t>
              </a:r>
            </a:p>
          </p:txBody>
        </p:sp>
      </p:grpSp>
      <p:pic>
        <p:nvPicPr>
          <p:cNvPr id="63" name="Graphique 62">
            <a:extLst>
              <a:ext uri="{FF2B5EF4-FFF2-40B4-BE49-F238E27FC236}">
                <a16:creationId xmlns:a16="http://schemas.microsoft.com/office/drawing/2014/main" id="{6C5625EE-BB7B-4786-B890-450083F4935D}"/>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768270" y="2557259"/>
            <a:ext cx="689975" cy="606831"/>
          </a:xfrm>
          <a:prstGeom prst="rect">
            <a:avLst/>
          </a:prstGeom>
        </p:spPr>
      </p:pic>
      <p:pic>
        <p:nvPicPr>
          <p:cNvPr id="65" name="Graphique 64">
            <a:extLst>
              <a:ext uri="{FF2B5EF4-FFF2-40B4-BE49-F238E27FC236}">
                <a16:creationId xmlns:a16="http://schemas.microsoft.com/office/drawing/2014/main" id="{068489F4-0506-44CE-9D99-908B2601EA2A}"/>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226053" y="2589280"/>
            <a:ext cx="163348" cy="164798"/>
          </a:xfrm>
          <a:prstGeom prst="rect">
            <a:avLst/>
          </a:prstGeom>
        </p:spPr>
      </p:pic>
      <p:cxnSp>
        <p:nvCxnSpPr>
          <p:cNvPr id="66" name="Connecteur droit avec flèche 65">
            <a:extLst>
              <a:ext uri="{FF2B5EF4-FFF2-40B4-BE49-F238E27FC236}">
                <a16:creationId xmlns:a16="http://schemas.microsoft.com/office/drawing/2014/main" id="{3A9C117C-E97F-4817-AFC4-60FD82F9A649}"/>
              </a:ext>
            </a:extLst>
          </p:cNvPr>
          <p:cNvCxnSpPr>
            <a:cxnSpLocks/>
          </p:cNvCxnSpPr>
          <p:nvPr/>
        </p:nvCxnSpPr>
        <p:spPr>
          <a:xfrm>
            <a:off x="2638425" y="2927736"/>
            <a:ext cx="1807233" cy="0"/>
          </a:xfrm>
          <a:prstGeom prst="straightConnector1">
            <a:avLst/>
          </a:prstGeom>
          <a:noFill/>
          <a:ln w="23217" cap="flat">
            <a:solidFill>
              <a:schemeClr val="accent1">
                <a:lumMod val="75000"/>
              </a:schemeClr>
            </a:solidFill>
            <a:prstDash val="solid"/>
            <a:round/>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0" name="ZoneTexte 69">
            <a:extLst>
              <a:ext uri="{FF2B5EF4-FFF2-40B4-BE49-F238E27FC236}">
                <a16:creationId xmlns:a16="http://schemas.microsoft.com/office/drawing/2014/main" id="{019E07BD-94A4-43E4-B897-D3D1681F195A}"/>
              </a:ext>
            </a:extLst>
          </p:cNvPr>
          <p:cNvSpPr txBox="1"/>
          <p:nvPr/>
        </p:nvSpPr>
        <p:spPr>
          <a:xfrm>
            <a:off x="2491404" y="2471624"/>
            <a:ext cx="2157094" cy="400110"/>
          </a:xfrm>
          <a:prstGeom prst="rect">
            <a:avLst/>
          </a:prstGeom>
          <a:noFill/>
        </p:spPr>
        <p:txBody>
          <a:bodyPr wrap="square" rtlCol="0">
            <a:spAutoFit/>
          </a:bodyPr>
          <a:lstStyle/>
          <a:p>
            <a:pPr algn="ctr"/>
            <a:r>
              <a:rPr lang="en-GB" sz="1000" b="1" dirty="0">
                <a:solidFill>
                  <a:schemeClr val="accent1">
                    <a:lumMod val="75000"/>
                  </a:schemeClr>
                </a:solidFill>
              </a:rPr>
              <a:t>EXISTING BANKING/FINANCIAL RELATIONSHIP</a:t>
            </a:r>
          </a:p>
        </p:txBody>
      </p:sp>
      <p:sp>
        <p:nvSpPr>
          <p:cNvPr id="71" name="Ellipse 70">
            <a:extLst>
              <a:ext uri="{FF2B5EF4-FFF2-40B4-BE49-F238E27FC236}">
                <a16:creationId xmlns:a16="http://schemas.microsoft.com/office/drawing/2014/main" id="{FF1C3E8E-8E1A-445D-8E19-D9229BF78BC9}"/>
              </a:ext>
            </a:extLst>
          </p:cNvPr>
          <p:cNvSpPr/>
          <p:nvPr/>
        </p:nvSpPr>
        <p:spPr>
          <a:xfrm>
            <a:off x="4573421" y="2438226"/>
            <a:ext cx="1073727" cy="905851"/>
          </a:xfrm>
          <a:prstGeom prst="ellipse">
            <a:avLst/>
          </a:prstGeom>
          <a:noFill/>
          <a:ln w="23217" cap="flat">
            <a:solidFill>
              <a:schemeClr val="accent6">
                <a:lumMod val="7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p>
        </p:txBody>
      </p:sp>
      <p:sp>
        <p:nvSpPr>
          <p:cNvPr id="76" name="ZoneTexte 75">
            <a:extLst>
              <a:ext uri="{FF2B5EF4-FFF2-40B4-BE49-F238E27FC236}">
                <a16:creationId xmlns:a16="http://schemas.microsoft.com/office/drawing/2014/main" id="{C1E74747-745E-41F8-A4D8-9693895371C8}"/>
              </a:ext>
            </a:extLst>
          </p:cNvPr>
          <p:cNvSpPr txBox="1"/>
          <p:nvPr/>
        </p:nvSpPr>
        <p:spPr>
          <a:xfrm>
            <a:off x="205433" y="2552181"/>
            <a:ext cx="1162155" cy="584775"/>
          </a:xfrm>
          <a:prstGeom prst="rect">
            <a:avLst/>
          </a:prstGeom>
          <a:noFill/>
        </p:spPr>
        <p:txBody>
          <a:bodyPr wrap="square" rtlCol="0">
            <a:spAutoFit/>
          </a:bodyPr>
          <a:lstStyle>
            <a:defPPr>
              <a:defRPr lang="en-US"/>
            </a:defPPr>
            <a:lvl1pPr>
              <a:defRPr sz="1400" b="1">
                <a:solidFill>
                  <a:schemeClr val="accent2">
                    <a:lumMod val="75000"/>
                  </a:schemeClr>
                </a:solidFill>
              </a:defRPr>
            </a:lvl1pPr>
          </a:lstStyle>
          <a:p>
            <a:r>
              <a:rPr lang="en-GB" sz="1600" dirty="0"/>
              <a:t>KYC Profile owner</a:t>
            </a:r>
          </a:p>
        </p:txBody>
      </p:sp>
      <p:sp>
        <p:nvSpPr>
          <p:cNvPr id="77" name="ZoneTexte 76">
            <a:extLst>
              <a:ext uri="{FF2B5EF4-FFF2-40B4-BE49-F238E27FC236}">
                <a16:creationId xmlns:a16="http://schemas.microsoft.com/office/drawing/2014/main" id="{7AAF1421-7785-42B8-9459-85B9926ECF53}"/>
              </a:ext>
            </a:extLst>
          </p:cNvPr>
          <p:cNvSpPr txBox="1"/>
          <p:nvPr/>
        </p:nvSpPr>
        <p:spPr>
          <a:xfrm>
            <a:off x="5713837" y="2552181"/>
            <a:ext cx="1184155" cy="584775"/>
          </a:xfrm>
          <a:prstGeom prst="rect">
            <a:avLst/>
          </a:prstGeom>
          <a:noFill/>
        </p:spPr>
        <p:txBody>
          <a:bodyPr wrap="square" rtlCol="0">
            <a:spAutoFit/>
          </a:bodyPr>
          <a:lstStyle/>
          <a:p>
            <a:r>
              <a:rPr lang="en-GB" sz="1600" b="1" dirty="0">
                <a:solidFill>
                  <a:schemeClr val="accent2">
                    <a:lumMod val="75000"/>
                  </a:schemeClr>
                </a:solidFill>
              </a:rPr>
              <a:t>KYC Profile custodian</a:t>
            </a:r>
          </a:p>
        </p:txBody>
      </p:sp>
      <p:sp>
        <p:nvSpPr>
          <p:cNvPr id="78" name="ZoneTexte 77">
            <a:extLst>
              <a:ext uri="{FF2B5EF4-FFF2-40B4-BE49-F238E27FC236}">
                <a16:creationId xmlns:a16="http://schemas.microsoft.com/office/drawing/2014/main" id="{C40B15F2-E0AF-46A6-A33B-4916F6583E60}"/>
              </a:ext>
            </a:extLst>
          </p:cNvPr>
          <p:cNvSpPr txBox="1"/>
          <p:nvPr/>
        </p:nvSpPr>
        <p:spPr>
          <a:xfrm>
            <a:off x="5691427" y="4562210"/>
            <a:ext cx="1091884" cy="830997"/>
          </a:xfrm>
          <a:prstGeom prst="rect">
            <a:avLst/>
          </a:prstGeom>
          <a:noFill/>
        </p:spPr>
        <p:txBody>
          <a:bodyPr wrap="square" rtlCol="0">
            <a:spAutoFit/>
          </a:bodyPr>
          <a:lstStyle/>
          <a:p>
            <a:r>
              <a:rPr lang="en-GB" sz="1600" b="1" dirty="0">
                <a:solidFill>
                  <a:schemeClr val="accent2">
                    <a:lumMod val="75000"/>
                  </a:schemeClr>
                </a:solidFill>
              </a:rPr>
              <a:t>KYC relying party</a:t>
            </a:r>
          </a:p>
        </p:txBody>
      </p:sp>
      <p:cxnSp>
        <p:nvCxnSpPr>
          <p:cNvPr id="79" name="Connecteur droit avec flèche 78">
            <a:extLst>
              <a:ext uri="{FF2B5EF4-FFF2-40B4-BE49-F238E27FC236}">
                <a16:creationId xmlns:a16="http://schemas.microsoft.com/office/drawing/2014/main" id="{70E07F5E-1E00-422C-86F7-E368998F3F15}"/>
              </a:ext>
            </a:extLst>
          </p:cNvPr>
          <p:cNvCxnSpPr>
            <a:cxnSpLocks/>
          </p:cNvCxnSpPr>
          <p:nvPr/>
        </p:nvCxnSpPr>
        <p:spPr>
          <a:xfrm>
            <a:off x="2281166" y="3358565"/>
            <a:ext cx="2201114" cy="1266162"/>
          </a:xfrm>
          <a:prstGeom prst="straightConnector1">
            <a:avLst/>
          </a:prstGeom>
          <a:noFill/>
          <a:ln w="23217" cap="flat">
            <a:solidFill>
              <a:schemeClr val="accent1">
                <a:lumMod val="75000"/>
              </a:schemeClr>
            </a:solidFill>
            <a:prstDash val="solid"/>
            <a:round/>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3" name="ZoneTexte 82">
            <a:extLst>
              <a:ext uri="{FF2B5EF4-FFF2-40B4-BE49-F238E27FC236}">
                <a16:creationId xmlns:a16="http://schemas.microsoft.com/office/drawing/2014/main" id="{C7457175-41D3-4C7C-BD88-BF77F71B0BC6}"/>
              </a:ext>
            </a:extLst>
          </p:cNvPr>
          <p:cNvSpPr txBox="1"/>
          <p:nvPr/>
        </p:nvSpPr>
        <p:spPr>
          <a:xfrm rot="1791553">
            <a:off x="2167189" y="3913778"/>
            <a:ext cx="2157094" cy="246221"/>
          </a:xfrm>
          <a:prstGeom prst="rect">
            <a:avLst/>
          </a:prstGeom>
          <a:noFill/>
        </p:spPr>
        <p:txBody>
          <a:bodyPr wrap="square" rtlCol="0">
            <a:spAutoFit/>
          </a:bodyPr>
          <a:lstStyle/>
          <a:p>
            <a:pPr algn="ctr"/>
            <a:r>
              <a:rPr lang="en-GB" sz="1000" b="1" dirty="0">
                <a:solidFill>
                  <a:schemeClr val="accent1">
                    <a:lumMod val="75000"/>
                  </a:schemeClr>
                </a:solidFill>
              </a:rPr>
              <a:t>NEW RELATIONSHIP</a:t>
            </a:r>
          </a:p>
        </p:txBody>
      </p:sp>
      <p:grpSp>
        <p:nvGrpSpPr>
          <p:cNvPr id="85" name="Groupe 84">
            <a:extLst>
              <a:ext uri="{FF2B5EF4-FFF2-40B4-BE49-F238E27FC236}">
                <a16:creationId xmlns:a16="http://schemas.microsoft.com/office/drawing/2014/main" id="{0723C77E-C45B-41D5-92BD-8168A8DE1CC6}"/>
              </a:ext>
            </a:extLst>
          </p:cNvPr>
          <p:cNvGrpSpPr/>
          <p:nvPr/>
        </p:nvGrpSpPr>
        <p:grpSpPr>
          <a:xfrm rot="21009451">
            <a:off x="5450575" y="3665286"/>
            <a:ext cx="1419510" cy="1129721"/>
            <a:chOff x="2837296" y="2570019"/>
            <a:chExt cx="1419510" cy="1129721"/>
          </a:xfrm>
          <a:solidFill>
            <a:srgbClr val="FF0000"/>
          </a:solidFill>
        </p:grpSpPr>
        <p:grpSp>
          <p:nvGrpSpPr>
            <p:cNvPr id="86" name="Groupe 85">
              <a:extLst>
                <a:ext uri="{FF2B5EF4-FFF2-40B4-BE49-F238E27FC236}">
                  <a16:creationId xmlns:a16="http://schemas.microsoft.com/office/drawing/2014/main" id="{9BC9027A-500C-4E41-911B-C3C43126E692}"/>
                </a:ext>
              </a:extLst>
            </p:cNvPr>
            <p:cNvGrpSpPr/>
            <p:nvPr/>
          </p:nvGrpSpPr>
          <p:grpSpPr>
            <a:xfrm>
              <a:off x="2837296" y="2570019"/>
              <a:ext cx="675409" cy="620567"/>
              <a:chOff x="2837296" y="2570019"/>
              <a:chExt cx="675409" cy="620567"/>
            </a:xfrm>
            <a:grpFill/>
          </p:grpSpPr>
          <p:pic>
            <p:nvPicPr>
              <p:cNvPr id="93" name="Graphique 92">
                <a:extLst>
                  <a:ext uri="{FF2B5EF4-FFF2-40B4-BE49-F238E27FC236}">
                    <a16:creationId xmlns:a16="http://schemas.microsoft.com/office/drawing/2014/main" id="{88F83453-5632-49BC-9DA4-D5E4A1C0F506}"/>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94" name="Graphique 93">
                <a:extLst>
                  <a:ext uri="{FF2B5EF4-FFF2-40B4-BE49-F238E27FC236}">
                    <a16:creationId xmlns:a16="http://schemas.microsoft.com/office/drawing/2014/main" id="{1167D6B9-7294-4E56-BAAA-E8EE4DFB5CF5}"/>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nvGrpSpPr>
            <p:cNvPr id="87" name="Groupe 86">
              <a:extLst>
                <a:ext uri="{FF2B5EF4-FFF2-40B4-BE49-F238E27FC236}">
                  <a16:creationId xmlns:a16="http://schemas.microsoft.com/office/drawing/2014/main" id="{16FB0051-451D-446C-892D-6180C7DBF55C}"/>
                </a:ext>
              </a:extLst>
            </p:cNvPr>
            <p:cNvGrpSpPr/>
            <p:nvPr/>
          </p:nvGrpSpPr>
          <p:grpSpPr>
            <a:xfrm>
              <a:off x="3202708" y="2829214"/>
              <a:ext cx="675409" cy="620567"/>
              <a:chOff x="2837296" y="2570019"/>
              <a:chExt cx="675409" cy="620567"/>
            </a:xfrm>
            <a:grpFill/>
          </p:grpSpPr>
          <p:pic>
            <p:nvPicPr>
              <p:cNvPr id="91" name="Graphique 90">
                <a:extLst>
                  <a:ext uri="{FF2B5EF4-FFF2-40B4-BE49-F238E27FC236}">
                    <a16:creationId xmlns:a16="http://schemas.microsoft.com/office/drawing/2014/main" id="{0576F6D6-4EC5-44EA-90EC-29AE21418871}"/>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92" name="Graphique 91">
                <a:extLst>
                  <a:ext uri="{FF2B5EF4-FFF2-40B4-BE49-F238E27FC236}">
                    <a16:creationId xmlns:a16="http://schemas.microsoft.com/office/drawing/2014/main" id="{1E63DB18-B2FC-4B8A-9D9F-7E0F22DE4FC5}"/>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nvGrpSpPr>
            <p:cNvPr id="88" name="Groupe 87">
              <a:extLst>
                <a:ext uri="{FF2B5EF4-FFF2-40B4-BE49-F238E27FC236}">
                  <a16:creationId xmlns:a16="http://schemas.microsoft.com/office/drawing/2014/main" id="{51FBAFEC-D361-4201-BF67-687176CCCB81}"/>
                </a:ext>
              </a:extLst>
            </p:cNvPr>
            <p:cNvGrpSpPr/>
            <p:nvPr/>
          </p:nvGrpSpPr>
          <p:grpSpPr>
            <a:xfrm>
              <a:off x="3581397" y="3079173"/>
              <a:ext cx="675409" cy="620567"/>
              <a:chOff x="2837296" y="2570019"/>
              <a:chExt cx="675409" cy="620567"/>
            </a:xfrm>
            <a:grpFill/>
          </p:grpSpPr>
          <p:pic>
            <p:nvPicPr>
              <p:cNvPr id="89" name="Graphique 88">
                <a:extLst>
                  <a:ext uri="{FF2B5EF4-FFF2-40B4-BE49-F238E27FC236}">
                    <a16:creationId xmlns:a16="http://schemas.microsoft.com/office/drawing/2014/main" id="{1C4AC910-24D2-4C5F-8BC5-2C65CE61690C}"/>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90" name="Graphique 89">
                <a:extLst>
                  <a:ext uri="{FF2B5EF4-FFF2-40B4-BE49-F238E27FC236}">
                    <a16:creationId xmlns:a16="http://schemas.microsoft.com/office/drawing/2014/main" id="{F5489AC7-8113-40CB-B87A-20FD3C2A64EE}"/>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grpSp>
        <p:nvGrpSpPr>
          <p:cNvPr id="95" name="Groupe 94">
            <a:extLst>
              <a:ext uri="{FF2B5EF4-FFF2-40B4-BE49-F238E27FC236}">
                <a16:creationId xmlns:a16="http://schemas.microsoft.com/office/drawing/2014/main" id="{774FF2DC-4B94-474E-8982-F16AFF259505}"/>
              </a:ext>
            </a:extLst>
          </p:cNvPr>
          <p:cNvGrpSpPr/>
          <p:nvPr/>
        </p:nvGrpSpPr>
        <p:grpSpPr>
          <a:xfrm rot="19688470">
            <a:off x="3482568" y="3170577"/>
            <a:ext cx="1419510" cy="1129721"/>
            <a:chOff x="2837296" y="2570019"/>
            <a:chExt cx="1419510" cy="1129721"/>
          </a:xfrm>
          <a:solidFill>
            <a:srgbClr val="FF0000"/>
          </a:solidFill>
        </p:grpSpPr>
        <p:grpSp>
          <p:nvGrpSpPr>
            <p:cNvPr id="96" name="Groupe 95">
              <a:extLst>
                <a:ext uri="{FF2B5EF4-FFF2-40B4-BE49-F238E27FC236}">
                  <a16:creationId xmlns:a16="http://schemas.microsoft.com/office/drawing/2014/main" id="{BED13481-8A2A-4771-8B04-97C8572BE92B}"/>
                </a:ext>
              </a:extLst>
            </p:cNvPr>
            <p:cNvGrpSpPr/>
            <p:nvPr/>
          </p:nvGrpSpPr>
          <p:grpSpPr>
            <a:xfrm>
              <a:off x="2837296" y="2570019"/>
              <a:ext cx="675409" cy="620567"/>
              <a:chOff x="2837296" y="2570019"/>
              <a:chExt cx="675409" cy="620567"/>
            </a:xfrm>
            <a:grpFill/>
          </p:grpSpPr>
          <p:pic>
            <p:nvPicPr>
              <p:cNvPr id="103" name="Graphique 102">
                <a:extLst>
                  <a:ext uri="{FF2B5EF4-FFF2-40B4-BE49-F238E27FC236}">
                    <a16:creationId xmlns:a16="http://schemas.microsoft.com/office/drawing/2014/main" id="{39D165E5-7FE3-4C84-BEB6-48CCC4295CB9}"/>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104" name="Graphique 103">
                <a:extLst>
                  <a:ext uri="{FF2B5EF4-FFF2-40B4-BE49-F238E27FC236}">
                    <a16:creationId xmlns:a16="http://schemas.microsoft.com/office/drawing/2014/main" id="{1CF90C07-11E3-4043-8FEF-463C2E44B210}"/>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nvGrpSpPr>
            <p:cNvPr id="97" name="Groupe 96">
              <a:extLst>
                <a:ext uri="{FF2B5EF4-FFF2-40B4-BE49-F238E27FC236}">
                  <a16:creationId xmlns:a16="http://schemas.microsoft.com/office/drawing/2014/main" id="{8D6CBCC9-4A99-4695-AC52-693208960138}"/>
                </a:ext>
              </a:extLst>
            </p:cNvPr>
            <p:cNvGrpSpPr/>
            <p:nvPr/>
          </p:nvGrpSpPr>
          <p:grpSpPr>
            <a:xfrm>
              <a:off x="3202708" y="2829214"/>
              <a:ext cx="675409" cy="620567"/>
              <a:chOff x="2837296" y="2570019"/>
              <a:chExt cx="675409" cy="620567"/>
            </a:xfrm>
            <a:grpFill/>
          </p:grpSpPr>
          <p:pic>
            <p:nvPicPr>
              <p:cNvPr id="101" name="Graphique 100">
                <a:extLst>
                  <a:ext uri="{FF2B5EF4-FFF2-40B4-BE49-F238E27FC236}">
                    <a16:creationId xmlns:a16="http://schemas.microsoft.com/office/drawing/2014/main" id="{BBBE00C7-924E-4B9F-84F6-87EE7B9FBE6E}"/>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102" name="Graphique 101">
                <a:extLst>
                  <a:ext uri="{FF2B5EF4-FFF2-40B4-BE49-F238E27FC236}">
                    <a16:creationId xmlns:a16="http://schemas.microsoft.com/office/drawing/2014/main" id="{27528D23-C807-4834-9F61-CB2962E36C47}"/>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nvGrpSpPr>
            <p:cNvPr id="98" name="Groupe 97">
              <a:extLst>
                <a:ext uri="{FF2B5EF4-FFF2-40B4-BE49-F238E27FC236}">
                  <a16:creationId xmlns:a16="http://schemas.microsoft.com/office/drawing/2014/main" id="{B5985A36-C267-48E6-BC5C-86E9B071E13D}"/>
                </a:ext>
              </a:extLst>
            </p:cNvPr>
            <p:cNvGrpSpPr/>
            <p:nvPr/>
          </p:nvGrpSpPr>
          <p:grpSpPr>
            <a:xfrm>
              <a:off x="3581397" y="3079173"/>
              <a:ext cx="675409" cy="620567"/>
              <a:chOff x="2837296" y="2570019"/>
              <a:chExt cx="675409" cy="620567"/>
            </a:xfrm>
            <a:grpFill/>
          </p:grpSpPr>
          <p:pic>
            <p:nvPicPr>
              <p:cNvPr id="99" name="Graphique 98">
                <a:extLst>
                  <a:ext uri="{FF2B5EF4-FFF2-40B4-BE49-F238E27FC236}">
                    <a16:creationId xmlns:a16="http://schemas.microsoft.com/office/drawing/2014/main" id="{D47FA849-63DB-4A2C-B3BD-57A111C318A2}"/>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2837296" y="2570019"/>
                <a:ext cx="495300" cy="495300"/>
              </a:xfrm>
              <a:prstGeom prst="rect">
                <a:avLst/>
              </a:prstGeom>
            </p:spPr>
          </p:pic>
          <p:pic>
            <p:nvPicPr>
              <p:cNvPr id="100" name="Graphique 99">
                <a:extLst>
                  <a:ext uri="{FF2B5EF4-FFF2-40B4-BE49-F238E27FC236}">
                    <a16:creationId xmlns:a16="http://schemas.microsoft.com/office/drawing/2014/main" id="{8A21DB13-CC84-4882-BA0D-FCED1293D727}"/>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17405" y="2695286"/>
                <a:ext cx="495300" cy="495300"/>
              </a:xfrm>
              <a:prstGeom prst="rect">
                <a:avLst/>
              </a:prstGeom>
            </p:spPr>
          </p:pic>
        </p:grpSp>
      </p:grpSp>
      <p:sp>
        <p:nvSpPr>
          <p:cNvPr id="7" name="ZoneTexte 6">
            <a:extLst>
              <a:ext uri="{FF2B5EF4-FFF2-40B4-BE49-F238E27FC236}">
                <a16:creationId xmlns:a16="http://schemas.microsoft.com/office/drawing/2014/main" id="{A036797F-84A0-4B76-A272-9F37BED8B78F}"/>
              </a:ext>
            </a:extLst>
          </p:cNvPr>
          <p:cNvSpPr txBox="1"/>
          <p:nvPr/>
        </p:nvSpPr>
        <p:spPr>
          <a:xfrm rot="1464148" flipH="1">
            <a:off x="5329356" y="3732600"/>
            <a:ext cx="1470393" cy="861774"/>
          </a:xfrm>
          <a:prstGeom prst="rect">
            <a:avLst/>
          </a:prstGeom>
          <a:noFill/>
        </p:spPr>
        <p:txBody>
          <a:bodyPr wrap="square" rtlCol="0">
            <a:spAutoFit/>
          </a:bodyPr>
          <a:lstStyle/>
          <a:p>
            <a:pPr algn="ctr"/>
            <a:r>
              <a:rPr lang="en-GB" sz="1600" dirty="0">
                <a:solidFill>
                  <a:srgbClr val="FF0000"/>
                </a:solidFill>
              </a:rPr>
              <a:t>Regulatory</a:t>
            </a:r>
          </a:p>
          <a:p>
            <a:pPr algn="ctr"/>
            <a:endParaRPr lang="en-GB" sz="1600" dirty="0">
              <a:solidFill>
                <a:srgbClr val="FF0000"/>
              </a:solidFill>
            </a:endParaRPr>
          </a:p>
          <a:p>
            <a:pPr algn="ctr"/>
            <a:r>
              <a:rPr lang="en-GB" sz="1600" dirty="0">
                <a:solidFill>
                  <a:srgbClr val="FF0000"/>
                </a:solidFill>
              </a:rPr>
              <a:t> Border</a:t>
            </a:r>
          </a:p>
        </p:txBody>
      </p:sp>
      <p:sp>
        <p:nvSpPr>
          <p:cNvPr id="112" name="ZoneTexte 111">
            <a:extLst>
              <a:ext uri="{FF2B5EF4-FFF2-40B4-BE49-F238E27FC236}">
                <a16:creationId xmlns:a16="http://schemas.microsoft.com/office/drawing/2014/main" id="{C433B08B-F2CF-47CC-9FEF-F7CE5A044746}"/>
              </a:ext>
            </a:extLst>
          </p:cNvPr>
          <p:cNvSpPr txBox="1"/>
          <p:nvPr/>
        </p:nvSpPr>
        <p:spPr>
          <a:xfrm rot="154394" flipH="1">
            <a:off x="3411451" y="3301731"/>
            <a:ext cx="1470393" cy="861774"/>
          </a:xfrm>
          <a:prstGeom prst="rect">
            <a:avLst/>
          </a:prstGeom>
          <a:noFill/>
        </p:spPr>
        <p:txBody>
          <a:bodyPr wrap="square" rtlCol="0">
            <a:spAutoFit/>
          </a:bodyPr>
          <a:lstStyle/>
          <a:p>
            <a:pPr algn="ctr"/>
            <a:r>
              <a:rPr lang="en-GB" sz="1600" dirty="0">
                <a:solidFill>
                  <a:srgbClr val="FF0000"/>
                </a:solidFill>
              </a:rPr>
              <a:t>Regulatory</a:t>
            </a:r>
          </a:p>
          <a:p>
            <a:pPr algn="ctr"/>
            <a:endParaRPr lang="en-GB" sz="1600" dirty="0">
              <a:solidFill>
                <a:srgbClr val="FF0000"/>
              </a:solidFill>
            </a:endParaRPr>
          </a:p>
          <a:p>
            <a:pPr algn="ctr"/>
            <a:r>
              <a:rPr lang="en-GB" sz="1600" dirty="0">
                <a:solidFill>
                  <a:srgbClr val="FF0000"/>
                </a:solidFill>
              </a:rPr>
              <a:t> Border</a:t>
            </a:r>
          </a:p>
        </p:txBody>
      </p:sp>
      <p:pic>
        <p:nvPicPr>
          <p:cNvPr id="113" name="Image 112">
            <a:extLst>
              <a:ext uri="{FF2B5EF4-FFF2-40B4-BE49-F238E27FC236}">
                <a16:creationId xmlns:a16="http://schemas.microsoft.com/office/drawing/2014/main" id="{AEEA9923-4B44-45B4-B9EE-9BDDB089019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34069" y="3637747"/>
            <a:ext cx="379142" cy="379142"/>
          </a:xfrm>
          <a:prstGeom prst="rect">
            <a:avLst/>
          </a:prstGeom>
        </p:spPr>
      </p:pic>
      <p:sp>
        <p:nvSpPr>
          <p:cNvPr id="54" name="ZoneTexte 53">
            <a:extLst>
              <a:ext uri="{FF2B5EF4-FFF2-40B4-BE49-F238E27FC236}">
                <a16:creationId xmlns:a16="http://schemas.microsoft.com/office/drawing/2014/main" id="{27C90AD6-A8FC-4118-B7C7-94619D802B27}"/>
              </a:ext>
            </a:extLst>
          </p:cNvPr>
          <p:cNvSpPr txBox="1"/>
          <p:nvPr/>
        </p:nvSpPr>
        <p:spPr>
          <a:xfrm>
            <a:off x="4547720" y="1412202"/>
            <a:ext cx="1179297" cy="276999"/>
          </a:xfrm>
          <a:prstGeom prst="rect">
            <a:avLst/>
          </a:prstGeom>
          <a:noFill/>
        </p:spPr>
        <p:txBody>
          <a:bodyPr wrap="none" rtlCol="0">
            <a:spAutoFit/>
          </a:bodyPr>
          <a:lstStyle/>
          <a:p>
            <a:r>
              <a:rPr lang="en-GB" sz="1200" b="1" dirty="0">
                <a:solidFill>
                  <a:schemeClr val="accent1">
                    <a:lumMod val="75000"/>
                  </a:schemeClr>
                </a:solidFill>
              </a:rPr>
              <a:t>Trusted sources</a:t>
            </a:r>
          </a:p>
        </p:txBody>
      </p:sp>
      <p:sp>
        <p:nvSpPr>
          <p:cNvPr id="55" name="ZoneTexte 54">
            <a:extLst>
              <a:ext uri="{FF2B5EF4-FFF2-40B4-BE49-F238E27FC236}">
                <a16:creationId xmlns:a16="http://schemas.microsoft.com/office/drawing/2014/main" id="{D3487DBD-DE53-4693-96FA-B2AC326ADF11}"/>
              </a:ext>
            </a:extLst>
          </p:cNvPr>
          <p:cNvSpPr txBox="1"/>
          <p:nvPr/>
        </p:nvSpPr>
        <p:spPr>
          <a:xfrm>
            <a:off x="4763300" y="1705900"/>
            <a:ext cx="855106" cy="276999"/>
          </a:xfrm>
          <a:prstGeom prst="rect">
            <a:avLst/>
          </a:prstGeom>
          <a:noFill/>
        </p:spPr>
        <p:txBody>
          <a:bodyPr wrap="none" rtlCol="0">
            <a:spAutoFit/>
          </a:bodyPr>
          <a:lstStyle/>
          <a:p>
            <a:r>
              <a:rPr lang="en-GB" sz="1200" b="1" dirty="0">
                <a:solidFill>
                  <a:schemeClr val="accent1">
                    <a:lumMod val="75000"/>
                  </a:schemeClr>
                </a:solidFill>
              </a:rPr>
              <a:t>KYC Utility</a:t>
            </a:r>
          </a:p>
        </p:txBody>
      </p:sp>
      <p:sp>
        <p:nvSpPr>
          <p:cNvPr id="56" name="Rectangle : coins arrondis 55">
            <a:extLst>
              <a:ext uri="{FF2B5EF4-FFF2-40B4-BE49-F238E27FC236}">
                <a16:creationId xmlns:a16="http://schemas.microsoft.com/office/drawing/2014/main" id="{C60220D3-2DD6-4FAC-8D82-4CDFAEBA32F4}"/>
              </a:ext>
            </a:extLst>
          </p:cNvPr>
          <p:cNvSpPr/>
          <p:nvPr/>
        </p:nvSpPr>
        <p:spPr>
          <a:xfrm>
            <a:off x="4242402" y="1386277"/>
            <a:ext cx="1890112" cy="6264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ZoneTexte 56">
            <a:extLst>
              <a:ext uri="{FF2B5EF4-FFF2-40B4-BE49-F238E27FC236}">
                <a16:creationId xmlns:a16="http://schemas.microsoft.com/office/drawing/2014/main" id="{3DFDF1F8-F38B-4E8B-AAE7-B8864BA58F28}"/>
              </a:ext>
            </a:extLst>
          </p:cNvPr>
          <p:cNvSpPr txBox="1"/>
          <p:nvPr/>
        </p:nvSpPr>
        <p:spPr>
          <a:xfrm>
            <a:off x="5494107" y="2156784"/>
            <a:ext cx="1454116" cy="276999"/>
          </a:xfrm>
          <a:prstGeom prst="rect">
            <a:avLst/>
          </a:prstGeom>
          <a:noFill/>
        </p:spPr>
        <p:txBody>
          <a:bodyPr wrap="none" rtlCol="0">
            <a:spAutoFit/>
          </a:bodyPr>
          <a:lstStyle/>
          <a:p>
            <a:r>
              <a:rPr lang="en-GB" sz="1200" b="1" dirty="0">
                <a:solidFill>
                  <a:schemeClr val="accent1">
                    <a:lumMod val="75000"/>
                  </a:schemeClr>
                </a:solidFill>
              </a:rPr>
              <a:t>Financial institution</a:t>
            </a:r>
          </a:p>
        </p:txBody>
      </p:sp>
    </p:spTree>
    <p:extLst>
      <p:ext uri="{BB962C8B-B14F-4D97-AF65-F5344CB8AC3E}">
        <p14:creationId xmlns:p14="http://schemas.microsoft.com/office/powerpoint/2010/main" val="1087816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 grpId="0"/>
      <p:bldP spid="1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a:xfrm>
            <a:off x="267766" y="851778"/>
            <a:ext cx="11683205" cy="506546"/>
          </a:xfrm>
        </p:spPr>
        <p:txBody>
          <a:bodyPr>
            <a:normAutofit fontScale="90000"/>
          </a:bodyPr>
          <a:lstStyle/>
          <a:p>
            <a:r>
              <a:rPr lang="en-GB" dirty="0"/>
              <a:t>SO WHAT SHOULD BE STANDARDISED ? </a:t>
            </a:r>
          </a:p>
        </p:txBody>
      </p:sp>
      <p:cxnSp>
        <p:nvCxnSpPr>
          <p:cNvPr id="72" name="Connecteur droit 71">
            <a:extLst>
              <a:ext uri="{FF2B5EF4-FFF2-40B4-BE49-F238E27FC236}">
                <a16:creationId xmlns:a16="http://schemas.microsoft.com/office/drawing/2014/main" id="{7817A00E-0B36-48BD-AF71-6A7A5375033B}"/>
              </a:ext>
            </a:extLst>
          </p:cNvPr>
          <p:cNvCxnSpPr/>
          <p:nvPr/>
        </p:nvCxnSpPr>
        <p:spPr>
          <a:xfrm>
            <a:off x="6986182" y="1642526"/>
            <a:ext cx="0" cy="480491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3" name="ZoneTexte 72">
            <a:extLst>
              <a:ext uri="{FF2B5EF4-FFF2-40B4-BE49-F238E27FC236}">
                <a16:creationId xmlns:a16="http://schemas.microsoft.com/office/drawing/2014/main" id="{F5663B17-597D-4383-94F2-C1D593A8FC20}"/>
              </a:ext>
            </a:extLst>
          </p:cNvPr>
          <p:cNvSpPr txBox="1"/>
          <p:nvPr/>
        </p:nvSpPr>
        <p:spPr>
          <a:xfrm>
            <a:off x="7223604" y="1999487"/>
            <a:ext cx="4859401" cy="506546"/>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700" dirty="0"/>
              <a:t>Don’t standardise everything</a:t>
            </a:r>
          </a:p>
          <a:p>
            <a:endParaRPr lang="en-GB" sz="2700" dirty="0"/>
          </a:p>
          <a:p>
            <a:endParaRPr lang="en-GB" sz="2700" dirty="0"/>
          </a:p>
          <a:p>
            <a:endParaRPr lang="en-GB" sz="2700" dirty="0"/>
          </a:p>
          <a:p>
            <a:endParaRPr lang="en-GB" sz="2700" dirty="0"/>
          </a:p>
          <a:p>
            <a:endParaRPr lang="en-GB" sz="2700" dirty="0"/>
          </a:p>
          <a:p>
            <a:endParaRPr lang="en-GB" sz="2500" dirty="0"/>
          </a:p>
          <a:p>
            <a:endParaRPr lang="en-GB" sz="2500" dirty="0"/>
          </a:p>
          <a:p>
            <a:endParaRPr lang="en-GB" sz="2500" dirty="0"/>
          </a:p>
          <a:p>
            <a:endParaRPr lang="en-GB" sz="2500" dirty="0"/>
          </a:p>
          <a:p>
            <a:endParaRPr lang="en-GB" dirty="0"/>
          </a:p>
        </p:txBody>
      </p:sp>
      <p:sp>
        <p:nvSpPr>
          <p:cNvPr id="75" name="ZoneTexte 74">
            <a:extLst>
              <a:ext uri="{FF2B5EF4-FFF2-40B4-BE49-F238E27FC236}">
                <a16:creationId xmlns:a16="http://schemas.microsoft.com/office/drawing/2014/main" id="{5328547F-1975-4FFC-BE65-693C5A30D108}"/>
              </a:ext>
            </a:extLst>
          </p:cNvPr>
          <p:cNvSpPr txBox="1"/>
          <p:nvPr/>
        </p:nvSpPr>
        <p:spPr>
          <a:xfrm>
            <a:off x="7223604" y="5118376"/>
            <a:ext cx="4727367" cy="1060782"/>
          </a:xfrm>
          <a:prstGeom prst="rect">
            <a:avLst/>
          </a:prstGeom>
        </p:spPr>
        <p:txBody>
          <a:bodyPr vert="horz" lIns="91440" tIns="45720" rIns="91440" bIns="45720" rtlCol="0" anchor="t">
            <a:normAutofit fontScale="97500" lnSpcReduction="100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Allow adjustments for higher risk situations and the deployment of Risk-Based Approaches</a:t>
            </a:r>
            <a:endParaRPr lang="en-GB" dirty="0"/>
          </a:p>
        </p:txBody>
      </p:sp>
      <p:sp>
        <p:nvSpPr>
          <p:cNvPr id="4" name="Rectangle : coins arrondis 3">
            <a:extLst>
              <a:ext uri="{FF2B5EF4-FFF2-40B4-BE49-F238E27FC236}">
                <a16:creationId xmlns:a16="http://schemas.microsoft.com/office/drawing/2014/main" id="{1A547953-8F0B-4E47-B27C-CC15C9CB8401}"/>
              </a:ext>
            </a:extLst>
          </p:cNvPr>
          <p:cNvSpPr/>
          <p:nvPr/>
        </p:nvSpPr>
        <p:spPr>
          <a:xfrm>
            <a:off x="382769" y="1685000"/>
            <a:ext cx="2530541" cy="994144"/>
          </a:xfrm>
          <a:prstGeom prst="roundRect">
            <a:avLst>
              <a:gd name="adj" fmla="val 1240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accent2">
                    <a:lumMod val="75000"/>
                  </a:schemeClr>
                </a:solidFill>
              </a:rPr>
              <a:t>KYC ATTRIBUTES</a:t>
            </a:r>
          </a:p>
          <a:p>
            <a:pPr marL="285750" indent="-285750" algn="ctr">
              <a:buFontTx/>
              <a:buChar char="-"/>
            </a:pPr>
            <a:r>
              <a:rPr lang="en-GB" dirty="0">
                <a:solidFill>
                  <a:schemeClr val="accent2">
                    <a:lumMod val="75000"/>
                  </a:schemeClr>
                </a:solidFill>
              </a:rPr>
              <a:t>List</a:t>
            </a:r>
          </a:p>
          <a:p>
            <a:pPr marL="285750" indent="-285750" algn="ctr">
              <a:buFontTx/>
              <a:buChar char="-"/>
            </a:pPr>
            <a:r>
              <a:rPr lang="en-GB" dirty="0">
                <a:solidFill>
                  <a:schemeClr val="accent2">
                    <a:lumMod val="75000"/>
                  </a:schemeClr>
                </a:solidFill>
              </a:rPr>
              <a:t>e-format</a:t>
            </a:r>
          </a:p>
          <a:p>
            <a:pPr marL="285750" indent="-285750" algn="ctr">
              <a:buFontTx/>
              <a:buChar char="-"/>
            </a:pPr>
            <a:endParaRPr lang="en-GB" dirty="0">
              <a:solidFill>
                <a:schemeClr val="accent2">
                  <a:lumMod val="75000"/>
                </a:schemeClr>
              </a:solidFill>
            </a:endParaRPr>
          </a:p>
        </p:txBody>
      </p:sp>
      <p:sp>
        <p:nvSpPr>
          <p:cNvPr id="32" name="Rectangle : coins arrondis 31">
            <a:extLst>
              <a:ext uri="{FF2B5EF4-FFF2-40B4-BE49-F238E27FC236}">
                <a16:creationId xmlns:a16="http://schemas.microsoft.com/office/drawing/2014/main" id="{9D99971F-A399-4BD2-B0A2-2D933C8447C7}"/>
              </a:ext>
            </a:extLst>
          </p:cNvPr>
          <p:cNvSpPr/>
          <p:nvPr/>
        </p:nvSpPr>
        <p:spPr>
          <a:xfrm>
            <a:off x="382769" y="2896432"/>
            <a:ext cx="2530544" cy="1570701"/>
          </a:xfrm>
          <a:prstGeom prst="roundRect">
            <a:avLst>
              <a:gd name="adj" fmla="val 989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accent2">
                    <a:lumMod val="75000"/>
                  </a:schemeClr>
                </a:solidFill>
              </a:rPr>
              <a:t>ATTRIBUTE METADATA</a:t>
            </a:r>
          </a:p>
          <a:p>
            <a:pPr marL="285750" indent="-285750" algn="ctr">
              <a:buFontTx/>
              <a:buChar char="-"/>
            </a:pPr>
            <a:r>
              <a:rPr lang="en-GB" dirty="0">
                <a:solidFill>
                  <a:schemeClr val="accent2">
                    <a:lumMod val="75000"/>
                  </a:schemeClr>
                </a:solidFill>
              </a:rPr>
              <a:t>Data source</a:t>
            </a:r>
          </a:p>
          <a:p>
            <a:pPr marL="285750" indent="-285750" algn="ctr">
              <a:buFontTx/>
              <a:buChar char="-"/>
            </a:pPr>
            <a:r>
              <a:rPr lang="en-GB" dirty="0">
                <a:solidFill>
                  <a:schemeClr val="accent2">
                    <a:lumMod val="75000"/>
                  </a:schemeClr>
                </a:solidFill>
              </a:rPr>
              <a:t>Expiry date</a:t>
            </a:r>
          </a:p>
          <a:p>
            <a:pPr marL="285750" indent="-285750" algn="ctr">
              <a:buFontTx/>
              <a:buChar char="-"/>
            </a:pPr>
            <a:r>
              <a:rPr lang="en-GB" b="1" dirty="0">
                <a:solidFill>
                  <a:schemeClr val="accent2">
                    <a:lumMod val="75000"/>
                  </a:schemeClr>
                </a:solidFill>
              </a:rPr>
              <a:t>Trustworthiness</a:t>
            </a:r>
          </a:p>
          <a:p>
            <a:pPr marL="285750" indent="-285750" algn="ctr">
              <a:buFontTx/>
              <a:buChar char="-"/>
            </a:pPr>
            <a:r>
              <a:rPr lang="en-GB" dirty="0">
                <a:solidFill>
                  <a:schemeClr val="accent2">
                    <a:lumMod val="75000"/>
                  </a:schemeClr>
                </a:solidFill>
              </a:rPr>
              <a:t>(other metadata)</a:t>
            </a:r>
          </a:p>
          <a:p>
            <a:pPr marL="285750" indent="-285750" algn="ctr">
              <a:buFontTx/>
              <a:buChar char="-"/>
            </a:pPr>
            <a:endParaRPr lang="en-GB" dirty="0">
              <a:solidFill>
                <a:schemeClr val="accent2">
                  <a:lumMod val="75000"/>
                </a:schemeClr>
              </a:solidFill>
            </a:endParaRPr>
          </a:p>
        </p:txBody>
      </p:sp>
      <p:sp>
        <p:nvSpPr>
          <p:cNvPr id="33" name="Rectangle : coins arrondis 32">
            <a:extLst>
              <a:ext uri="{FF2B5EF4-FFF2-40B4-BE49-F238E27FC236}">
                <a16:creationId xmlns:a16="http://schemas.microsoft.com/office/drawing/2014/main" id="{E97A2F09-7DE0-4C76-BFB0-722599577B64}"/>
              </a:ext>
            </a:extLst>
          </p:cNvPr>
          <p:cNvSpPr/>
          <p:nvPr/>
        </p:nvSpPr>
        <p:spPr>
          <a:xfrm>
            <a:off x="3391643" y="3648974"/>
            <a:ext cx="2581635" cy="2029591"/>
          </a:xfrm>
          <a:prstGeom prst="roundRect">
            <a:avLst>
              <a:gd name="adj" fmla="val 7423"/>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accent2">
                    <a:lumMod val="75000"/>
                  </a:schemeClr>
                </a:solidFill>
              </a:rPr>
              <a:t>Which minimum KYC attributes and metadata are required for a given financial service?</a:t>
            </a:r>
          </a:p>
        </p:txBody>
      </p:sp>
      <p:sp>
        <p:nvSpPr>
          <p:cNvPr id="34" name="Rectangle : coins arrondis 33">
            <a:extLst>
              <a:ext uri="{FF2B5EF4-FFF2-40B4-BE49-F238E27FC236}">
                <a16:creationId xmlns:a16="http://schemas.microsoft.com/office/drawing/2014/main" id="{728FA728-036A-4347-A2AD-393A02A8CC79}"/>
              </a:ext>
            </a:extLst>
          </p:cNvPr>
          <p:cNvSpPr/>
          <p:nvPr/>
        </p:nvSpPr>
        <p:spPr>
          <a:xfrm>
            <a:off x="382769" y="4684421"/>
            <a:ext cx="2530541" cy="994144"/>
          </a:xfrm>
          <a:prstGeom prst="roundRect">
            <a:avLst>
              <a:gd name="adj" fmla="val 1240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chemeClr val="accent2">
                    <a:lumMod val="75000"/>
                  </a:schemeClr>
                </a:solidFill>
              </a:rPr>
              <a:t>ATTRIBUTE TRANSFER</a:t>
            </a:r>
          </a:p>
          <a:p>
            <a:pPr marL="285750" indent="-285750" algn="ctr">
              <a:buFontTx/>
              <a:buChar char="-"/>
            </a:pPr>
            <a:r>
              <a:rPr lang="en-GB" dirty="0">
                <a:solidFill>
                  <a:schemeClr val="accent2">
                    <a:lumMod val="75000"/>
                  </a:schemeClr>
                </a:solidFill>
              </a:rPr>
              <a:t>IT protocol</a:t>
            </a:r>
          </a:p>
          <a:p>
            <a:pPr algn="ctr"/>
            <a:endParaRPr lang="en-GB" dirty="0">
              <a:solidFill>
                <a:schemeClr val="accent2">
                  <a:lumMod val="75000"/>
                </a:schemeClr>
              </a:solidFill>
            </a:endParaRPr>
          </a:p>
        </p:txBody>
      </p:sp>
      <p:sp>
        <p:nvSpPr>
          <p:cNvPr id="35" name="ZoneTexte 34">
            <a:extLst>
              <a:ext uri="{FF2B5EF4-FFF2-40B4-BE49-F238E27FC236}">
                <a16:creationId xmlns:a16="http://schemas.microsoft.com/office/drawing/2014/main" id="{F198CBC4-BF91-4785-A4C2-69A98FCBFC15}"/>
              </a:ext>
            </a:extLst>
          </p:cNvPr>
          <p:cNvSpPr txBox="1"/>
          <p:nvPr/>
        </p:nvSpPr>
        <p:spPr>
          <a:xfrm>
            <a:off x="808072" y="5895853"/>
            <a:ext cx="2179669" cy="441153"/>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TECHNICAL</a:t>
            </a:r>
          </a:p>
          <a:p>
            <a:endParaRPr lang="en-GB" sz="2500" dirty="0"/>
          </a:p>
          <a:p>
            <a:endParaRPr lang="en-GB" dirty="0"/>
          </a:p>
        </p:txBody>
      </p:sp>
      <p:sp>
        <p:nvSpPr>
          <p:cNvPr id="36" name="ZoneTexte 35">
            <a:extLst>
              <a:ext uri="{FF2B5EF4-FFF2-40B4-BE49-F238E27FC236}">
                <a16:creationId xmlns:a16="http://schemas.microsoft.com/office/drawing/2014/main" id="{0DC14BBE-B66D-4421-A404-69E710529376}"/>
              </a:ext>
            </a:extLst>
          </p:cNvPr>
          <p:cNvSpPr txBox="1"/>
          <p:nvPr/>
        </p:nvSpPr>
        <p:spPr>
          <a:xfrm>
            <a:off x="3897127" y="5895853"/>
            <a:ext cx="2179669" cy="441153"/>
          </a:xfrm>
          <a:prstGeom prst="rect">
            <a:avLst/>
          </a:prstGeom>
        </p:spPr>
        <p:txBody>
          <a:bodyPr vert="horz" lIns="91440" tIns="45720" rIns="91440" bIns="45720" rtlCol="0" anchor="t">
            <a:normAutofit fontScale="97500"/>
          </a:bodyPr>
          <a:lstStyle>
            <a:lvl1pPr>
              <a:lnSpc>
                <a:spcPct val="90000"/>
              </a:lnSpc>
              <a:spcBef>
                <a:spcPct val="0"/>
              </a:spcBef>
              <a:buNone/>
              <a:defRPr sz="3600" b="1">
                <a:solidFill>
                  <a:schemeClr val="accent3">
                    <a:lumMod val="75000"/>
                  </a:schemeClr>
                </a:solidFill>
                <a:ea typeface="+mj-ea"/>
                <a:cs typeface="+mj-cs"/>
              </a:defRPr>
            </a:lvl1pPr>
          </a:lstStyle>
          <a:p>
            <a:r>
              <a:rPr lang="en-GB" sz="2500" dirty="0"/>
              <a:t>REGULATORY</a:t>
            </a:r>
            <a:endParaRPr lang="en-GB" dirty="0"/>
          </a:p>
        </p:txBody>
      </p:sp>
      <p:sp>
        <p:nvSpPr>
          <p:cNvPr id="37" name="ZoneTexte 36">
            <a:extLst>
              <a:ext uri="{FF2B5EF4-FFF2-40B4-BE49-F238E27FC236}">
                <a16:creationId xmlns:a16="http://schemas.microsoft.com/office/drawing/2014/main" id="{D3FDB053-7660-4EC0-95CF-F6B657803CEB}"/>
              </a:ext>
            </a:extLst>
          </p:cNvPr>
          <p:cNvSpPr txBox="1"/>
          <p:nvPr/>
        </p:nvSpPr>
        <p:spPr>
          <a:xfrm>
            <a:off x="7223603" y="3207080"/>
            <a:ext cx="4727367" cy="1123322"/>
          </a:xfrm>
          <a:prstGeom prst="rect">
            <a:avLst/>
          </a:prstGeom>
        </p:spPr>
        <p:txBody>
          <a:bodyPr vert="horz" lIns="91440" tIns="45720" rIns="91440" bIns="45720" rtlCol="0" anchor="t">
            <a:normAutofit fontScale="97500"/>
          </a:bodyPr>
          <a:lstStyle>
            <a:defPPr>
              <a:defRPr lang="en-US"/>
            </a:defPPr>
            <a:lvl1pPr>
              <a:lnSpc>
                <a:spcPct val="90000"/>
              </a:lnSpc>
              <a:spcBef>
                <a:spcPct val="0"/>
              </a:spcBef>
              <a:buNone/>
              <a:defRPr sz="2700" b="1">
                <a:solidFill>
                  <a:schemeClr val="accent3">
                    <a:lumMod val="75000"/>
                  </a:schemeClr>
                </a:solidFill>
                <a:ea typeface="+mj-ea"/>
                <a:cs typeface="+mj-cs"/>
              </a:defRPr>
            </a:lvl1pPr>
          </a:lstStyle>
          <a:p>
            <a:r>
              <a:rPr lang="en-GB" dirty="0"/>
              <a:t>Focus on simpler use cases</a:t>
            </a:r>
          </a:p>
          <a:p>
            <a:r>
              <a:rPr lang="en-GB" sz="2500" dirty="0"/>
              <a:t>(</a:t>
            </a:r>
            <a:r>
              <a:rPr lang="en-GB" sz="2500" i="1" dirty="0"/>
              <a:t>but these represent a large majority of situations</a:t>
            </a:r>
            <a:r>
              <a:rPr lang="en-GB" sz="2500" dirty="0"/>
              <a:t>)</a:t>
            </a:r>
          </a:p>
          <a:p>
            <a:endParaRPr lang="en-GB" dirty="0"/>
          </a:p>
          <a:p>
            <a:endParaRPr lang="en-GB" dirty="0"/>
          </a:p>
        </p:txBody>
      </p:sp>
      <p:sp>
        <p:nvSpPr>
          <p:cNvPr id="13" name="Rectangle : coins arrondis 12">
            <a:extLst>
              <a:ext uri="{FF2B5EF4-FFF2-40B4-BE49-F238E27FC236}">
                <a16:creationId xmlns:a16="http://schemas.microsoft.com/office/drawing/2014/main" id="{716013E0-4BB7-4EE4-A0FC-0A716AB336C2}"/>
              </a:ext>
            </a:extLst>
          </p:cNvPr>
          <p:cNvSpPr/>
          <p:nvPr/>
        </p:nvSpPr>
        <p:spPr>
          <a:xfrm>
            <a:off x="3391644" y="1685000"/>
            <a:ext cx="2581635" cy="1744000"/>
          </a:xfrm>
          <a:prstGeom prst="roundRect">
            <a:avLst>
              <a:gd name="adj" fmla="val 7423"/>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accent2">
                    <a:lumMod val="75000"/>
                  </a:schemeClr>
                </a:solidFill>
              </a:rPr>
              <a:t>TRUSTWORTHINESS</a:t>
            </a:r>
          </a:p>
          <a:p>
            <a:pPr algn="ctr"/>
            <a:r>
              <a:rPr lang="en-GB" b="1" dirty="0">
                <a:solidFill>
                  <a:schemeClr val="accent2">
                    <a:lumMod val="75000"/>
                  </a:schemeClr>
                </a:solidFill>
              </a:rPr>
              <a:t>How is it achieved?</a:t>
            </a:r>
          </a:p>
        </p:txBody>
      </p:sp>
    </p:spTree>
    <p:extLst>
      <p:ext uri="{BB962C8B-B14F-4D97-AF65-F5344CB8AC3E}">
        <p14:creationId xmlns:p14="http://schemas.microsoft.com/office/powerpoint/2010/main" val="92607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5" grpId="0"/>
      <p:bldP spid="4" grpId="0" animBg="1"/>
      <p:bldP spid="32" grpId="0" animBg="1"/>
      <p:bldP spid="33" grpId="0" animBg="1"/>
      <p:bldP spid="34" grpId="0" animBg="1"/>
      <p:bldP spid="35" grpId="0"/>
      <p:bldP spid="36" grpId="0"/>
      <p:bldP spid="37"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 coins arrondis 10">
            <a:extLst>
              <a:ext uri="{FF2B5EF4-FFF2-40B4-BE49-F238E27FC236}">
                <a16:creationId xmlns:a16="http://schemas.microsoft.com/office/drawing/2014/main" id="{706D8488-1644-4955-8189-C09879E57739}"/>
              </a:ext>
            </a:extLst>
          </p:cNvPr>
          <p:cNvSpPr/>
          <p:nvPr/>
        </p:nvSpPr>
        <p:spPr>
          <a:xfrm>
            <a:off x="409073" y="1565236"/>
            <a:ext cx="3122977" cy="4993975"/>
          </a:xfrm>
          <a:prstGeom prst="roundRect">
            <a:avLst>
              <a:gd name="adj" fmla="val 50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 coins arrondis 9">
            <a:extLst>
              <a:ext uri="{FF2B5EF4-FFF2-40B4-BE49-F238E27FC236}">
                <a16:creationId xmlns:a16="http://schemas.microsoft.com/office/drawing/2014/main" id="{CE5766E4-7397-4D25-B61A-0B381724DAAE}"/>
              </a:ext>
            </a:extLst>
          </p:cNvPr>
          <p:cNvSpPr/>
          <p:nvPr/>
        </p:nvSpPr>
        <p:spPr>
          <a:xfrm>
            <a:off x="3934326" y="1565237"/>
            <a:ext cx="7999635" cy="4993975"/>
          </a:xfrm>
          <a:prstGeom prst="roundRect">
            <a:avLst>
              <a:gd name="adj" fmla="val 5032"/>
            </a:avLst>
          </a:prstGeom>
          <a:solidFill>
            <a:srgbClr val="FDF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THE ONBOARDING CONTEXT – CUSTOMER IDENTIFICATION </a:t>
            </a:r>
          </a:p>
        </p:txBody>
      </p:sp>
      <p:sp>
        <p:nvSpPr>
          <p:cNvPr id="7" name="Espace réservé du contenu 6">
            <a:extLst>
              <a:ext uri="{FF2B5EF4-FFF2-40B4-BE49-F238E27FC236}">
                <a16:creationId xmlns:a16="http://schemas.microsoft.com/office/drawing/2014/main" id="{A3CEFA7D-BA5F-4718-BDBB-F8CABE4CA76A}"/>
              </a:ext>
            </a:extLst>
          </p:cNvPr>
          <p:cNvSpPr>
            <a:spLocks noGrp="1"/>
          </p:cNvSpPr>
          <p:nvPr>
            <p:ph idx="1"/>
          </p:nvPr>
        </p:nvSpPr>
        <p:spPr>
          <a:xfrm>
            <a:off x="4592970" y="2472601"/>
            <a:ext cx="3407085" cy="3170210"/>
          </a:xfrm>
        </p:spPr>
        <p:txBody>
          <a:bodyPr>
            <a:normAutofit/>
          </a:bodyPr>
          <a:lstStyle/>
          <a:p>
            <a:r>
              <a:rPr lang="en-GB" sz="1600" dirty="0"/>
              <a:t>ID attributes remotely extracted and communicated</a:t>
            </a:r>
          </a:p>
          <a:p>
            <a:endParaRPr lang="en-GB" sz="1600" dirty="0"/>
          </a:p>
          <a:p>
            <a:r>
              <a:rPr lang="en-GB" sz="1600" dirty="0">
                <a:solidFill>
                  <a:schemeClr val="tx1">
                    <a:lumMod val="65000"/>
                    <a:lumOff val="35000"/>
                  </a:schemeClr>
                </a:solidFill>
              </a:rPr>
              <a:t>Several alternatives now available, from those offering limited reliability (scan) to technology intensive and ‘</a:t>
            </a:r>
            <a:r>
              <a:rPr lang="en-GB" sz="1600" i="1" dirty="0">
                <a:solidFill>
                  <a:schemeClr val="tx1">
                    <a:lumMod val="65000"/>
                    <a:lumOff val="35000"/>
                  </a:schemeClr>
                </a:solidFill>
              </a:rPr>
              <a:t>equivalent to physical presence</a:t>
            </a:r>
            <a:r>
              <a:rPr lang="en-GB" sz="1600" dirty="0">
                <a:solidFill>
                  <a:schemeClr val="tx1">
                    <a:lumMod val="65000"/>
                    <a:lumOff val="35000"/>
                  </a:schemeClr>
                </a:solidFill>
              </a:rPr>
              <a:t>’ solutions</a:t>
            </a:r>
          </a:p>
          <a:p>
            <a:endParaRPr lang="en-GB" sz="1600" dirty="0">
              <a:solidFill>
                <a:schemeClr val="tx1">
                  <a:lumMod val="65000"/>
                  <a:lumOff val="35000"/>
                </a:schemeClr>
              </a:solidFill>
            </a:endParaRPr>
          </a:p>
          <a:p>
            <a:r>
              <a:rPr lang="en-GB" sz="1600" dirty="0">
                <a:solidFill>
                  <a:schemeClr val="tx1">
                    <a:lumMod val="65000"/>
                    <a:lumOff val="35000"/>
                  </a:schemeClr>
                </a:solidFill>
              </a:rPr>
              <a:t>Massive use in the financial sector</a:t>
            </a:r>
          </a:p>
          <a:p>
            <a:r>
              <a:rPr lang="en-GB" sz="1600" dirty="0">
                <a:solidFill>
                  <a:schemeClr val="tx1">
                    <a:lumMod val="65000"/>
                    <a:lumOff val="35000"/>
                  </a:schemeClr>
                </a:solidFill>
              </a:rPr>
              <a:t>No standardisation at EU level</a:t>
            </a:r>
          </a:p>
          <a:p>
            <a:pPr marL="0" indent="0">
              <a:buNone/>
            </a:pPr>
            <a:endParaRPr lang="en-GB" sz="1600" dirty="0"/>
          </a:p>
          <a:p>
            <a:pPr marL="0" indent="0">
              <a:buNone/>
            </a:pPr>
            <a:endParaRPr lang="en-GB" dirty="0"/>
          </a:p>
          <a:p>
            <a:pPr marL="0" indent="0">
              <a:buNone/>
            </a:pPr>
            <a:endParaRPr lang="en-GB" dirty="0"/>
          </a:p>
          <a:p>
            <a:endParaRPr lang="en-GB" dirty="0"/>
          </a:p>
        </p:txBody>
      </p:sp>
      <p:sp>
        <p:nvSpPr>
          <p:cNvPr id="8" name="Espace réservé du contenu 6">
            <a:extLst>
              <a:ext uri="{FF2B5EF4-FFF2-40B4-BE49-F238E27FC236}">
                <a16:creationId xmlns:a16="http://schemas.microsoft.com/office/drawing/2014/main" id="{2738440A-5402-49F1-8098-BFD8FA93F08D}"/>
              </a:ext>
            </a:extLst>
          </p:cNvPr>
          <p:cNvSpPr txBox="1">
            <a:spLocks/>
          </p:cNvSpPr>
          <p:nvPr/>
        </p:nvSpPr>
        <p:spPr>
          <a:xfrm>
            <a:off x="8710837" y="2475429"/>
            <a:ext cx="2918429" cy="47359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70C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ID attributes communicated as part of </a:t>
            </a:r>
            <a:r>
              <a:rPr lang="en-GB" sz="1600" dirty="0" err="1"/>
              <a:t>eIDs</a:t>
            </a:r>
            <a:endParaRPr lang="en-GB" sz="1600" dirty="0"/>
          </a:p>
          <a:p>
            <a:r>
              <a:rPr lang="en-GB" sz="1600" dirty="0" err="1">
                <a:solidFill>
                  <a:schemeClr val="tx1">
                    <a:lumMod val="65000"/>
                    <a:lumOff val="35000"/>
                  </a:schemeClr>
                </a:solidFill>
              </a:rPr>
              <a:t>eIDAS</a:t>
            </a:r>
            <a:r>
              <a:rPr lang="en-GB" sz="1600" dirty="0">
                <a:solidFill>
                  <a:schemeClr val="tx1">
                    <a:lumMod val="65000"/>
                    <a:lumOff val="35000"/>
                  </a:schemeClr>
                </a:solidFill>
              </a:rPr>
              <a:t> clear reference with  </a:t>
            </a:r>
            <a:r>
              <a:rPr lang="en-GB" sz="1600" dirty="0" err="1">
                <a:solidFill>
                  <a:schemeClr val="tx1">
                    <a:lumMod val="65000"/>
                    <a:lumOff val="35000"/>
                  </a:schemeClr>
                </a:solidFill>
              </a:rPr>
              <a:t>LoAs</a:t>
            </a:r>
            <a:r>
              <a:rPr lang="en-GB" sz="1600" dirty="0">
                <a:solidFill>
                  <a:schemeClr val="tx1">
                    <a:lumMod val="65000"/>
                    <a:lumOff val="35000"/>
                  </a:schemeClr>
                </a:solidFill>
              </a:rPr>
              <a:t> well-established, but non-</a:t>
            </a:r>
            <a:r>
              <a:rPr lang="en-GB" sz="1600" dirty="0" err="1">
                <a:solidFill>
                  <a:schemeClr val="tx1">
                    <a:lumMod val="65000"/>
                    <a:lumOff val="35000"/>
                  </a:schemeClr>
                </a:solidFill>
              </a:rPr>
              <a:t>eIDAS</a:t>
            </a:r>
            <a:r>
              <a:rPr lang="en-GB" sz="1600" dirty="0">
                <a:solidFill>
                  <a:schemeClr val="tx1">
                    <a:lumMod val="65000"/>
                    <a:lumOff val="35000"/>
                  </a:schemeClr>
                </a:solidFill>
              </a:rPr>
              <a:t> schemes exist as well</a:t>
            </a:r>
          </a:p>
          <a:p>
            <a:r>
              <a:rPr lang="en-GB" sz="1600" dirty="0" err="1">
                <a:solidFill>
                  <a:schemeClr val="tx1">
                    <a:lumMod val="65000"/>
                    <a:lumOff val="35000"/>
                  </a:schemeClr>
                </a:solidFill>
              </a:rPr>
              <a:t>eIDAS</a:t>
            </a:r>
            <a:r>
              <a:rPr lang="en-GB" sz="1600" dirty="0">
                <a:solidFill>
                  <a:schemeClr val="tx1">
                    <a:lumMod val="65000"/>
                    <a:lumOff val="35000"/>
                  </a:schemeClr>
                </a:solidFill>
              </a:rPr>
              <a:t> framework operational, but still not deployed in every EU country</a:t>
            </a:r>
          </a:p>
          <a:p>
            <a:r>
              <a:rPr lang="en-GB" sz="1600" dirty="0">
                <a:solidFill>
                  <a:schemeClr val="tx1">
                    <a:lumMod val="65000"/>
                    <a:lumOff val="35000"/>
                  </a:schemeClr>
                </a:solidFill>
              </a:rPr>
              <a:t>Limited deployment of </a:t>
            </a:r>
            <a:r>
              <a:rPr lang="en-GB" sz="1600" dirty="0" err="1">
                <a:solidFill>
                  <a:schemeClr val="tx1">
                    <a:lumMod val="65000"/>
                    <a:lumOff val="35000"/>
                  </a:schemeClr>
                </a:solidFill>
              </a:rPr>
              <a:t>eIDAS</a:t>
            </a:r>
            <a:r>
              <a:rPr lang="en-GB" sz="1600" dirty="0">
                <a:solidFill>
                  <a:schemeClr val="tx1">
                    <a:lumMod val="65000"/>
                    <a:lumOff val="35000"/>
                  </a:schemeClr>
                </a:solidFill>
              </a:rPr>
              <a:t> </a:t>
            </a:r>
            <a:r>
              <a:rPr lang="en-GB" sz="1600" dirty="0" err="1">
                <a:solidFill>
                  <a:schemeClr val="tx1">
                    <a:lumMod val="65000"/>
                    <a:lumOff val="35000"/>
                  </a:schemeClr>
                </a:solidFill>
              </a:rPr>
              <a:t>eIDs</a:t>
            </a:r>
            <a:r>
              <a:rPr lang="en-GB" sz="1600" dirty="0">
                <a:solidFill>
                  <a:schemeClr val="tx1">
                    <a:lumMod val="65000"/>
                    <a:lumOff val="35000"/>
                  </a:schemeClr>
                </a:solidFill>
              </a:rPr>
              <a:t> in the banking sector</a:t>
            </a:r>
          </a:p>
          <a:p>
            <a:pPr lvl="1">
              <a:buFontTx/>
              <a:buChar char="-"/>
            </a:pPr>
            <a:r>
              <a:rPr lang="en-GB" sz="1600" dirty="0"/>
              <a:t>Not designed for private sector interactions</a:t>
            </a:r>
          </a:p>
          <a:p>
            <a:pPr lvl="1">
              <a:buFontTx/>
              <a:buChar char="-"/>
            </a:pPr>
            <a:r>
              <a:rPr lang="en-GB" sz="1600" dirty="0"/>
              <a:t>Not designed for KYC processes</a:t>
            </a:r>
          </a:p>
          <a:p>
            <a:pPr>
              <a:buFontTx/>
              <a:buChar char="-"/>
            </a:pPr>
            <a:endParaRPr lang="en-GB" sz="2900" dirty="0"/>
          </a:p>
          <a:p>
            <a:pPr marL="0" indent="0">
              <a:buNone/>
            </a:pPr>
            <a:endParaRPr lang="en-GB" dirty="0"/>
          </a:p>
        </p:txBody>
      </p:sp>
      <p:sp>
        <p:nvSpPr>
          <p:cNvPr id="9" name="Espace réservé du contenu 6">
            <a:extLst>
              <a:ext uri="{FF2B5EF4-FFF2-40B4-BE49-F238E27FC236}">
                <a16:creationId xmlns:a16="http://schemas.microsoft.com/office/drawing/2014/main" id="{C9AA8F16-01F8-4561-A30D-0B7CC0FA4F03}"/>
              </a:ext>
            </a:extLst>
          </p:cNvPr>
          <p:cNvSpPr txBox="1">
            <a:spLocks/>
          </p:cNvSpPr>
          <p:nvPr/>
        </p:nvSpPr>
        <p:spPr>
          <a:xfrm>
            <a:off x="568980" y="2478003"/>
            <a:ext cx="2963070" cy="2814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70C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ID attributes presented on site with physical ID documents</a:t>
            </a:r>
          </a:p>
          <a:p>
            <a:endParaRPr lang="en-GB" sz="1600" dirty="0"/>
          </a:p>
          <a:p>
            <a:endParaRPr lang="en-GB" sz="1600" dirty="0"/>
          </a:p>
          <a:p>
            <a:endParaRPr lang="en-GB" sz="1600" dirty="0"/>
          </a:p>
          <a:p>
            <a:endParaRPr lang="en-GB" sz="1600" dirty="0"/>
          </a:p>
          <a:p>
            <a:pPr marL="0" indent="0" algn="ctr">
              <a:buNone/>
            </a:pPr>
            <a:r>
              <a:rPr lang="en-GB" sz="1600" dirty="0"/>
              <a:t>‘</a:t>
            </a:r>
            <a:r>
              <a:rPr lang="en-GB" sz="1600" i="1" dirty="0"/>
              <a:t>Life as we have always known it’</a:t>
            </a:r>
          </a:p>
          <a:p>
            <a:endParaRPr lang="en-GB" sz="1600" dirty="0"/>
          </a:p>
          <a:p>
            <a:pPr marL="0" indent="0">
              <a:buNone/>
            </a:pPr>
            <a:endParaRPr lang="en-GB" dirty="0"/>
          </a:p>
          <a:p>
            <a:pPr marL="0" indent="0">
              <a:buNone/>
            </a:pPr>
            <a:endParaRPr lang="en-GB" dirty="0"/>
          </a:p>
          <a:p>
            <a:endParaRPr lang="en-GB" dirty="0"/>
          </a:p>
        </p:txBody>
      </p:sp>
      <p:sp>
        <p:nvSpPr>
          <p:cNvPr id="12" name="ZoneTexte 11">
            <a:extLst>
              <a:ext uri="{FF2B5EF4-FFF2-40B4-BE49-F238E27FC236}">
                <a16:creationId xmlns:a16="http://schemas.microsoft.com/office/drawing/2014/main" id="{010D656B-4172-469B-B316-E7766AF919F7}"/>
              </a:ext>
            </a:extLst>
          </p:cNvPr>
          <p:cNvSpPr txBox="1"/>
          <p:nvPr/>
        </p:nvSpPr>
        <p:spPr>
          <a:xfrm>
            <a:off x="782654" y="1804520"/>
            <a:ext cx="10796738" cy="707886"/>
          </a:xfrm>
          <a:prstGeom prst="rect">
            <a:avLst/>
          </a:prstGeom>
          <a:noFill/>
        </p:spPr>
        <p:txBody>
          <a:bodyPr wrap="none" rtlCol="0">
            <a:spAutoFit/>
          </a:bodyPr>
          <a:lstStyle/>
          <a:p>
            <a:r>
              <a:rPr lang="en-GB" sz="2000" b="1" dirty="0">
                <a:solidFill>
                  <a:schemeClr val="tx1">
                    <a:lumMod val="65000"/>
                    <a:lumOff val="35000"/>
                  </a:schemeClr>
                </a:solidFill>
              </a:rPr>
              <a:t>NOT REMOTE                                          </a:t>
            </a:r>
            <a:r>
              <a:rPr lang="en-GB" sz="2000" b="1" dirty="0" err="1">
                <a:solidFill>
                  <a:schemeClr val="tx1">
                    <a:lumMod val="65000"/>
                    <a:lumOff val="35000"/>
                  </a:schemeClr>
                </a:solidFill>
              </a:rPr>
              <a:t>REMOTE</a:t>
            </a:r>
            <a:r>
              <a:rPr lang="en-GB" sz="2000" b="1" dirty="0">
                <a:solidFill>
                  <a:schemeClr val="tx1">
                    <a:lumMod val="65000"/>
                    <a:lumOff val="35000"/>
                  </a:schemeClr>
                </a:solidFill>
              </a:rPr>
              <a:t> WITH ID DOCUMENTS                 REMOTE WITH </a:t>
            </a:r>
            <a:r>
              <a:rPr lang="en-GB" sz="2000" b="1" dirty="0" err="1">
                <a:solidFill>
                  <a:schemeClr val="tx1">
                    <a:lumMod val="65000"/>
                    <a:lumOff val="35000"/>
                  </a:schemeClr>
                </a:solidFill>
              </a:rPr>
              <a:t>eIDs</a:t>
            </a:r>
            <a:endParaRPr lang="en-GB" sz="2000" b="1" dirty="0">
              <a:solidFill>
                <a:schemeClr val="tx1">
                  <a:lumMod val="65000"/>
                  <a:lumOff val="35000"/>
                </a:schemeClr>
              </a:solidFill>
            </a:endParaRPr>
          </a:p>
          <a:p>
            <a:r>
              <a:rPr lang="en-GB" sz="2000" b="1" dirty="0">
                <a:solidFill>
                  <a:schemeClr val="tx1">
                    <a:lumMod val="65000"/>
                    <a:lumOff val="35000"/>
                  </a:schemeClr>
                </a:solidFill>
              </a:rPr>
              <a:t>WITH ID DOCUMENTS</a:t>
            </a:r>
          </a:p>
        </p:txBody>
      </p:sp>
      <p:pic>
        <p:nvPicPr>
          <p:cNvPr id="14" name="Image 13">
            <a:extLst>
              <a:ext uri="{FF2B5EF4-FFF2-40B4-BE49-F238E27FC236}">
                <a16:creationId xmlns:a16="http://schemas.microsoft.com/office/drawing/2014/main" id="{736046DC-FB68-4E4D-8A70-FD020936F7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0422" y="5068277"/>
            <a:ext cx="462548" cy="462548"/>
          </a:xfrm>
          <a:prstGeom prst="rect">
            <a:avLst/>
          </a:prstGeom>
        </p:spPr>
      </p:pic>
      <p:pic>
        <p:nvPicPr>
          <p:cNvPr id="15" name="Image 14">
            <a:extLst>
              <a:ext uri="{FF2B5EF4-FFF2-40B4-BE49-F238E27FC236}">
                <a16:creationId xmlns:a16="http://schemas.microsoft.com/office/drawing/2014/main" id="{432BA3F8-08C5-4E98-AE67-FFD149ECCD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837" y="5530824"/>
            <a:ext cx="475397" cy="475397"/>
          </a:xfrm>
          <a:prstGeom prst="rect">
            <a:avLst/>
          </a:prstGeom>
        </p:spPr>
      </p:pic>
    </p:spTree>
    <p:extLst>
      <p:ext uri="{BB962C8B-B14F-4D97-AF65-F5344CB8AC3E}">
        <p14:creationId xmlns:p14="http://schemas.microsoft.com/office/powerpoint/2010/main" val="3727750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D1856B-D8AD-40F2-ABAE-C7B649101B25}"/>
              </a:ext>
            </a:extLst>
          </p:cNvPr>
          <p:cNvSpPr>
            <a:spLocks noGrp="1"/>
          </p:cNvSpPr>
          <p:nvPr>
            <p:ph type="title"/>
          </p:nvPr>
        </p:nvSpPr>
        <p:spPr/>
        <p:txBody>
          <a:bodyPr>
            <a:normAutofit fontScale="90000"/>
          </a:bodyPr>
          <a:lstStyle/>
          <a:p>
            <a:r>
              <a:rPr lang="en-GB" dirty="0"/>
              <a:t>ASSESS TRUSTWORTHINESS - LEVELS OF ASSURANCE (</a:t>
            </a:r>
            <a:r>
              <a:rPr lang="en-GB" dirty="0" err="1"/>
              <a:t>LoAs</a:t>
            </a:r>
            <a:r>
              <a:rPr lang="en-GB" dirty="0"/>
              <a:t>)</a:t>
            </a:r>
          </a:p>
        </p:txBody>
      </p:sp>
      <p:sp>
        <p:nvSpPr>
          <p:cNvPr id="4" name="ZoneTexte 3">
            <a:extLst>
              <a:ext uri="{FF2B5EF4-FFF2-40B4-BE49-F238E27FC236}">
                <a16:creationId xmlns:a16="http://schemas.microsoft.com/office/drawing/2014/main" id="{438D2D10-95A9-4669-AEFC-D70038A4D32D}"/>
              </a:ext>
            </a:extLst>
          </p:cNvPr>
          <p:cNvSpPr txBox="1"/>
          <p:nvPr/>
        </p:nvSpPr>
        <p:spPr>
          <a:xfrm>
            <a:off x="1754206" y="6082374"/>
            <a:ext cx="2335126" cy="276999"/>
          </a:xfrm>
          <a:prstGeom prst="rect">
            <a:avLst/>
          </a:prstGeom>
          <a:noFill/>
        </p:spPr>
        <p:txBody>
          <a:bodyPr wrap="none" rtlCol="0">
            <a:spAutoFit/>
          </a:bodyPr>
          <a:lstStyle/>
          <a:p>
            <a:r>
              <a:rPr lang="en-GB" sz="1200" dirty="0"/>
              <a:t>FATF draft digital identity guidance</a:t>
            </a:r>
          </a:p>
        </p:txBody>
      </p:sp>
      <p:pic>
        <p:nvPicPr>
          <p:cNvPr id="6" name="Image 5">
            <a:extLst>
              <a:ext uri="{FF2B5EF4-FFF2-40B4-BE49-F238E27FC236}">
                <a16:creationId xmlns:a16="http://schemas.microsoft.com/office/drawing/2014/main" id="{7FA0DFDC-F199-4A2D-BC78-8E92D4A67D9E}"/>
              </a:ext>
            </a:extLst>
          </p:cNvPr>
          <p:cNvPicPr>
            <a:picLocks noChangeAspect="1"/>
          </p:cNvPicPr>
          <p:nvPr/>
        </p:nvPicPr>
        <p:blipFill>
          <a:blip r:embed="rId2"/>
          <a:stretch>
            <a:fillRect/>
          </a:stretch>
        </p:blipFill>
        <p:spPr>
          <a:xfrm>
            <a:off x="74428" y="1883150"/>
            <a:ext cx="6156981" cy="3496926"/>
          </a:xfrm>
          <a:prstGeom prst="rect">
            <a:avLst/>
          </a:prstGeom>
        </p:spPr>
      </p:pic>
      <p:sp>
        <p:nvSpPr>
          <p:cNvPr id="7" name="Rectangle 6">
            <a:extLst>
              <a:ext uri="{FF2B5EF4-FFF2-40B4-BE49-F238E27FC236}">
                <a16:creationId xmlns:a16="http://schemas.microsoft.com/office/drawing/2014/main" id="{F5FB96DD-49E6-4C8A-9EA7-F329614D9BBB}"/>
              </a:ext>
            </a:extLst>
          </p:cNvPr>
          <p:cNvSpPr/>
          <p:nvPr/>
        </p:nvSpPr>
        <p:spPr>
          <a:xfrm>
            <a:off x="6730407" y="1758905"/>
            <a:ext cx="5114262" cy="4247317"/>
          </a:xfrm>
          <a:prstGeom prst="rect">
            <a:avLst/>
          </a:prstGeom>
        </p:spPr>
        <p:txBody>
          <a:bodyPr wrap="square">
            <a:spAutoFit/>
          </a:bodyPr>
          <a:lstStyle/>
          <a:p>
            <a:r>
              <a:rPr lang="en-GB" b="1" dirty="0">
                <a:solidFill>
                  <a:srgbClr val="0070C0"/>
                </a:solidFill>
              </a:rPr>
              <a:t>Assurance level LOW </a:t>
            </a:r>
            <a:r>
              <a:rPr lang="en-GB" dirty="0"/>
              <a:t>provides a </a:t>
            </a:r>
            <a:r>
              <a:rPr lang="en-GB" b="1" i="1" dirty="0"/>
              <a:t>limited degree of confidence</a:t>
            </a:r>
            <a:r>
              <a:rPr lang="en-GB" dirty="0"/>
              <a:t> with technical specifications, standards and procedures decreasing the risk of misuse or alteration of the [data]</a:t>
            </a:r>
          </a:p>
          <a:p>
            <a:endParaRPr lang="en-GB" dirty="0"/>
          </a:p>
          <a:p>
            <a:r>
              <a:rPr lang="en-GB" b="1" dirty="0">
                <a:solidFill>
                  <a:srgbClr val="0070C0"/>
                </a:solidFill>
              </a:rPr>
              <a:t>Assurance level SUBSTANTIAL </a:t>
            </a:r>
            <a:r>
              <a:rPr lang="en-GB" dirty="0"/>
              <a:t>provides a </a:t>
            </a:r>
            <a:r>
              <a:rPr lang="en-GB" b="1" i="1" dirty="0"/>
              <a:t>substantial degree of confidence</a:t>
            </a:r>
            <a:r>
              <a:rPr lang="en-GB" i="1" dirty="0"/>
              <a:t> </a:t>
            </a:r>
            <a:r>
              <a:rPr lang="en-GB" dirty="0"/>
              <a:t>with technical specifications, standards and procedures decreasing substantially the risk of misuse or alteration of the [data]</a:t>
            </a:r>
          </a:p>
          <a:p>
            <a:endParaRPr lang="en-GB" dirty="0"/>
          </a:p>
          <a:p>
            <a:r>
              <a:rPr lang="en-GB" b="1" dirty="0">
                <a:solidFill>
                  <a:srgbClr val="0070C0"/>
                </a:solidFill>
              </a:rPr>
              <a:t>Assurance level HIGH </a:t>
            </a:r>
            <a:r>
              <a:rPr lang="en-GB" dirty="0"/>
              <a:t>provides a </a:t>
            </a:r>
            <a:r>
              <a:rPr lang="en-GB" b="1" i="1" dirty="0"/>
              <a:t>higher degree of confidence </a:t>
            </a:r>
            <a:r>
              <a:rPr lang="en-GB" dirty="0"/>
              <a:t>with technical specifications, standards and procedures preventing the risk of misuse or alteration of the [data]</a:t>
            </a:r>
          </a:p>
          <a:p>
            <a:endParaRPr lang="en-GB" b="1" dirty="0"/>
          </a:p>
        </p:txBody>
      </p:sp>
      <p:sp>
        <p:nvSpPr>
          <p:cNvPr id="9" name="ZoneTexte 8">
            <a:extLst>
              <a:ext uri="{FF2B5EF4-FFF2-40B4-BE49-F238E27FC236}">
                <a16:creationId xmlns:a16="http://schemas.microsoft.com/office/drawing/2014/main" id="{05763500-9671-4BFE-84FA-3F008C7B3F5F}"/>
              </a:ext>
            </a:extLst>
          </p:cNvPr>
          <p:cNvSpPr txBox="1"/>
          <p:nvPr/>
        </p:nvSpPr>
        <p:spPr>
          <a:xfrm>
            <a:off x="9732170" y="6082374"/>
            <a:ext cx="1731628" cy="276999"/>
          </a:xfrm>
          <a:prstGeom prst="rect">
            <a:avLst/>
          </a:prstGeom>
          <a:noFill/>
        </p:spPr>
        <p:txBody>
          <a:bodyPr wrap="none" rtlCol="0">
            <a:spAutoFit/>
          </a:bodyPr>
          <a:lstStyle/>
          <a:p>
            <a:r>
              <a:rPr lang="en-GB" sz="1200" dirty="0" err="1"/>
              <a:t>eIDAS</a:t>
            </a:r>
            <a:r>
              <a:rPr lang="en-GB" sz="1200" dirty="0"/>
              <a:t> Regulation – art. 8</a:t>
            </a:r>
          </a:p>
        </p:txBody>
      </p:sp>
      <p:cxnSp>
        <p:nvCxnSpPr>
          <p:cNvPr id="10" name="Connecteur droit 9">
            <a:extLst>
              <a:ext uri="{FF2B5EF4-FFF2-40B4-BE49-F238E27FC236}">
                <a16:creationId xmlns:a16="http://schemas.microsoft.com/office/drawing/2014/main" id="{2120ACA0-2E86-4F55-92AE-F34E56058F5D}"/>
              </a:ext>
            </a:extLst>
          </p:cNvPr>
          <p:cNvCxnSpPr/>
          <p:nvPr/>
        </p:nvCxnSpPr>
        <p:spPr>
          <a:xfrm>
            <a:off x="6539615" y="1554460"/>
            <a:ext cx="0" cy="480491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735479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3484</TotalTime>
  <Words>1966</Words>
  <Application>Microsoft Office PowerPoint</Application>
  <PresentationFormat>Widescreen</PresentationFormat>
  <Paragraphs>319</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Courier New</vt:lpstr>
      <vt:lpstr>Thème Office</vt:lpstr>
      <vt:lpstr>PowerPoint Presentation</vt:lpstr>
      <vt:lpstr>MANDATE GIVEN TO PRIORITY GROUP 2</vt:lpstr>
      <vt:lpstr>SUMMARY – WHAT WAS ACHIEVED</vt:lpstr>
      <vt:lpstr>RELATED FINDINGS – AS ILLUSTRATED BY ROFIEG (December 2019)</vt:lpstr>
      <vt:lpstr>STANDARDISATION BRINGS KEY BENEFITS FOR KYC PROCESSES</vt:lpstr>
      <vt:lpstr>… BUT STANDARDISATION IS SORELY LACKING IN KYC PROCESSES</vt:lpstr>
      <vt:lpstr>SO WHAT SHOULD BE STANDARDISED ? </vt:lpstr>
      <vt:lpstr>THE ONBOARDING CONTEXT – CUSTOMER IDENTIFICATION </vt:lpstr>
      <vt:lpstr>ASSESS TRUSTWORTHINESS - LEVELS OF ASSURANCE (LoAs)</vt:lpstr>
      <vt:lpstr>SUGGESTED APPROACH OF THE PRIORITY GROUP 2 REPORT</vt:lpstr>
      <vt:lpstr>SUGGESTED APPROACH OF THE PRIORITY GROUP 2 REPORT</vt:lpstr>
      <vt:lpstr>BROAD SUPPORT ACHIEVED BUT NOT UNANIMOUS CONSENSUS</vt:lpstr>
      <vt:lpstr>AND NOW?</vt:lpstr>
      <vt:lpstr>THE WORLD IS MOVING…</vt:lpstr>
      <vt:lpstr>Suggested next steps – What really matters  </vt:lpstr>
      <vt:lpstr>Suggested next steps –  3 possible alternatives</vt:lpstr>
      <vt:lpstr>APPENDIX - OTHER INFORMATION</vt:lpstr>
      <vt:lpstr>COMPREHENSIVE FRAMEWORK DEFINED in order to enable EU eID based on eIDAS for Financial Services as major pillar for a digital Europe</vt:lpstr>
      <vt:lpstr>KYC IS WIDER THAN CI – MORE ATTRIBUTES ARE NEEDED</vt:lpstr>
      <vt:lpstr>THE JOURNEY TOWARDS DIGITAL KYC PROCESSES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Stephane MOUY</dc:creator>
  <cp:lastModifiedBy>MACKIE Tobias (FISMA)</cp:lastModifiedBy>
  <cp:revision>130</cp:revision>
  <cp:lastPrinted>2020-02-17T09:30:46Z</cp:lastPrinted>
  <dcterms:created xsi:type="dcterms:W3CDTF">2020-02-10T10:35:36Z</dcterms:created>
  <dcterms:modified xsi:type="dcterms:W3CDTF">2020-02-20T16:15:17Z</dcterms:modified>
</cp:coreProperties>
</file>