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321" r:id="rId3"/>
    <p:sldId id="322" r:id="rId4"/>
    <p:sldId id="324" r:id="rId5"/>
    <p:sldId id="325" r:id="rId6"/>
    <p:sldId id="275" r:id="rId7"/>
    <p:sldId id="326" r:id="rId8"/>
    <p:sldId id="327" r:id="rId9"/>
    <p:sldId id="328" r:id="rId10"/>
    <p:sldId id="329" r:id="rId11"/>
    <p:sldId id="330" r:id="rId12"/>
    <p:sldId id="331" r:id="rId13"/>
    <p:sldId id="333" r:id="rId14"/>
    <p:sldId id="332" r:id="rId15"/>
    <p:sldId id="334" r:id="rId16"/>
    <p:sldId id="335" r:id="rId1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A6F70"/>
    <a:srgbClr val="121212"/>
    <a:srgbClr val="FFFFFF"/>
    <a:srgbClr val="2F3B41"/>
    <a:srgbClr val="0B0B0B"/>
    <a:srgbClr val="277F82"/>
    <a:srgbClr val="D9D9D9"/>
    <a:srgbClr val="F3F3F3"/>
    <a:srgbClr val="2222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580"/>
    <p:restoredTop sz="94694"/>
  </p:normalViewPr>
  <p:slideViewPr>
    <p:cSldViewPr snapToGrid="0">
      <p:cViewPr varScale="1">
        <p:scale>
          <a:sx n="121" d="100"/>
          <a:sy n="121" d="100"/>
        </p:scale>
        <p:origin x="1384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9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7" name="Shape 9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Roboto"/>
      </a:defRPr>
    </a:lvl1pPr>
    <a:lvl2pPr indent="228600" latinLnBrk="0">
      <a:defRPr sz="1200">
        <a:latin typeface="+mj-lt"/>
        <a:ea typeface="+mj-ea"/>
        <a:cs typeface="+mj-cs"/>
        <a:sym typeface="Roboto"/>
      </a:defRPr>
    </a:lvl2pPr>
    <a:lvl3pPr indent="457200" latinLnBrk="0">
      <a:defRPr sz="1200">
        <a:latin typeface="+mj-lt"/>
        <a:ea typeface="+mj-ea"/>
        <a:cs typeface="+mj-cs"/>
        <a:sym typeface="Roboto"/>
      </a:defRPr>
    </a:lvl3pPr>
    <a:lvl4pPr indent="685800" latinLnBrk="0">
      <a:defRPr sz="1200">
        <a:latin typeface="+mj-lt"/>
        <a:ea typeface="+mj-ea"/>
        <a:cs typeface="+mj-cs"/>
        <a:sym typeface="Roboto"/>
      </a:defRPr>
    </a:lvl4pPr>
    <a:lvl5pPr indent="914400" latinLnBrk="0">
      <a:defRPr sz="1200">
        <a:latin typeface="+mj-lt"/>
        <a:ea typeface="+mj-ea"/>
        <a:cs typeface="+mj-cs"/>
        <a:sym typeface="Roboto"/>
      </a:defRPr>
    </a:lvl5pPr>
    <a:lvl6pPr indent="1143000" latinLnBrk="0">
      <a:defRPr sz="1200">
        <a:latin typeface="+mj-lt"/>
        <a:ea typeface="+mj-ea"/>
        <a:cs typeface="+mj-cs"/>
        <a:sym typeface="Roboto"/>
      </a:defRPr>
    </a:lvl6pPr>
    <a:lvl7pPr indent="1371600" latinLnBrk="0">
      <a:defRPr sz="1200">
        <a:latin typeface="+mj-lt"/>
        <a:ea typeface="+mj-ea"/>
        <a:cs typeface="+mj-cs"/>
        <a:sym typeface="Roboto"/>
      </a:defRPr>
    </a:lvl7pPr>
    <a:lvl8pPr indent="1600200" latinLnBrk="0">
      <a:defRPr sz="1200">
        <a:latin typeface="+mj-lt"/>
        <a:ea typeface="+mj-ea"/>
        <a:cs typeface="+mj-cs"/>
        <a:sym typeface="Roboto"/>
      </a:defRPr>
    </a:lvl8pPr>
    <a:lvl9pPr indent="1828800" latinLnBrk="0">
      <a:defRPr sz="1200">
        <a:latin typeface="+mj-lt"/>
        <a:ea typeface="+mj-ea"/>
        <a:cs typeface="+mj-cs"/>
        <a:sym typeface="Roboto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Check out and Star the Topaz repo!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81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Authorization is the process of computing a decision based on a policy, user context, and resource context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C7E19B-5CA7-8D40-8383-2D6676B5F27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19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Text"/>
          <p:cNvSpPr txBox="1">
            <a:spLocks noGrp="1"/>
          </p:cNvSpPr>
          <p:nvPr>
            <p:ph type="title"/>
          </p:nvPr>
        </p:nvSpPr>
        <p:spPr>
          <a:xfrm>
            <a:off x="1524000" y="3961788"/>
            <a:ext cx="9144000" cy="883995"/>
          </a:xfrm>
          <a:prstGeom prst="rect">
            <a:avLst/>
          </a:prstGeom>
        </p:spPr>
        <p:txBody>
          <a:bodyPr anchor="b"/>
          <a:lstStyle>
            <a:lvl1pPr algn="ctr"/>
          </a:lstStyle>
          <a:p>
            <a:r>
              <a:t>Title Text</a:t>
            </a:r>
          </a:p>
        </p:txBody>
      </p:sp>
      <p:sp>
        <p:nvSpPr>
          <p:cNvPr id="1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5164134"/>
            <a:ext cx="9144000" cy="365127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5" name="Graphic 7" descr="Graphic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1106" y="1159411"/>
            <a:ext cx="6189786" cy="2269589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9" name="Text Placeholder 3"/>
          <p:cNvSpPr>
            <a:spLocks noGrp="1"/>
          </p:cNvSpPr>
          <p:nvPr>
            <p:ph type="body" sz="quarter" idx="2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8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2121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1883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Rectangle 9"/>
          <p:cNvSpPr/>
          <p:nvPr/>
        </p:nvSpPr>
        <p:spPr>
          <a:xfrm>
            <a:off x="0" y="6230111"/>
            <a:ext cx="12192000" cy="627889"/>
          </a:xfrm>
          <a:prstGeom prst="rect">
            <a:avLst/>
          </a:prstGeom>
          <a:solidFill>
            <a:srgbClr val="2A2A2A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  <a:latin typeface="+mj-lt"/>
                <a:ea typeface="+mj-ea"/>
                <a:cs typeface="+mj-cs"/>
                <a:sym typeface="Roboto"/>
              </a:defRPr>
            </a:pPr>
            <a:endParaRPr/>
          </a:p>
        </p:txBody>
      </p:sp>
      <p:pic>
        <p:nvPicPr>
          <p:cNvPr id="5" name="Graphic 10" descr="Graphic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200" y="6397907"/>
            <a:ext cx="797169" cy="292296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E7E7E7"/>
          </a:solidFill>
          <a:uFillTx/>
          <a:latin typeface="+mj-lt"/>
          <a:ea typeface="+mj-ea"/>
          <a:cs typeface="+mj-cs"/>
          <a:sym typeface="Roboto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E7E7E7"/>
          </a:solidFill>
          <a:uFillTx/>
          <a:latin typeface="+mj-lt"/>
          <a:ea typeface="+mj-ea"/>
          <a:cs typeface="+mj-cs"/>
          <a:sym typeface="Roboto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E7E7E7"/>
          </a:solidFill>
          <a:uFillTx/>
          <a:latin typeface="+mj-lt"/>
          <a:ea typeface="+mj-ea"/>
          <a:cs typeface="+mj-cs"/>
          <a:sym typeface="Roboto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E7E7E7"/>
          </a:solidFill>
          <a:uFillTx/>
          <a:latin typeface="+mj-lt"/>
          <a:ea typeface="+mj-ea"/>
          <a:cs typeface="+mj-cs"/>
          <a:sym typeface="Roboto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E7E7E7"/>
          </a:solidFill>
          <a:uFillTx/>
          <a:latin typeface="+mj-lt"/>
          <a:ea typeface="+mj-ea"/>
          <a:cs typeface="+mj-cs"/>
          <a:sym typeface="Roboto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E7E7E7"/>
          </a:solidFill>
          <a:uFillTx/>
          <a:latin typeface="+mj-lt"/>
          <a:ea typeface="+mj-ea"/>
          <a:cs typeface="+mj-cs"/>
          <a:sym typeface="Roboto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E7E7E7"/>
          </a:solidFill>
          <a:uFillTx/>
          <a:latin typeface="+mj-lt"/>
          <a:ea typeface="+mj-ea"/>
          <a:cs typeface="+mj-cs"/>
          <a:sym typeface="Roboto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E7E7E7"/>
          </a:solidFill>
          <a:uFillTx/>
          <a:latin typeface="+mj-lt"/>
          <a:ea typeface="+mj-ea"/>
          <a:cs typeface="+mj-cs"/>
          <a:sym typeface="Roboto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E7E7E7"/>
          </a:solidFill>
          <a:uFillTx/>
          <a:latin typeface="+mj-lt"/>
          <a:ea typeface="+mj-ea"/>
          <a:cs typeface="+mj-cs"/>
          <a:sym typeface="Roboto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E7E7E7"/>
          </a:solidFill>
          <a:uFillTx/>
          <a:latin typeface="+mj-lt"/>
          <a:ea typeface="+mj-ea"/>
          <a:cs typeface="+mj-cs"/>
          <a:sym typeface="Roboto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E7E7E7"/>
          </a:solidFill>
          <a:uFillTx/>
          <a:latin typeface="+mj-lt"/>
          <a:ea typeface="+mj-ea"/>
          <a:cs typeface="+mj-cs"/>
          <a:sym typeface="Roboto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E7E7E7"/>
          </a:solidFill>
          <a:uFillTx/>
          <a:latin typeface="+mj-lt"/>
          <a:ea typeface="+mj-ea"/>
          <a:cs typeface="+mj-cs"/>
          <a:sym typeface="Roboto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E7E7E7"/>
          </a:solidFill>
          <a:uFillTx/>
          <a:latin typeface="+mj-lt"/>
          <a:ea typeface="+mj-ea"/>
          <a:cs typeface="+mj-cs"/>
          <a:sym typeface="Roboto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E7E7E7"/>
          </a:solidFill>
          <a:uFillTx/>
          <a:latin typeface="+mj-lt"/>
          <a:ea typeface="+mj-ea"/>
          <a:cs typeface="+mj-cs"/>
          <a:sym typeface="Roboto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E7E7E7"/>
          </a:solidFill>
          <a:uFillTx/>
          <a:latin typeface="+mj-lt"/>
          <a:ea typeface="+mj-ea"/>
          <a:cs typeface="+mj-cs"/>
          <a:sym typeface="Roboto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E7E7E7"/>
          </a:solidFill>
          <a:uFillTx/>
          <a:latin typeface="+mj-lt"/>
          <a:ea typeface="+mj-ea"/>
          <a:cs typeface="+mj-cs"/>
          <a:sym typeface="Roboto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E7E7E7"/>
          </a:solidFill>
          <a:uFillTx/>
          <a:latin typeface="+mj-lt"/>
          <a:ea typeface="+mj-ea"/>
          <a:cs typeface="+mj-cs"/>
          <a:sym typeface="Roboto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E7E7E7"/>
          </a:solidFill>
          <a:uFillTx/>
          <a:latin typeface="+mj-lt"/>
          <a:ea typeface="+mj-ea"/>
          <a:cs typeface="+mj-cs"/>
          <a:sym typeface="Roboto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hyperlink" Target="https://aserto.readme.io/reference/policieslist" TargetMode="External"/><Relationship Id="rId7" Type="http://schemas.openxmlformats.org/officeDocument/2006/relationships/hyperlink" Target="https://aserto.readme.io/reference/authorizerdecision_tree-1" TargetMode="External"/><Relationship Id="rId2" Type="http://schemas.openxmlformats.org/officeDocument/2006/relationships/hyperlink" Target="https://www.openpolicyagent.org/docs/latest/rest-api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aserto.readme.io/reference/authorizeris-1" TargetMode="External"/><Relationship Id="rId5" Type="http://schemas.openxmlformats.org/officeDocument/2006/relationships/hyperlink" Target="https://aserto.readme.io/reference/authorizercompile" TargetMode="External"/><Relationship Id="rId4" Type="http://schemas.openxmlformats.org/officeDocument/2006/relationships/hyperlink" Target="https://aserto.readme.io/reference/authorizerquery-1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aserto.readme.io/reference/directoryv3objectset" TargetMode="External"/><Relationship Id="rId3" Type="http://schemas.openxmlformats.org/officeDocument/2006/relationships/hyperlink" Target="https://aserto.readme.io/reference/directoryv3objectget" TargetMode="External"/><Relationship Id="rId7" Type="http://schemas.openxmlformats.org/officeDocument/2006/relationships/hyperlink" Target="https://aserto.readme.io/reference/directoryv3graph" TargetMode="External"/><Relationship Id="rId12" Type="http://schemas.openxmlformats.org/officeDocument/2006/relationships/image" Target="../media/image12.png"/><Relationship Id="rId2" Type="http://schemas.openxmlformats.org/officeDocument/2006/relationships/hyperlink" Target="https://aserto.readme.io/reference/directoryv3check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aserto.readme.io/reference/directoryv3relationslist" TargetMode="External"/><Relationship Id="rId11" Type="http://schemas.openxmlformats.org/officeDocument/2006/relationships/hyperlink" Target="https://aserto.readme.io/reference/directoryv3relationdelete" TargetMode="External"/><Relationship Id="rId5" Type="http://schemas.openxmlformats.org/officeDocument/2006/relationships/hyperlink" Target="https://aserto.readme.io/reference/directoryv3relationget" TargetMode="External"/><Relationship Id="rId10" Type="http://schemas.openxmlformats.org/officeDocument/2006/relationships/hyperlink" Target="https://aserto.readme.io/reference/directoryv3relationset" TargetMode="External"/><Relationship Id="rId4" Type="http://schemas.openxmlformats.org/officeDocument/2006/relationships/hyperlink" Target="https://aserto.readme.io/reference/directoryv3objectslist" TargetMode="External"/><Relationship Id="rId9" Type="http://schemas.openxmlformats.org/officeDocument/2006/relationships/hyperlink" Target="https://aserto.readme.io/reference/directoryv3objectdelete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itle 1"/>
          <p:cNvSpPr txBox="1">
            <a:spLocks noGrp="1"/>
          </p:cNvSpPr>
          <p:nvPr>
            <p:ph type="ctrTitle"/>
          </p:nvPr>
        </p:nvSpPr>
        <p:spPr>
          <a:xfrm>
            <a:off x="1408386" y="3852178"/>
            <a:ext cx="9270124" cy="116966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Topaz APIs</a:t>
            </a:r>
            <a:endParaRPr dirty="0"/>
          </a:p>
        </p:txBody>
      </p:sp>
      <p:sp>
        <p:nvSpPr>
          <p:cNvPr id="100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2290505" y="5493003"/>
            <a:ext cx="7610990" cy="939115"/>
          </a:xfrm>
          <a:prstGeom prst="rect">
            <a:avLst/>
          </a:prstGeom>
        </p:spPr>
        <p:txBody>
          <a:bodyPr/>
          <a:lstStyle/>
          <a:p>
            <a:pPr>
              <a:defRPr sz="1800"/>
            </a:pPr>
            <a:r>
              <a:rPr dirty="0"/>
              <a:t>Omri Gazitt, co-founder / CEO</a:t>
            </a:r>
            <a:br>
              <a:rPr dirty="0"/>
            </a:br>
            <a:r>
              <a:rPr lang="en-US" dirty="0">
                <a:solidFill>
                  <a:srgbClr val="A0A0A0"/>
                </a:solidFill>
              </a:rPr>
              <a:t>January 2024</a:t>
            </a:r>
            <a:endParaRPr dirty="0">
              <a:solidFill>
                <a:srgbClr val="A0A0A0"/>
              </a:solidFill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81C0D6-A994-AB72-B093-4E5B04E22A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FEB18B-DDA8-9BA3-DF6C-3FA2020B0D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6" y="37984"/>
            <a:ext cx="9129403" cy="909870"/>
          </a:xfrm>
        </p:spPr>
        <p:txBody>
          <a:bodyPr>
            <a:normAutofit/>
          </a:bodyPr>
          <a:lstStyle/>
          <a:p>
            <a:r>
              <a:rPr lang="en-US" sz="3600" dirty="0"/>
              <a:t>Evaluation API payloads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45E01B-AF32-DD8E-827C-5C27A99AF1D1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906694" y="1169175"/>
            <a:ext cx="2805335" cy="4558448"/>
          </a:xfrm>
        </p:spPr>
        <p:txBody>
          <a:bodyPr anchor="t">
            <a:norm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u="sng" dirty="0" err="1"/>
              <a:t>IdentityContext</a:t>
            </a:r>
            <a:r>
              <a:rPr lang="en-US" dirty="0"/>
              <a:t>: represents the subject</a:t>
            </a:r>
          </a:p>
          <a:p>
            <a:endParaRPr lang="en-US" dirty="0"/>
          </a:p>
          <a:p>
            <a:endParaRPr lang="en-US" dirty="0"/>
          </a:p>
          <a:p>
            <a:r>
              <a:rPr lang="en-US" u="sng" dirty="0" err="1"/>
              <a:t>PolicyContext</a:t>
            </a:r>
            <a:r>
              <a:rPr lang="en-US" dirty="0"/>
              <a:t>: represents the policy / decision to evaluate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u="sng" dirty="0" err="1"/>
              <a:t>ResourceContext</a:t>
            </a:r>
            <a:r>
              <a:rPr lang="en-US" dirty="0"/>
              <a:t>: additional JSON that can represent the resource (or environment)</a:t>
            </a:r>
          </a:p>
          <a:p>
            <a:endParaRPr lang="en-US" dirty="0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7B633DD1-1686-0AC7-C61E-8C7595DADB6E}"/>
              </a:ext>
            </a:extLst>
          </p:cNvPr>
          <p:cNvSpPr/>
          <p:nvPr/>
        </p:nvSpPr>
        <p:spPr>
          <a:xfrm>
            <a:off x="3833631" y="1262743"/>
            <a:ext cx="8035513" cy="4670094"/>
          </a:xfrm>
          <a:prstGeom prst="roundRect">
            <a:avLst>
              <a:gd name="adj" fmla="val 2995"/>
            </a:avLst>
          </a:prstGeom>
          <a:solidFill>
            <a:srgbClr val="FFFFFF"/>
          </a:solidFill>
          <a:ln w="12700" cap="flat">
            <a:noFill/>
            <a:miter lim="400000"/>
          </a:ln>
          <a:effectLst>
            <a:outerShdw blurRad="317500" dist="50800" dir="5400000" rotWithShape="0">
              <a:srgbClr val="000000">
                <a:alpha val="33984"/>
              </a:srgbClr>
            </a:outerShdw>
          </a:effectLst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1" name="Picture 10" descr="A screenshot of a computer code&#10;&#10;Description automatically generated">
            <a:extLst>
              <a:ext uri="{FF2B5EF4-FFF2-40B4-BE49-F238E27FC236}">
                <a16:creationId xmlns:a16="http://schemas.microsoft.com/office/drawing/2014/main" id="{D2019D66-841E-A25A-33B9-C0B3426EBE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6936" y="1362590"/>
            <a:ext cx="7480300" cy="447040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7951786-C5D7-D63E-0F06-CD55A10E90CA}"/>
              </a:ext>
            </a:extLst>
          </p:cNvPr>
          <p:cNvSpPr/>
          <p:nvPr/>
        </p:nvSpPr>
        <p:spPr>
          <a:xfrm>
            <a:off x="7707085" y="4355266"/>
            <a:ext cx="3145971" cy="923328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Free-form JSON which can include resource id / attributes and environmental attributes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1FA51DD-725B-136F-83D1-B68D01810587}"/>
              </a:ext>
            </a:extLst>
          </p:cNvPr>
          <p:cNvSpPr/>
          <p:nvPr/>
        </p:nvSpPr>
        <p:spPr>
          <a:xfrm>
            <a:off x="7707085" y="3059670"/>
            <a:ext cx="3145971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Array of decisions to evaluate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C315F6B-AC1A-C793-9D07-B7CD0269D104}"/>
              </a:ext>
            </a:extLst>
          </p:cNvPr>
          <p:cNvSpPr/>
          <p:nvPr/>
        </p:nvSpPr>
        <p:spPr>
          <a:xfrm>
            <a:off x="7707085" y="3723858"/>
            <a:ext cx="3145971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Path of rule/module to evaluate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C6A11E9-908D-3895-CAE2-57A8A3CE8FF0}"/>
              </a:ext>
            </a:extLst>
          </p:cNvPr>
          <p:cNvSpPr/>
          <p:nvPr/>
        </p:nvSpPr>
        <p:spPr>
          <a:xfrm>
            <a:off x="8139335" y="1781703"/>
            <a:ext cx="2713721" cy="923328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Type of identity, and a string representing the subject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1354135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D0D912-4109-B1F0-B778-C5EC107ED9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7C26B2-6AED-010C-A3C2-19FF43855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6" y="37984"/>
            <a:ext cx="9129403" cy="909870"/>
          </a:xfrm>
        </p:spPr>
        <p:txBody>
          <a:bodyPr>
            <a:normAutofit/>
          </a:bodyPr>
          <a:lstStyle/>
          <a:p>
            <a:r>
              <a:rPr lang="en-US" sz="3600" dirty="0"/>
              <a:t>Identity Context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7D94B2-B06B-11D2-DDE6-BB2A4C637A60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906694" y="1273629"/>
            <a:ext cx="3077477" cy="4453994"/>
          </a:xfrm>
        </p:spPr>
        <p:txBody>
          <a:bodyPr anchor="t">
            <a:norm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IDENTITY_CONTEXT_SUB:</a:t>
            </a:r>
          </a:p>
          <a:p>
            <a:endParaRPr lang="en-US" dirty="0"/>
          </a:p>
          <a:p>
            <a:r>
              <a:rPr lang="en-US" dirty="0"/>
              <a:t>IDENTITY_CONTEXT_JWT:</a:t>
            </a:r>
          </a:p>
          <a:p>
            <a:endParaRPr lang="en-US" dirty="0"/>
          </a:p>
          <a:p>
            <a:r>
              <a:rPr lang="en-US" dirty="0"/>
              <a:t>IDENTITY_CONTEXT_MANUAL:</a:t>
            </a:r>
          </a:p>
          <a:p>
            <a:endParaRPr lang="en-US" dirty="0"/>
          </a:p>
          <a:p>
            <a:r>
              <a:rPr lang="en-US" dirty="0"/>
              <a:t>IDENTITY_CONTEXT_NONE:</a:t>
            </a:r>
          </a:p>
          <a:p>
            <a:endParaRPr lang="en-US" dirty="0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AD694B53-74BE-7607-2E62-A2630BAFD9AF}"/>
              </a:ext>
            </a:extLst>
          </p:cNvPr>
          <p:cNvSpPr/>
          <p:nvPr/>
        </p:nvSpPr>
        <p:spPr>
          <a:xfrm>
            <a:off x="3984171" y="1371600"/>
            <a:ext cx="7884973" cy="3461657"/>
          </a:xfrm>
          <a:prstGeom prst="roundRect">
            <a:avLst>
              <a:gd name="adj" fmla="val 2995"/>
            </a:avLst>
          </a:prstGeom>
          <a:solidFill>
            <a:srgbClr val="FFFFFF"/>
          </a:solidFill>
          <a:ln w="12700" cap="flat">
            <a:noFill/>
            <a:miter lim="400000"/>
          </a:ln>
          <a:effectLst>
            <a:outerShdw blurRad="317500" dist="50800" dir="5400000" rotWithShape="0">
              <a:srgbClr val="000000">
                <a:alpha val="33984"/>
              </a:srgbClr>
            </a:outerShdw>
          </a:effectLst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97CF973-5904-44CC-892D-9CADA808AA59}"/>
              </a:ext>
            </a:extLst>
          </p:cNvPr>
          <p:cNvSpPr/>
          <p:nvPr/>
        </p:nvSpPr>
        <p:spPr>
          <a:xfrm>
            <a:off x="4122506" y="1900734"/>
            <a:ext cx="7655837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Get identity object by sub string; look up relation to user; place in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input.user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7605702-59D2-2116-8CAB-EC69949D6BAE}"/>
              </a:ext>
            </a:extLst>
          </p:cNvPr>
          <p:cNvSpPr/>
          <p:nvPr/>
        </p:nvSpPr>
        <p:spPr>
          <a:xfrm>
            <a:off x="4122506" y="2612561"/>
            <a:ext cx="7655837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Get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sub</a:t>
            </a:r>
            <a:r>
              <a:rPr lang="en-US" dirty="0"/>
              <a:t> claim from JWT; use that as the id of the subject to look up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EE8BB77-4F8E-2FD8-1B8C-99C3CD611945}"/>
              </a:ext>
            </a:extLst>
          </p:cNvPr>
          <p:cNvSpPr/>
          <p:nvPr/>
        </p:nvSpPr>
        <p:spPr>
          <a:xfrm>
            <a:off x="4122506" y="3315545"/>
            <a:ext cx="7655837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No special tricks. </a:t>
            </a:r>
            <a:r>
              <a:rPr lang="en-US" dirty="0"/>
              <a:t>Policy can access as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input.identity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FFC036-B58A-21FC-4454-77ED96250E5F}"/>
              </a:ext>
            </a:extLst>
          </p:cNvPr>
          <p:cNvSpPr/>
          <p:nvPr/>
        </p:nvSpPr>
        <p:spPr>
          <a:xfrm>
            <a:off x="4122506" y="4021536"/>
            <a:ext cx="7655837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Evaluate policy without a subject 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9848169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E18C4D-C8E1-5384-26B9-C37D8132B7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91C92-BA3D-3500-8F06-5B3B7FFE1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6" y="37984"/>
            <a:ext cx="9129403" cy="909870"/>
          </a:xfrm>
        </p:spPr>
        <p:txBody>
          <a:bodyPr>
            <a:normAutofit/>
          </a:bodyPr>
          <a:lstStyle/>
          <a:p>
            <a:r>
              <a:rPr lang="en-US" sz="3600" dirty="0"/>
              <a:t>Policy Context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18D8D3B6-E069-D641-1B0E-0399AA2D5A0D}"/>
              </a:ext>
            </a:extLst>
          </p:cNvPr>
          <p:cNvSpPr/>
          <p:nvPr/>
        </p:nvSpPr>
        <p:spPr>
          <a:xfrm>
            <a:off x="4637314" y="1273213"/>
            <a:ext cx="7231830" cy="4453993"/>
          </a:xfrm>
          <a:prstGeom prst="roundRect">
            <a:avLst>
              <a:gd name="adj" fmla="val 2995"/>
            </a:avLst>
          </a:prstGeom>
          <a:solidFill>
            <a:srgbClr val="121212"/>
          </a:solidFill>
          <a:ln w="12700" cap="flat">
            <a:noFill/>
            <a:miter lim="400000"/>
          </a:ln>
          <a:effectLst>
            <a:outerShdw blurRad="317500" dist="50800" dir="5400000" rotWithShape="0">
              <a:srgbClr val="000000">
                <a:alpha val="33984"/>
              </a:srgbClr>
            </a:outerShdw>
          </a:effectLst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84E4B8-53A1-94F3-098B-9069021D6BDD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839786" y="1273213"/>
            <a:ext cx="3449185" cy="4453994"/>
          </a:xfrm>
        </p:spPr>
        <p:txBody>
          <a:bodyPr anchor="t">
            <a:norm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u="sng" dirty="0"/>
              <a:t>Is</a:t>
            </a:r>
            <a:r>
              <a:rPr lang="en-US" dirty="0"/>
              <a:t> evaluates an array of decisions on a single path (rule / module)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u="sng" dirty="0" err="1"/>
              <a:t>DecisionTree</a:t>
            </a:r>
            <a:r>
              <a:rPr lang="en-US" dirty="0"/>
              <a:t> evaluates an array of decisions for every rule defined under the path. 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D84B5A30-94F6-5B07-C5A6-D277D32675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843" y="1393195"/>
            <a:ext cx="3608989" cy="1589491"/>
          </a:xfrm>
          <a:prstGeom prst="rect">
            <a:avLst/>
          </a:prstGeom>
        </p:spPr>
      </p:pic>
      <p:pic>
        <p:nvPicPr>
          <p:cNvPr id="15" name="Picture 14" descr="A computer screen with text on it&#10;&#10;Description automatically generated">
            <a:extLst>
              <a:ext uri="{FF2B5EF4-FFF2-40B4-BE49-F238E27FC236}">
                <a16:creationId xmlns:a16="http://schemas.microsoft.com/office/drawing/2014/main" id="{EFA4C4D6-2456-B21D-8656-117C078BE8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229" y="1415781"/>
            <a:ext cx="3401656" cy="1624431"/>
          </a:xfrm>
          <a:prstGeom prst="rect">
            <a:avLst/>
          </a:prstGeom>
        </p:spPr>
      </p:pic>
      <p:pic>
        <p:nvPicPr>
          <p:cNvPr id="17" name="Picture 16" descr="A screenshot of a computer&#10;&#10;Description automatically generated">
            <a:extLst>
              <a:ext uri="{FF2B5EF4-FFF2-40B4-BE49-F238E27FC236}">
                <a16:creationId xmlns:a16="http://schemas.microsoft.com/office/drawing/2014/main" id="{51681173-226C-7F76-37BC-33B2AC8DE2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1842" y="3429000"/>
            <a:ext cx="3308579" cy="1513114"/>
          </a:xfrm>
          <a:prstGeom prst="rect">
            <a:avLst/>
          </a:prstGeom>
        </p:spPr>
      </p:pic>
      <p:pic>
        <p:nvPicPr>
          <p:cNvPr id="20" name="Picture 19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C3C81CB3-F899-83DB-5B6B-54A5FD52009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3229" y="3429000"/>
            <a:ext cx="3401656" cy="2183153"/>
          </a:xfrm>
          <a:prstGeom prst="rect">
            <a:avLst/>
          </a:prstGeom>
        </p:spPr>
      </p:pic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B361E8C-3AF4-76DF-019A-0F9436AE71A0}"/>
              </a:ext>
            </a:extLst>
          </p:cNvPr>
          <p:cNvCxnSpPr>
            <a:cxnSpLocks/>
          </p:cNvCxnSpPr>
          <p:nvPr/>
        </p:nvCxnSpPr>
        <p:spPr>
          <a:xfrm>
            <a:off x="4637314" y="3178629"/>
            <a:ext cx="7231830" cy="0"/>
          </a:xfrm>
          <a:prstGeom prst="line">
            <a:avLst/>
          </a:prstGeom>
          <a:noFill/>
          <a:ln w="12700" cap="flat">
            <a:solidFill>
              <a:schemeClr val="bg1">
                <a:lumMod val="10000"/>
                <a:lumOff val="9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2027012065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05CBF3-F37C-0C78-5EB3-381F011F0F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612D4C-6A34-F345-4223-8E1BE45AA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6" y="37984"/>
            <a:ext cx="9129403" cy="909870"/>
          </a:xfrm>
        </p:spPr>
        <p:txBody>
          <a:bodyPr>
            <a:normAutofit/>
          </a:bodyPr>
          <a:lstStyle/>
          <a:p>
            <a:r>
              <a:rPr lang="en-US" sz="3600" dirty="0"/>
              <a:t>Resource Context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71B912D7-FF88-15A6-7412-1D7C214884F4}"/>
              </a:ext>
            </a:extLst>
          </p:cNvPr>
          <p:cNvSpPr/>
          <p:nvPr/>
        </p:nvSpPr>
        <p:spPr>
          <a:xfrm>
            <a:off x="3984171" y="1371600"/>
            <a:ext cx="7884973" cy="3777343"/>
          </a:xfrm>
          <a:prstGeom prst="roundRect">
            <a:avLst>
              <a:gd name="adj" fmla="val 2995"/>
            </a:avLst>
          </a:prstGeom>
          <a:solidFill>
            <a:srgbClr val="121212"/>
          </a:solidFill>
          <a:ln w="12700" cap="flat">
            <a:noFill/>
            <a:miter lim="400000"/>
          </a:ln>
          <a:effectLst>
            <a:outerShdw blurRad="317500" dist="50800" dir="5400000" rotWithShape="0">
              <a:srgbClr val="000000">
                <a:alpha val="33984"/>
              </a:srgbClr>
            </a:outerShdw>
          </a:effectLst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5BB1889-B452-71B2-715E-2CB5E8D2DDBC}"/>
              </a:ext>
            </a:extLst>
          </p:cNvPr>
          <p:cNvSpPr/>
          <p:nvPr/>
        </p:nvSpPr>
        <p:spPr>
          <a:xfrm>
            <a:off x="4122506" y="1900734"/>
            <a:ext cx="7655837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dirty="0"/>
              <a:t>Get identity object by sub string; look up relation to user; place in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input.user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0C6809C-F753-679C-AA37-8FE5381863F1}"/>
              </a:ext>
            </a:extLst>
          </p:cNvPr>
          <p:cNvSpPr/>
          <p:nvPr/>
        </p:nvSpPr>
        <p:spPr>
          <a:xfrm>
            <a:off x="4122506" y="2612561"/>
            <a:ext cx="7655837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Get </a:t>
            </a: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sub</a:t>
            </a:r>
            <a:r>
              <a:rPr lang="en-US" dirty="0"/>
              <a:t> claim from JWT; use that as the id of the subject to look up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35AEA3E-7A2E-585A-E6A8-BD46467D2DB8}"/>
              </a:ext>
            </a:extLst>
          </p:cNvPr>
          <p:cNvSpPr/>
          <p:nvPr/>
        </p:nvSpPr>
        <p:spPr>
          <a:xfrm>
            <a:off x="4122506" y="3315545"/>
            <a:ext cx="7655837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No special tricks. </a:t>
            </a:r>
            <a:r>
              <a:rPr lang="en-US" dirty="0"/>
              <a:t>Policy can access as </a:t>
            </a:r>
            <a:r>
              <a:rPr lang="en-US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input.identity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2FC3ED-47E2-7589-FB0B-578EB2D61259}"/>
              </a:ext>
            </a:extLst>
          </p:cNvPr>
          <p:cNvSpPr/>
          <p:nvPr/>
        </p:nvSpPr>
        <p:spPr>
          <a:xfrm>
            <a:off x="4122506" y="4021536"/>
            <a:ext cx="7655837" cy="369330"/>
          </a:xfrm>
          <a:prstGeom prst="rect">
            <a:avLst/>
          </a:prstGeom>
          <a:solidFill>
            <a:srgbClr val="FFFFFF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Calibri"/>
                <a:ea typeface="Calibri"/>
                <a:cs typeface="Calibri"/>
                <a:sym typeface="Calibri"/>
              </a:rPr>
              <a:t>Evaluate policy without a subject </a:t>
            </a:r>
            <a:endParaRPr kumimoji="0" lang="en-US" sz="18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Courier New" panose="02070309020205020404" pitchFamily="49" charset="0"/>
              <a:cs typeface="Courier New" panose="02070309020205020404" pitchFamily="49" charset="0"/>
              <a:sym typeface="Calibri"/>
            </a:endParaRPr>
          </a:p>
        </p:txBody>
      </p:sp>
      <p:pic>
        <p:nvPicPr>
          <p:cNvPr id="9" name="Picture 8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ABFC9D16-632F-2658-889B-15B3941FD1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373" y="1454081"/>
            <a:ext cx="7772400" cy="3422708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928354-9548-294E-60D2-3EF306930BCF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839786" y="1273213"/>
            <a:ext cx="4310741" cy="4453994"/>
          </a:xfrm>
        </p:spPr>
        <p:txBody>
          <a:bodyPr anchor="t">
            <a:normAutofit/>
          </a:bodyPr>
          <a:lstStyle/>
          <a:p>
            <a:endParaRPr lang="en-US" dirty="0"/>
          </a:p>
          <a:p>
            <a:endParaRPr lang="en-US" dirty="0"/>
          </a:p>
          <a:p>
            <a:r>
              <a:rPr lang="en-US" dirty="0"/>
              <a:t>ReBAC policies follow a </a:t>
            </a:r>
            <a:br>
              <a:rPr lang="en-US" dirty="0"/>
            </a:br>
            <a:r>
              <a:rPr lang="en-US" dirty="0"/>
              <a:t>special convention: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1400" dirty="0"/>
              <a:t>Subject Type: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user</a:t>
            </a:r>
          </a:p>
          <a:p>
            <a:r>
              <a:rPr lang="en-US" sz="1400" dirty="0"/>
              <a:t>Subject ID: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identity_context.identity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/>
              <a:t>Relation: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resource_context.relation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/>
              <a:t>Object Type: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resource_context.object_type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/>
              <a:t>Object ID: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resource_context.object_id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341175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36B018-1FC6-196C-6D2D-1A6A74805A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477BA-65D1-342A-0700-C60F25D63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6" y="37984"/>
            <a:ext cx="9129403" cy="909870"/>
          </a:xfrm>
        </p:spPr>
        <p:txBody>
          <a:bodyPr>
            <a:normAutofit/>
          </a:bodyPr>
          <a:lstStyle/>
          <a:p>
            <a:r>
              <a:rPr lang="en-US" sz="3600" dirty="0"/>
              <a:t>Policies and the Directory (ABAC)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F33EF40-97FA-2C26-824B-C0C18E673C39}"/>
              </a:ext>
            </a:extLst>
          </p:cNvPr>
          <p:cNvSpPr/>
          <p:nvPr/>
        </p:nvSpPr>
        <p:spPr>
          <a:xfrm>
            <a:off x="4604657" y="1371599"/>
            <a:ext cx="7264487" cy="4771047"/>
          </a:xfrm>
          <a:prstGeom prst="roundRect">
            <a:avLst>
              <a:gd name="adj" fmla="val 2995"/>
            </a:avLst>
          </a:prstGeom>
          <a:solidFill>
            <a:srgbClr val="121212"/>
          </a:solidFill>
          <a:ln w="12700" cap="flat">
            <a:noFill/>
            <a:miter lim="400000"/>
          </a:ln>
          <a:effectLst>
            <a:outerShdw blurRad="317500" dist="50800" dir="5400000" rotWithShape="0">
              <a:srgbClr val="000000">
                <a:alpha val="33984"/>
              </a:srgbClr>
            </a:outerShdw>
          </a:effectLst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F57DBD-4063-FF36-09CF-83D0764316E7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839787" y="1273213"/>
            <a:ext cx="3627506" cy="4453994"/>
          </a:xfrm>
        </p:spPr>
        <p:txBody>
          <a:bodyPr anchor="t">
            <a:normAutofit/>
          </a:bodyPr>
          <a:lstStyle/>
          <a:p>
            <a:endParaRPr lang="en-US" dirty="0"/>
          </a:p>
          <a:p>
            <a:r>
              <a:rPr lang="en-US" sz="1800" dirty="0"/>
              <a:t>Topaz will automatically load the user associated with the </a:t>
            </a:r>
            <a:r>
              <a:rPr lang="en-US" sz="1800" dirty="0" err="1"/>
              <a:t>identity_context</a:t>
            </a:r>
            <a:r>
              <a:rPr lang="en-US" sz="1800" dirty="0"/>
              <a:t> into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input.user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800" dirty="0"/>
          </a:p>
          <a:p>
            <a:r>
              <a:rPr lang="en-US" sz="1800" dirty="0"/>
              <a:t>This allows expressions like 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input.user.properties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.*</a:t>
            </a:r>
          </a:p>
          <a:p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ds.object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/>
              <a:t>loads any object (with relations) from the directory</a:t>
            </a:r>
          </a:p>
          <a:p>
            <a:endParaRPr lang="en-US" sz="1800" dirty="0">
              <a:latin typeface="Roboto" panose="02000000000000000000" pitchFamily="2" charset="0"/>
              <a:ea typeface="Roboto" panose="02000000000000000000" pitchFamily="2" charset="0"/>
              <a:cs typeface="Courier New" panose="02070309020205020404" pitchFamily="49" charset="0"/>
            </a:endParaRPr>
          </a:p>
          <a:p>
            <a:r>
              <a:rPr lang="en-US" sz="1800" dirty="0">
                <a:latin typeface="Roboto" panose="02000000000000000000" pitchFamily="2" charset="0"/>
                <a:ea typeface="Roboto" panose="02000000000000000000" pitchFamily="2" charset="0"/>
                <a:cs typeface="Courier New" panose="02070309020205020404" pitchFamily="49" charset="0"/>
              </a:rPr>
              <a:t>This allows policies to evaluate expressions around data that is stored in the directory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Courier New" panose="02070309020205020404" pitchFamily="49" charset="0"/>
            </a:endParaRPr>
          </a:p>
        </p:txBody>
      </p:sp>
      <p:pic>
        <p:nvPicPr>
          <p:cNvPr id="6" name="Picture 5" descr="A screen shot of a computer program&#10;&#10;Description automatically generated">
            <a:extLst>
              <a:ext uri="{FF2B5EF4-FFF2-40B4-BE49-F238E27FC236}">
                <a16:creationId xmlns:a16="http://schemas.microsoft.com/office/drawing/2014/main" id="{8CE552E3-FA5D-BD74-E310-024CDD5542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4487" y="1273213"/>
            <a:ext cx="4128675" cy="468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008824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36B018-1FC6-196C-6D2D-1A6A74805A0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6477BA-65D1-342A-0700-C60F25D63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6" y="37984"/>
            <a:ext cx="9129403" cy="909870"/>
          </a:xfrm>
        </p:spPr>
        <p:txBody>
          <a:bodyPr>
            <a:normAutofit/>
          </a:bodyPr>
          <a:lstStyle/>
          <a:p>
            <a:r>
              <a:rPr lang="en-US" sz="3600" dirty="0"/>
              <a:t>Policies and the Directory (ReBAC)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F33EF40-97FA-2C26-824B-C0C18E673C39}"/>
              </a:ext>
            </a:extLst>
          </p:cNvPr>
          <p:cNvSpPr/>
          <p:nvPr/>
        </p:nvSpPr>
        <p:spPr>
          <a:xfrm>
            <a:off x="4604657" y="1371599"/>
            <a:ext cx="7264487" cy="4771047"/>
          </a:xfrm>
          <a:prstGeom prst="roundRect">
            <a:avLst>
              <a:gd name="adj" fmla="val 2995"/>
            </a:avLst>
          </a:prstGeom>
          <a:solidFill>
            <a:srgbClr val="121212"/>
          </a:solidFill>
          <a:ln w="12700" cap="flat">
            <a:noFill/>
            <a:miter lim="400000"/>
          </a:ln>
          <a:effectLst>
            <a:outerShdw blurRad="317500" dist="50800" dir="5400000" rotWithShape="0">
              <a:srgbClr val="000000">
                <a:alpha val="33984"/>
              </a:srgbClr>
            </a:outerShdw>
          </a:effectLst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F57DBD-4063-FF36-09CF-83D0764316E7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839787" y="1273213"/>
            <a:ext cx="3627506" cy="4453994"/>
          </a:xfrm>
        </p:spPr>
        <p:txBody>
          <a:bodyPr anchor="t">
            <a:normAutofit/>
          </a:bodyPr>
          <a:lstStyle/>
          <a:p>
            <a:endParaRPr lang="en-US" dirty="0"/>
          </a:p>
          <a:p>
            <a:r>
              <a:rPr lang="en-US" sz="1800" dirty="0"/>
              <a:t>A policy can invoke any of the OPA built-ins that talk to the directory.</a:t>
            </a:r>
          </a:p>
          <a:p>
            <a:endParaRPr lang="en-US" sz="1800" dirty="0"/>
          </a:p>
          <a:p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ds.check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/>
              <a:t>makes a call to the Directory </a:t>
            </a:r>
            <a:r>
              <a:rPr lang="en-US" sz="1800" u="sng" dirty="0"/>
              <a:t>Check</a:t>
            </a:r>
            <a:r>
              <a:rPr lang="en-US" sz="1800" dirty="0"/>
              <a:t> API.</a:t>
            </a:r>
          </a:p>
          <a:p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policy-</a:t>
            </a:r>
            <a:r>
              <a:rPr lang="en-US" sz="1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rebac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800" dirty="0">
                <a:latin typeface="Roboto" panose="02000000000000000000" pitchFamily="2" charset="0"/>
                <a:ea typeface="Roboto" panose="02000000000000000000" pitchFamily="2" charset="0"/>
                <a:cs typeface="Courier New" panose="02070309020205020404" pitchFamily="49" charset="0"/>
              </a:rPr>
              <a:t>is the “generic” policy that defines a single rule, which delegates to the graph processor.</a:t>
            </a:r>
          </a:p>
          <a:p>
            <a:endParaRPr lang="en-US" sz="1800" dirty="0">
              <a:latin typeface="Roboto" panose="02000000000000000000" pitchFamily="2" charset="0"/>
              <a:ea typeface="Roboto" panose="02000000000000000000" pitchFamily="2" charset="0"/>
              <a:cs typeface="Courier New" panose="02070309020205020404" pitchFamily="49" charset="0"/>
            </a:endParaRPr>
          </a:p>
          <a:p>
            <a:r>
              <a:rPr lang="en-US" sz="1800" dirty="0">
                <a:latin typeface="Roboto" panose="02000000000000000000" pitchFamily="2" charset="0"/>
                <a:ea typeface="Roboto" panose="02000000000000000000" pitchFamily="2" charset="0"/>
                <a:cs typeface="Courier New" panose="02070309020205020404" pitchFamily="49" charset="0"/>
              </a:rPr>
              <a:t>A custom policy can leverage Rego (and object properties).</a:t>
            </a:r>
            <a:endParaRPr lang="en-US" dirty="0">
              <a:latin typeface="Roboto" panose="02000000000000000000" pitchFamily="2" charset="0"/>
              <a:ea typeface="Roboto" panose="02000000000000000000" pitchFamily="2" charset="0"/>
              <a:cs typeface="Courier New" panose="02070309020205020404" pitchFamily="49" charset="0"/>
            </a:endParaRPr>
          </a:p>
        </p:txBody>
      </p:sp>
      <p:pic>
        <p:nvPicPr>
          <p:cNvPr id="11" name="Picture 10" descr="A computer screen shot of a code&#10;&#10;Description automatically generated">
            <a:extLst>
              <a:ext uri="{FF2B5EF4-FFF2-40B4-BE49-F238E27FC236}">
                <a16:creationId xmlns:a16="http://schemas.microsoft.com/office/drawing/2014/main" id="{47B84CAC-0F5D-C27C-17BA-FAB5CD5231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58045" y="1130793"/>
            <a:ext cx="6873734" cy="5011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83061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E18C4D-C8E1-5384-26B9-C37D8132B7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6B5336DD-92E7-A213-B25B-957268AA02FA}"/>
              </a:ext>
            </a:extLst>
          </p:cNvPr>
          <p:cNvSpPr/>
          <p:nvPr/>
        </p:nvSpPr>
        <p:spPr>
          <a:xfrm>
            <a:off x="6659238" y="1968789"/>
            <a:ext cx="5070305" cy="3957130"/>
          </a:xfrm>
          <a:prstGeom prst="roundRect">
            <a:avLst>
              <a:gd name="adj" fmla="val 2995"/>
            </a:avLst>
          </a:prstGeom>
          <a:solidFill>
            <a:srgbClr val="000000"/>
          </a:solidFill>
          <a:ln w="12700" cap="flat">
            <a:noFill/>
            <a:miter lim="400000"/>
          </a:ln>
          <a:effectLst>
            <a:outerShdw blurRad="317500" dist="50800" dir="5400000" rotWithShape="0">
              <a:srgbClr val="000000">
                <a:alpha val="33984"/>
              </a:srgbClr>
            </a:outerShdw>
          </a:effectLst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5FB837E5-8F89-2BA4-EB2F-FADB77E728DF}"/>
              </a:ext>
            </a:extLst>
          </p:cNvPr>
          <p:cNvSpPr/>
          <p:nvPr/>
        </p:nvSpPr>
        <p:spPr>
          <a:xfrm>
            <a:off x="839786" y="1934325"/>
            <a:ext cx="4549168" cy="3957130"/>
          </a:xfrm>
          <a:prstGeom prst="roundRect">
            <a:avLst>
              <a:gd name="adj" fmla="val 2995"/>
            </a:avLst>
          </a:prstGeom>
          <a:solidFill>
            <a:srgbClr val="000000"/>
          </a:solidFill>
          <a:ln w="12700" cap="flat">
            <a:noFill/>
            <a:miter lim="400000"/>
          </a:ln>
          <a:effectLst>
            <a:outerShdw blurRad="317500" dist="50800" dir="5400000" rotWithShape="0">
              <a:srgbClr val="000000">
                <a:alpha val="33984"/>
              </a:srgbClr>
            </a:outerShdw>
          </a:effectLst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191C92-BA3D-3500-8F06-5B3B7FFE1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6" y="37984"/>
            <a:ext cx="9129403" cy="909870"/>
          </a:xfrm>
        </p:spPr>
        <p:txBody>
          <a:bodyPr>
            <a:normAutofit/>
          </a:bodyPr>
          <a:lstStyle/>
          <a:p>
            <a:r>
              <a:rPr lang="en-US" sz="3600" dirty="0"/>
              <a:t>Response payloads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84E4B8-53A1-94F3-098B-9069021D6BDD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839786" y="1273213"/>
            <a:ext cx="4662955" cy="679803"/>
          </a:xfrm>
        </p:spPr>
        <p:txBody>
          <a:bodyPr anchor="t">
            <a:normAutofit/>
          </a:bodyPr>
          <a:lstStyle/>
          <a:p>
            <a:r>
              <a:rPr lang="en-US" u="sng" dirty="0"/>
              <a:t>Is</a:t>
            </a:r>
            <a:r>
              <a:rPr lang="en-US" dirty="0"/>
              <a:t> evaluates an array of decisions on a single path (rule / module)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B361E8C-3AF4-76DF-019A-0F9436AE71A0}"/>
              </a:ext>
            </a:extLst>
          </p:cNvPr>
          <p:cNvCxnSpPr>
            <a:cxnSpLocks/>
          </p:cNvCxnSpPr>
          <p:nvPr/>
        </p:nvCxnSpPr>
        <p:spPr>
          <a:xfrm>
            <a:off x="6096000" y="1273213"/>
            <a:ext cx="0" cy="4453994"/>
          </a:xfrm>
          <a:prstGeom prst="line">
            <a:avLst/>
          </a:prstGeom>
          <a:noFill/>
          <a:ln w="12700" cap="flat">
            <a:solidFill>
              <a:schemeClr val="bg1">
                <a:lumMod val="10000"/>
                <a:lumOff val="90000"/>
              </a:schemeClr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1" name="Text Placeholder 3">
            <a:extLst>
              <a:ext uri="{FF2B5EF4-FFF2-40B4-BE49-F238E27FC236}">
                <a16:creationId xmlns:a16="http://schemas.microsoft.com/office/drawing/2014/main" id="{F6F6F215-368E-E0A5-DF7C-FCD5D52A8B5C}"/>
              </a:ext>
            </a:extLst>
          </p:cNvPr>
          <p:cNvSpPr txBox="1">
            <a:spLocks/>
          </p:cNvSpPr>
          <p:nvPr/>
        </p:nvSpPr>
        <p:spPr>
          <a:xfrm>
            <a:off x="6689256" y="1273213"/>
            <a:ext cx="5179888" cy="6266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t">
            <a:normAutofit/>
          </a:bodyPr>
          <a:lstStyle>
            <a:lvl1pPr marL="0" marR="0" indent="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 i="0" u="none" strike="noStrike" cap="none" spc="0" baseline="0">
                <a:solidFill>
                  <a:srgbClr val="E7E7E7"/>
                </a:solidFill>
                <a:uFillTx/>
                <a:latin typeface="+mj-lt"/>
                <a:ea typeface="+mj-ea"/>
                <a:cs typeface="+mj-cs"/>
                <a:sym typeface="Roboto"/>
              </a:defRPr>
            </a:lvl1pPr>
            <a:lvl2pPr marL="0" marR="0" indent="4572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 i="0" u="none" strike="noStrike" cap="none" spc="0" baseline="0">
                <a:solidFill>
                  <a:srgbClr val="E7E7E7"/>
                </a:solidFill>
                <a:uFillTx/>
                <a:latin typeface="+mj-lt"/>
                <a:ea typeface="+mj-ea"/>
                <a:cs typeface="+mj-cs"/>
                <a:sym typeface="Roboto"/>
              </a:defRPr>
            </a:lvl2pPr>
            <a:lvl3pPr marL="0" marR="0" indent="9144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 i="0" u="none" strike="noStrike" cap="none" spc="0" baseline="0">
                <a:solidFill>
                  <a:srgbClr val="E7E7E7"/>
                </a:solidFill>
                <a:uFillTx/>
                <a:latin typeface="+mj-lt"/>
                <a:ea typeface="+mj-ea"/>
                <a:cs typeface="+mj-cs"/>
                <a:sym typeface="Roboto"/>
              </a:defRPr>
            </a:lvl3pPr>
            <a:lvl4pPr marL="0" marR="0" indent="1371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 i="0" u="none" strike="noStrike" cap="none" spc="0" baseline="0">
                <a:solidFill>
                  <a:srgbClr val="E7E7E7"/>
                </a:solidFill>
                <a:uFillTx/>
                <a:latin typeface="+mj-lt"/>
                <a:ea typeface="+mj-ea"/>
                <a:cs typeface="+mj-cs"/>
                <a:sym typeface="Roboto"/>
              </a:defRPr>
            </a:lvl4pPr>
            <a:lvl5pPr marL="0" marR="0" indent="18288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 i="0" u="none" strike="noStrike" cap="none" spc="0" baseline="0">
                <a:solidFill>
                  <a:srgbClr val="E7E7E7"/>
                </a:solidFill>
                <a:uFillTx/>
                <a:latin typeface="+mj-lt"/>
                <a:ea typeface="+mj-ea"/>
                <a:cs typeface="+mj-cs"/>
                <a:sym typeface="Roboto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E7E7E7"/>
                </a:solidFill>
                <a:uFillTx/>
                <a:latin typeface="+mj-lt"/>
                <a:ea typeface="+mj-ea"/>
                <a:cs typeface="+mj-cs"/>
                <a:sym typeface="Roboto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E7E7E7"/>
                </a:solidFill>
                <a:uFillTx/>
                <a:latin typeface="+mj-lt"/>
                <a:ea typeface="+mj-ea"/>
                <a:cs typeface="+mj-cs"/>
                <a:sym typeface="Roboto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E7E7E7"/>
                </a:solidFill>
                <a:uFillTx/>
                <a:latin typeface="+mj-lt"/>
                <a:ea typeface="+mj-ea"/>
                <a:cs typeface="+mj-cs"/>
                <a:sym typeface="Roboto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E7E7E7"/>
                </a:solidFill>
                <a:uFillTx/>
                <a:latin typeface="+mj-lt"/>
                <a:ea typeface="+mj-ea"/>
                <a:cs typeface="+mj-cs"/>
                <a:sym typeface="Roboto"/>
              </a:defRPr>
            </a:lvl9pPr>
          </a:lstStyle>
          <a:p>
            <a:pPr hangingPunct="1"/>
            <a:r>
              <a:rPr lang="en-US" u="sng" dirty="0" err="1"/>
              <a:t>DecisionTree</a:t>
            </a:r>
            <a:r>
              <a:rPr lang="en-US" dirty="0"/>
              <a:t> evaluates an array of decisions for every rule defined under the path. 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8" name="Picture 17" descr="A computer screen shot of a program code&#10;&#10;Description automatically generated">
            <a:extLst>
              <a:ext uri="{FF2B5EF4-FFF2-40B4-BE49-F238E27FC236}">
                <a16:creationId xmlns:a16="http://schemas.microsoft.com/office/drawing/2014/main" id="{CDFD627C-93BC-1A60-EEAD-AFF67041DC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184" y="2105587"/>
            <a:ext cx="3378200" cy="3517900"/>
          </a:xfrm>
          <a:prstGeom prst="rect">
            <a:avLst/>
          </a:prstGeom>
        </p:spPr>
      </p:pic>
      <p:pic>
        <p:nvPicPr>
          <p:cNvPr id="21" name="Picture 20" descr="A screen shot of a computer&#10;&#10;Description automatically generated">
            <a:extLst>
              <a:ext uri="{FF2B5EF4-FFF2-40B4-BE49-F238E27FC236}">
                <a16:creationId xmlns:a16="http://schemas.microsoft.com/office/drawing/2014/main" id="{039A493A-B06E-F4D2-1A62-7AFD9C7A73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042" y="2098573"/>
            <a:ext cx="4549172" cy="362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3913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4007AA17-8B2B-DFB8-E668-092184F56FCA}"/>
              </a:ext>
            </a:extLst>
          </p:cNvPr>
          <p:cNvGrpSpPr/>
          <p:nvPr/>
        </p:nvGrpSpPr>
        <p:grpSpPr>
          <a:xfrm>
            <a:off x="448310" y="205321"/>
            <a:ext cx="8321078" cy="2917137"/>
            <a:chOff x="3568662" y="1424683"/>
            <a:chExt cx="8321078" cy="2917137"/>
          </a:xfrm>
        </p:grpSpPr>
        <p:pic>
          <p:nvPicPr>
            <p:cNvPr id="3" name="Picture 2" descr="A blue cartoon animal with a diamond&#10;&#10;Description automatically generated">
              <a:extLst>
                <a:ext uri="{FF2B5EF4-FFF2-40B4-BE49-F238E27FC236}">
                  <a16:creationId xmlns:a16="http://schemas.microsoft.com/office/drawing/2014/main" id="{131135C9-2AB2-0866-E56E-F99A73EE9E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68662" y="1424683"/>
              <a:ext cx="3279217" cy="2917137"/>
            </a:xfrm>
            <a:prstGeom prst="rect">
              <a:avLst/>
            </a:prstGeom>
          </p:spPr>
        </p:pic>
        <p:pic>
          <p:nvPicPr>
            <p:cNvPr id="5" name="Picture 4" descr="A black and white logo&#10;&#10;Description automatically generated">
              <a:extLst>
                <a:ext uri="{FF2B5EF4-FFF2-40B4-BE49-F238E27FC236}">
                  <a16:creationId xmlns:a16="http://schemas.microsoft.com/office/drawing/2014/main" id="{50E9DAC4-36F7-C1BF-D3C7-B7920CFFED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3730" y="2117968"/>
              <a:ext cx="4906010" cy="1523082"/>
            </a:xfrm>
            <a:prstGeom prst="rect">
              <a:avLst/>
            </a:prstGeom>
          </p:spPr>
        </p:pic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CF168AE2-21AF-C2F7-D64D-87C462703759}"/>
              </a:ext>
            </a:extLst>
          </p:cNvPr>
          <p:cNvSpPr txBox="1"/>
          <p:nvPr/>
        </p:nvSpPr>
        <p:spPr>
          <a:xfrm>
            <a:off x="2983290" y="2972111"/>
            <a:ext cx="6225420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The best of </a:t>
            </a:r>
            <a:r>
              <a:rPr kumimoji="0" lang="en-US" sz="3600" b="1" i="0" u="none" strike="noStrike" cap="none" spc="0" normalizeH="0" baseline="0" dirty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OPA</a:t>
            </a:r>
            <a:r>
              <a:rPr kumimoji="0" lang="en-US" sz="3600" b="0" i="0" u="none" strike="noStrike" cap="none" spc="0" normalizeH="0" baseline="0" dirty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 and </a:t>
            </a:r>
            <a:r>
              <a:rPr kumimoji="0" lang="en-US" sz="3600" b="1" i="0" u="none" strike="noStrike" cap="none" spc="0" normalizeH="0" baseline="0" dirty="0">
                <a:ln>
                  <a:noFill/>
                </a:ln>
                <a:solidFill>
                  <a:schemeClr val="bg1">
                    <a:lumMod val="10000"/>
                    <a:lumOff val="90000"/>
                  </a:schemeClr>
                </a:solidFill>
                <a:effectLst/>
                <a:uFillTx/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  <a:sym typeface="Calibri"/>
              </a:rPr>
              <a:t>Zanzibar</a:t>
            </a:r>
          </a:p>
        </p:txBody>
      </p:sp>
      <p:pic>
        <p:nvPicPr>
          <p:cNvPr id="10" name="Picture 9" descr="A screenshot of a computer&#10;&#10;Description automatically generated">
            <a:extLst>
              <a:ext uri="{FF2B5EF4-FFF2-40B4-BE49-F238E27FC236}">
                <a16:creationId xmlns:a16="http://schemas.microsoft.com/office/drawing/2014/main" id="{222A2536-73D0-D8C1-B2F6-322BA1FD2B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765349"/>
            <a:ext cx="7772400" cy="2379374"/>
          </a:xfrm>
          <a:prstGeom prst="rect">
            <a:avLst/>
          </a:prstGeom>
        </p:spPr>
      </p:pic>
      <p:pic>
        <p:nvPicPr>
          <p:cNvPr id="12" name="Picture 11" descr="A qr code on a black background&#10;&#10;Description automatically generated">
            <a:extLst>
              <a:ext uri="{FF2B5EF4-FFF2-40B4-BE49-F238E27FC236}">
                <a16:creationId xmlns:a16="http://schemas.microsoft.com/office/drawing/2014/main" id="{5308B137-4C1D-E892-9147-88AEA658D90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5239" y="806879"/>
            <a:ext cx="1833803" cy="170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444006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FD105-4F65-D52E-163A-CC1359EB2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6" y="37984"/>
            <a:ext cx="10930301" cy="985024"/>
          </a:xfrm>
        </p:spPr>
        <p:txBody>
          <a:bodyPr>
            <a:normAutofit/>
          </a:bodyPr>
          <a:lstStyle/>
          <a:p>
            <a:r>
              <a:rPr lang="en-US" sz="3600" dirty="0"/>
              <a:t>Topaz Design &amp; Architecture: OPA + a “data plane”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DF173C-C48B-AB2D-A3CF-614D2DF72EA9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839787" y="1351698"/>
            <a:ext cx="3932239" cy="4558448"/>
          </a:xfrm>
        </p:spPr>
        <p:txBody>
          <a:bodyPr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Uses OPA as a decision engine, inherits OPA’s semantics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Adds an embedded database to store objects and relationships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Defines a modeling language for describing a Zanzibar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Adds a set of OPA </a:t>
            </a:r>
            <a:r>
              <a:rPr lang="en-US" i="1" dirty="0"/>
              <a:t>built-ins </a:t>
            </a:r>
            <a:r>
              <a:rPr lang="en-US" dirty="0"/>
              <a:t>to allow policies to evaluate graph queries efficiently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Defines a set of gRPC and REST APIs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SDKs layer over gRPC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Directory also has a graphQL API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Policy and model are side-loaded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Policy evaluation is side-effect free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1BFD25E6-E073-EB47-F95F-81B265A4B4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026" y="1351698"/>
            <a:ext cx="6998062" cy="4558448"/>
          </a:xfrm>
          <a:prstGeom prst="rect">
            <a:avLst/>
          </a:prstGeom>
          <a:noFill/>
          <a:ln>
            <a:solidFill>
              <a:schemeClr val="bg1">
                <a:lumMod val="10000"/>
                <a:lumOff val="9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01489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FD105-4F65-D52E-163A-CC1359EB2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7" y="37984"/>
            <a:ext cx="6408506" cy="909870"/>
          </a:xfrm>
        </p:spPr>
        <p:txBody>
          <a:bodyPr>
            <a:normAutofit/>
          </a:bodyPr>
          <a:lstStyle/>
          <a:p>
            <a:r>
              <a:rPr lang="en-US" sz="3600" dirty="0"/>
              <a:t>Policies are defined in Rego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DF173C-C48B-AB2D-A3CF-614D2DF72EA9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839787" y="1351698"/>
            <a:ext cx="3932239" cy="4558448"/>
          </a:xfrm>
        </p:spPr>
        <p:txBody>
          <a:bodyPr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Multiple rules can be defined across one or more </a:t>
            </a:r>
            <a:r>
              <a:rPr lang="en-US" dirty="0" err="1"/>
              <a:t>rego</a:t>
            </a:r>
            <a:r>
              <a:rPr lang="en-US" dirty="0"/>
              <a:t> modules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Use </a:t>
            </a:r>
            <a:r>
              <a:rPr lang="en-US" dirty="0" err="1"/>
              <a:t>rego</a:t>
            </a:r>
            <a:r>
              <a:rPr lang="en-US" dirty="0"/>
              <a:t> composition model (packages, imports)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Can define multiple decisions in a module (e.g. allowed, visible, enabled)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Offer both generic and opinionated evaluation APIs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EC573D01-955A-2D46-489D-A00ACDF2C272}"/>
              </a:ext>
            </a:extLst>
          </p:cNvPr>
          <p:cNvSpPr/>
          <p:nvPr/>
        </p:nvSpPr>
        <p:spPr>
          <a:xfrm>
            <a:off x="5649872" y="1169175"/>
            <a:ext cx="5265696" cy="4740971"/>
          </a:xfrm>
          <a:prstGeom prst="roundRect">
            <a:avLst>
              <a:gd name="adj" fmla="val 2995"/>
            </a:avLst>
          </a:prstGeom>
          <a:solidFill>
            <a:srgbClr val="1E1E1E"/>
          </a:solidFill>
          <a:ln w="12700" cap="flat">
            <a:noFill/>
            <a:miter lim="400000"/>
          </a:ln>
          <a:effectLst>
            <a:outerShdw blurRad="317500" dist="50800" dir="5400000" rotWithShape="0">
              <a:srgbClr val="000000">
                <a:alpha val="33984"/>
              </a:srgbClr>
            </a:outerShdw>
          </a:effectLst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5" name="Picture 14" descr="Picture 14">
            <a:extLst>
              <a:ext uri="{FF2B5EF4-FFF2-40B4-BE49-F238E27FC236}">
                <a16:creationId xmlns:a16="http://schemas.microsoft.com/office/drawing/2014/main" id="{04A47481-4CD8-BFD0-1A3E-4AC1D0418A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844" y="1313239"/>
            <a:ext cx="4790004" cy="4177251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6" name="Rounded Rectangle 17">
            <a:extLst>
              <a:ext uri="{FF2B5EF4-FFF2-40B4-BE49-F238E27FC236}">
                <a16:creationId xmlns:a16="http://schemas.microsoft.com/office/drawing/2014/main" id="{2A49B0A7-E453-5BCD-D7FC-4E6027E968E9}"/>
              </a:ext>
            </a:extLst>
          </p:cNvPr>
          <p:cNvSpPr/>
          <p:nvPr/>
        </p:nvSpPr>
        <p:spPr>
          <a:xfrm>
            <a:off x="6832117" y="1826040"/>
            <a:ext cx="2295898" cy="201296"/>
          </a:xfrm>
          <a:prstGeom prst="roundRect">
            <a:avLst>
              <a:gd name="adj" fmla="val 18354"/>
            </a:avLst>
          </a:prstGeom>
          <a:solidFill>
            <a:srgbClr val="36B1B5">
              <a:alpha val="21000"/>
            </a:srgbClr>
          </a:solidFill>
          <a:ln w="12700" cap="flat">
            <a:solidFill>
              <a:srgbClr val="36B1B5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" name="TextBox 25">
            <a:extLst>
              <a:ext uri="{FF2B5EF4-FFF2-40B4-BE49-F238E27FC236}">
                <a16:creationId xmlns:a16="http://schemas.microsoft.com/office/drawing/2014/main" id="{D80444AC-F1F2-6F59-7C84-4FC232B7225B}"/>
              </a:ext>
            </a:extLst>
          </p:cNvPr>
          <p:cNvSpPr txBox="1"/>
          <p:nvPr/>
        </p:nvSpPr>
        <p:spPr>
          <a:xfrm>
            <a:off x="9167922" y="1787181"/>
            <a:ext cx="1053045" cy="3073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tIns="45719" rIns="45719" bIns="45719" numCol="1" anchor="t">
            <a:spAutoFit/>
          </a:bodyPr>
          <a:lstStyle>
            <a:lvl1pPr>
              <a:defRPr sz="1400">
                <a:solidFill>
                  <a:srgbClr val="36B1B5"/>
                </a:solidFill>
                <a:latin typeface="+mj-lt"/>
                <a:ea typeface="+mj-ea"/>
                <a:cs typeface="+mj-cs"/>
                <a:sym typeface="Roboto"/>
              </a:defRPr>
            </a:lvl1pPr>
          </a:lstStyle>
          <a:p>
            <a:r>
              <a:t>conventions</a:t>
            </a:r>
          </a:p>
        </p:txBody>
      </p:sp>
      <p:sp>
        <p:nvSpPr>
          <p:cNvPr id="8" name="Rounded Rectangle 26">
            <a:extLst>
              <a:ext uri="{FF2B5EF4-FFF2-40B4-BE49-F238E27FC236}">
                <a16:creationId xmlns:a16="http://schemas.microsoft.com/office/drawing/2014/main" id="{A9FB7912-CD30-DECE-2274-96CC3126D561}"/>
              </a:ext>
            </a:extLst>
          </p:cNvPr>
          <p:cNvSpPr/>
          <p:nvPr/>
        </p:nvSpPr>
        <p:spPr>
          <a:xfrm>
            <a:off x="6832117" y="2500295"/>
            <a:ext cx="1089233" cy="568037"/>
          </a:xfrm>
          <a:prstGeom prst="roundRect">
            <a:avLst>
              <a:gd name="adj" fmla="val 7292"/>
            </a:avLst>
          </a:prstGeom>
          <a:solidFill>
            <a:srgbClr val="36B1B5">
              <a:alpha val="20008"/>
            </a:srgbClr>
          </a:solidFill>
          <a:ln w="12700" cap="flat">
            <a:solidFill>
              <a:srgbClr val="36B1B5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" name="TextBox 27">
            <a:extLst>
              <a:ext uri="{FF2B5EF4-FFF2-40B4-BE49-F238E27FC236}">
                <a16:creationId xmlns:a16="http://schemas.microsoft.com/office/drawing/2014/main" id="{3152335A-55DD-1092-1E4C-C0473A2BC386}"/>
              </a:ext>
            </a:extLst>
          </p:cNvPr>
          <p:cNvSpPr txBox="1"/>
          <p:nvPr/>
        </p:nvSpPr>
        <p:spPr>
          <a:xfrm>
            <a:off x="7996643" y="2647128"/>
            <a:ext cx="1626400" cy="3073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tIns="45719" rIns="45719" bIns="45719" numCol="1" anchor="t">
            <a:spAutoFit/>
          </a:bodyPr>
          <a:lstStyle>
            <a:lvl1pPr>
              <a:defRPr sz="1400">
                <a:solidFill>
                  <a:srgbClr val="36B1B5"/>
                </a:solidFill>
                <a:latin typeface="+mj-lt"/>
                <a:ea typeface="+mj-ea"/>
                <a:cs typeface="+mj-cs"/>
                <a:sym typeface="Roboto"/>
              </a:defRPr>
            </a:lvl1pPr>
          </a:lstStyle>
          <a:p>
            <a:r>
              <a:t>UI rendering policy</a:t>
            </a:r>
          </a:p>
        </p:txBody>
      </p:sp>
      <p:sp>
        <p:nvSpPr>
          <p:cNvPr id="10" name="Rounded Rectangle 28">
            <a:extLst>
              <a:ext uri="{FF2B5EF4-FFF2-40B4-BE49-F238E27FC236}">
                <a16:creationId xmlns:a16="http://schemas.microsoft.com/office/drawing/2014/main" id="{C934EFEB-C57A-0BF2-3C2A-8B63A888AB4F}"/>
              </a:ext>
            </a:extLst>
          </p:cNvPr>
          <p:cNvSpPr/>
          <p:nvPr/>
        </p:nvSpPr>
        <p:spPr>
          <a:xfrm>
            <a:off x="6256855" y="3176537"/>
            <a:ext cx="3054039" cy="734967"/>
          </a:xfrm>
          <a:prstGeom prst="roundRect">
            <a:avLst>
              <a:gd name="adj" fmla="val 7292"/>
            </a:avLst>
          </a:prstGeom>
          <a:solidFill>
            <a:srgbClr val="36B1B5">
              <a:alpha val="20008"/>
            </a:srgbClr>
          </a:solidFill>
          <a:ln w="12700" cap="flat">
            <a:solidFill>
              <a:srgbClr val="36B1B5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" name="TextBox 29">
            <a:extLst>
              <a:ext uri="{FF2B5EF4-FFF2-40B4-BE49-F238E27FC236}">
                <a16:creationId xmlns:a16="http://schemas.microsoft.com/office/drawing/2014/main" id="{4825C718-E226-FEFC-2B4D-B307E056CA89}"/>
              </a:ext>
            </a:extLst>
          </p:cNvPr>
          <p:cNvSpPr txBox="1"/>
          <p:nvPr/>
        </p:nvSpPr>
        <p:spPr>
          <a:xfrm>
            <a:off x="9437016" y="3288923"/>
            <a:ext cx="1432834" cy="5232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tIns="45719" rIns="45719" bIns="45719" numCol="1" anchor="t">
            <a:spAutoFit/>
          </a:bodyPr>
          <a:lstStyle>
            <a:lvl1pPr>
              <a:defRPr sz="1400">
                <a:solidFill>
                  <a:srgbClr val="36B1B5"/>
                </a:solidFill>
                <a:latin typeface="+mj-lt"/>
                <a:ea typeface="+mj-ea"/>
                <a:cs typeface="+mj-cs"/>
                <a:sym typeface="Roboto"/>
              </a:defRPr>
            </a:lvl1pPr>
          </a:lstStyle>
          <a:p>
            <a:r>
              <a:t>Directory-based ABAC</a:t>
            </a:r>
          </a:p>
        </p:txBody>
      </p:sp>
      <p:sp>
        <p:nvSpPr>
          <p:cNvPr id="12" name="Rounded Rectangle 32">
            <a:extLst>
              <a:ext uri="{FF2B5EF4-FFF2-40B4-BE49-F238E27FC236}">
                <a16:creationId xmlns:a16="http://schemas.microsoft.com/office/drawing/2014/main" id="{142C610E-6F96-AD8B-2B0B-A7AA36D8BEFB}"/>
              </a:ext>
            </a:extLst>
          </p:cNvPr>
          <p:cNvSpPr/>
          <p:nvPr/>
        </p:nvSpPr>
        <p:spPr>
          <a:xfrm>
            <a:off x="6245566" y="3966761"/>
            <a:ext cx="3801687" cy="660355"/>
          </a:xfrm>
          <a:prstGeom prst="roundRect">
            <a:avLst>
              <a:gd name="adj" fmla="val 7292"/>
            </a:avLst>
          </a:prstGeom>
          <a:solidFill>
            <a:srgbClr val="36B1B5">
              <a:alpha val="20008"/>
            </a:srgbClr>
          </a:solidFill>
          <a:ln w="12700" cap="flat">
            <a:solidFill>
              <a:srgbClr val="36B1B5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" name="TextBox 33">
            <a:extLst>
              <a:ext uri="{FF2B5EF4-FFF2-40B4-BE49-F238E27FC236}">
                <a16:creationId xmlns:a16="http://schemas.microsoft.com/office/drawing/2014/main" id="{2A06D8B3-01B1-6FCC-B7F3-4C63CB7AC380}"/>
              </a:ext>
            </a:extLst>
          </p:cNvPr>
          <p:cNvSpPr txBox="1"/>
          <p:nvPr/>
        </p:nvSpPr>
        <p:spPr>
          <a:xfrm>
            <a:off x="8158056" y="4647118"/>
            <a:ext cx="2290071" cy="30734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tIns="45719" rIns="45719" bIns="45719" numCol="1" anchor="t">
            <a:spAutoFit/>
          </a:bodyPr>
          <a:lstStyle>
            <a:lvl1pPr>
              <a:defRPr sz="1400">
                <a:solidFill>
                  <a:srgbClr val="36B1B5"/>
                </a:solidFill>
                <a:latin typeface="+mj-lt"/>
                <a:ea typeface="+mj-ea"/>
                <a:cs typeface="+mj-cs"/>
                <a:sym typeface="Roboto"/>
              </a:defRPr>
            </a:lvl1pPr>
          </a:lstStyle>
          <a:p>
            <a:r>
              <a:rPr dirty="0"/>
              <a:t>Directory-based ReBAC</a:t>
            </a:r>
          </a:p>
        </p:txBody>
      </p:sp>
    </p:spTree>
    <p:extLst>
      <p:ext uri="{BB962C8B-B14F-4D97-AF65-F5344CB8AC3E}">
        <p14:creationId xmlns:p14="http://schemas.microsoft.com/office/powerpoint/2010/main" val="258616955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FD105-4F65-D52E-163A-CC1359EB2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6" y="37984"/>
            <a:ext cx="9839100" cy="909870"/>
          </a:xfrm>
        </p:spPr>
        <p:txBody>
          <a:bodyPr>
            <a:normAutofit fontScale="90000"/>
          </a:bodyPr>
          <a:lstStyle/>
          <a:p>
            <a:r>
              <a:rPr lang="en-US" sz="3600" dirty="0"/>
              <a:t>Domain model is defined in a Zanzibar-like manifest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DF173C-C48B-AB2D-A3CF-614D2DF72EA9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906694" y="1169175"/>
            <a:ext cx="4683784" cy="4558448"/>
          </a:xfrm>
        </p:spPr>
        <p:txBody>
          <a:bodyPr anchor="t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Types:  can be objects or subjects</a:t>
            </a:r>
          </a:p>
          <a:p>
            <a:pPr marL="342900" lvl="4" indent="-342900">
              <a:buFont typeface="Arial" panose="020B0604020202020204" pitchFamily="34" charset="0"/>
              <a:buChar char="•"/>
            </a:pPr>
            <a:r>
              <a:rPr lang="en-US" dirty="0"/>
              <a:t>Relations: named relationships between an object type and a potential set of subject (target) types</a:t>
            </a:r>
          </a:p>
          <a:p>
            <a:pPr marL="342900" lvl="2" indent="-342900">
              <a:buFont typeface="Arial" panose="020B0604020202020204" pitchFamily="34" charset="0"/>
              <a:buChar char="•"/>
            </a:pPr>
            <a:r>
              <a:rPr lang="en-US" dirty="0"/>
              <a:t>Permissions: granted through relations, with support for union, intersection, exclusion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EC573D01-955A-2D46-489D-A00ACDF2C272}"/>
              </a:ext>
            </a:extLst>
          </p:cNvPr>
          <p:cNvSpPr/>
          <p:nvPr/>
        </p:nvSpPr>
        <p:spPr>
          <a:xfrm>
            <a:off x="5649871" y="1169175"/>
            <a:ext cx="5553387" cy="4740971"/>
          </a:xfrm>
          <a:prstGeom prst="roundRect">
            <a:avLst>
              <a:gd name="adj" fmla="val 2995"/>
            </a:avLst>
          </a:prstGeom>
          <a:solidFill>
            <a:srgbClr val="121212"/>
          </a:solidFill>
          <a:ln w="12700" cap="flat">
            <a:noFill/>
            <a:miter lim="400000"/>
          </a:ln>
          <a:effectLst>
            <a:outerShdw blurRad="317500" dist="50800" dir="5400000" rotWithShape="0">
              <a:srgbClr val="000000">
                <a:alpha val="33984"/>
              </a:srgbClr>
            </a:outerShdw>
          </a:effectLst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5" name="Picture 14" descr="A screenshot of a computer&#10;&#10;Description automatically generated">
            <a:extLst>
              <a:ext uri="{FF2B5EF4-FFF2-40B4-BE49-F238E27FC236}">
                <a16:creationId xmlns:a16="http://schemas.microsoft.com/office/drawing/2014/main" id="{E377D4F1-1C73-BFE7-D66F-E3A385316F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746" y="2924046"/>
            <a:ext cx="5352100" cy="3216559"/>
          </a:xfrm>
          <a:prstGeom prst="rect">
            <a:avLst/>
          </a:prstGeom>
        </p:spPr>
      </p:pic>
      <p:pic>
        <p:nvPicPr>
          <p:cNvPr id="17" name="Picture 16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7F55257D-E0BE-FE61-A8B3-6DE0BBD9D6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002" y="1169175"/>
            <a:ext cx="5211845" cy="4515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95387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DFFC8150-5557-4448-A6DD-AEB6279752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150" y="934853"/>
            <a:ext cx="8775700" cy="4988293"/>
          </a:xfrm>
          <a:prstGeom prst="rect">
            <a:avLst/>
          </a:prstGeom>
        </p:spPr>
      </p:pic>
      <p:sp>
        <p:nvSpPr>
          <p:cNvPr id="23" name="Title 1">
            <a:extLst>
              <a:ext uri="{FF2B5EF4-FFF2-40B4-BE49-F238E27FC236}">
                <a16:creationId xmlns:a16="http://schemas.microsoft.com/office/drawing/2014/main" id="{2CEA5436-E48E-CD40-A181-5D65B0D05728}"/>
              </a:ext>
            </a:extLst>
          </p:cNvPr>
          <p:cNvSpPr txBox="1">
            <a:spLocks/>
          </p:cNvSpPr>
          <p:nvPr/>
        </p:nvSpPr>
        <p:spPr>
          <a:xfrm>
            <a:off x="686574" y="10323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 baseline="0">
                <a:solidFill>
                  <a:srgbClr val="E7E7E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sz="4000" dirty="0"/>
              <a:t>Authorization</a:t>
            </a:r>
          </a:p>
        </p:txBody>
      </p:sp>
    </p:spTree>
    <p:extLst>
      <p:ext uri="{BB962C8B-B14F-4D97-AF65-F5344CB8AC3E}">
        <p14:creationId xmlns:p14="http://schemas.microsoft.com/office/powerpoint/2010/main" val="139063293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FD105-4F65-D52E-163A-CC1359EB2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6" y="37984"/>
            <a:ext cx="9129403" cy="909870"/>
          </a:xfrm>
        </p:spPr>
        <p:txBody>
          <a:bodyPr>
            <a:normAutofit/>
          </a:bodyPr>
          <a:lstStyle/>
          <a:p>
            <a:r>
              <a:rPr lang="en-US" sz="3600" dirty="0"/>
              <a:t>Authorizer APIs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DF173C-C48B-AB2D-A3CF-614D2DF72EA9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906694" y="1169175"/>
            <a:ext cx="4683784" cy="4558448"/>
          </a:xfrm>
        </p:spPr>
        <p:txBody>
          <a:bodyPr anchor="t">
            <a:normAutofit/>
          </a:bodyPr>
          <a:lstStyle/>
          <a:p>
            <a:r>
              <a:rPr lang="en-US" dirty="0"/>
              <a:t>Generic APIs (identical to </a:t>
            </a:r>
            <a:r>
              <a:rPr lang="en-US" dirty="0">
                <a:solidFill>
                  <a:srgbClr val="2A6F7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OPA APIs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rgbClr val="2A6F7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Policy</a:t>
            </a:r>
            <a:r>
              <a:rPr lang="en-US" dirty="0"/>
              <a:t>: </a:t>
            </a:r>
            <a:r>
              <a:rPr lang="en-US" b="0" i="0" dirty="0">
                <a:solidFill>
                  <a:schemeClr val="bg1">
                    <a:lumMod val="10000"/>
                    <a:lumOff val="90000"/>
                  </a:schemeClr>
                </a:solidFill>
                <a:effectLst/>
                <a:latin typeface="Helvetica Neue" panose="02000503000000020004" pitchFamily="2" charset="0"/>
              </a:rPr>
              <a:t>manage policy loaded into the instance</a:t>
            </a:r>
            <a:r>
              <a:rPr lang="en-US" dirty="0">
                <a:solidFill>
                  <a:schemeClr val="bg1">
                    <a:lumMod val="10000"/>
                    <a:lumOff val="90000"/>
                  </a:schemeClr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rgbClr val="2A6F7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Query</a:t>
            </a:r>
            <a:r>
              <a:rPr lang="en-US" dirty="0"/>
              <a:t>: execute ad-hoc queries</a:t>
            </a:r>
            <a:endParaRPr lang="en-US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rgbClr val="2A6F7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Compile</a:t>
            </a:r>
            <a:r>
              <a:rPr lang="en-US" dirty="0"/>
              <a:t>: OPA partial evaluation</a:t>
            </a:r>
          </a:p>
          <a:p>
            <a:endParaRPr lang="en-US" dirty="0"/>
          </a:p>
          <a:p>
            <a:r>
              <a:rPr lang="en-US" dirty="0"/>
              <a:t>No support for OPA Data API (REST query over a JSON document)</a:t>
            </a:r>
          </a:p>
          <a:p>
            <a:endParaRPr lang="en-US" dirty="0"/>
          </a:p>
          <a:p>
            <a:r>
              <a:rPr lang="en-US" dirty="0"/>
              <a:t>Opinionated evaluation APIs: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rgbClr val="2A6F7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Is</a:t>
            </a:r>
            <a:r>
              <a:rPr lang="en-US" dirty="0"/>
              <a:t>: evaluate multiple decisions in a single module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 err="1">
                <a:solidFill>
                  <a:srgbClr val="2A6F7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DecisionTree</a:t>
            </a:r>
            <a:r>
              <a:rPr lang="en-US" dirty="0"/>
              <a:t>: evaluate multiple decisions across multiple modules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EC573D01-955A-2D46-489D-A00ACDF2C272}"/>
              </a:ext>
            </a:extLst>
          </p:cNvPr>
          <p:cNvSpPr/>
          <p:nvPr/>
        </p:nvSpPr>
        <p:spPr>
          <a:xfrm>
            <a:off x="5649871" y="1169175"/>
            <a:ext cx="5553387" cy="4740971"/>
          </a:xfrm>
          <a:prstGeom prst="roundRect">
            <a:avLst>
              <a:gd name="adj" fmla="val 2995"/>
            </a:avLst>
          </a:prstGeom>
          <a:solidFill>
            <a:srgbClr val="2F3B41"/>
          </a:solidFill>
          <a:ln w="12700" cap="flat">
            <a:noFill/>
            <a:miter lim="400000"/>
          </a:ln>
          <a:effectLst>
            <a:outerShdw blurRad="317500" dist="50800" dir="5400000" rotWithShape="0">
              <a:srgbClr val="000000">
                <a:alpha val="33984"/>
              </a:srgbClr>
            </a:outerShdw>
          </a:effectLst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8" name="Picture 7" descr="A screen shot of a computer program&#10;&#10;Description automatically generated">
            <a:extLst>
              <a:ext uri="{FF2B5EF4-FFF2-40B4-BE49-F238E27FC236}">
                <a16:creationId xmlns:a16="http://schemas.microsoft.com/office/drawing/2014/main" id="{74B27E1D-FDAD-1023-FDF3-AF0C01553BE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3002" y="1287236"/>
            <a:ext cx="4413998" cy="4491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16064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A19189-675F-6796-2166-98ED1447B2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A223B-83CA-905F-9346-B4F2EE43D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6" y="37984"/>
            <a:ext cx="9129403" cy="909870"/>
          </a:xfrm>
        </p:spPr>
        <p:txBody>
          <a:bodyPr>
            <a:normAutofit/>
          </a:bodyPr>
          <a:lstStyle/>
          <a:p>
            <a:r>
              <a:rPr lang="en-US" sz="3600" dirty="0"/>
              <a:t>Directory APIs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1FAC65-114F-3A2B-6F7A-FD2E41F37191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906694" y="1169175"/>
            <a:ext cx="4683784" cy="4558448"/>
          </a:xfrm>
        </p:spPr>
        <p:txBody>
          <a:bodyPr anchor="t">
            <a:normAutofit lnSpcReduction="10000"/>
          </a:bodyPr>
          <a:lstStyle/>
          <a:p>
            <a:r>
              <a:rPr lang="en-US" dirty="0"/>
              <a:t>Reader: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rgbClr val="2A6F7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Check</a:t>
            </a:r>
            <a:r>
              <a:rPr lang="en-US" dirty="0"/>
              <a:t>: check whether a subject has a relation / permission on an object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rgbClr val="2A6F7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GetObject</a:t>
            </a:r>
            <a:r>
              <a:rPr lang="en-US" dirty="0"/>
              <a:t>: get an object by type/id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 err="1">
                <a:solidFill>
                  <a:srgbClr val="2A6F7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ListObjects</a:t>
            </a:r>
            <a:r>
              <a:rPr lang="en-US" dirty="0"/>
              <a:t>: list objects (by type)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 err="1">
                <a:solidFill>
                  <a:srgbClr val="2A6F7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GetRelation</a:t>
            </a:r>
            <a:r>
              <a:rPr lang="en-US" dirty="0"/>
              <a:t>: get a relation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 err="1">
                <a:solidFill>
                  <a:srgbClr val="2A6F7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ListRelations</a:t>
            </a:r>
            <a:r>
              <a:rPr lang="en-US" dirty="0"/>
              <a:t>: list relations based on filters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>
                <a:solidFill>
                  <a:srgbClr val="2A6F7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GetGraph</a:t>
            </a:r>
            <a:r>
              <a:rPr lang="en-US" dirty="0"/>
              <a:t>: get a graph of relations from an anchor object to an object or subject</a:t>
            </a:r>
          </a:p>
          <a:p>
            <a:r>
              <a:rPr lang="en-US" dirty="0"/>
              <a:t>Writer: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 err="1">
                <a:solidFill>
                  <a:srgbClr val="2A6F7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SetObject</a:t>
            </a:r>
            <a:r>
              <a:rPr lang="en-US" dirty="0"/>
              <a:t>: create/update object</a:t>
            </a:r>
            <a:endParaRPr lang="en-US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 err="1">
                <a:solidFill>
                  <a:srgbClr val="2A6F70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DeleteObject</a:t>
            </a:r>
            <a:r>
              <a:rPr lang="en-US" dirty="0"/>
              <a:t>: delete object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 err="1">
                <a:solidFill>
                  <a:srgbClr val="2A6F70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SetRelation</a:t>
            </a:r>
            <a:r>
              <a:rPr lang="en-US" dirty="0"/>
              <a:t>: create/update relation</a:t>
            </a:r>
            <a:endParaRPr lang="en-US" u="sng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u="sng" dirty="0" err="1">
                <a:solidFill>
                  <a:srgbClr val="2A6F70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DeleteRelation</a:t>
            </a:r>
            <a:r>
              <a:rPr lang="en-US" dirty="0"/>
              <a:t>: delete relation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F750C1F-D170-529E-397A-47CF86D251E9}"/>
              </a:ext>
            </a:extLst>
          </p:cNvPr>
          <p:cNvSpPr/>
          <p:nvPr/>
        </p:nvSpPr>
        <p:spPr>
          <a:xfrm>
            <a:off x="5649871" y="1169175"/>
            <a:ext cx="5553387" cy="4740971"/>
          </a:xfrm>
          <a:prstGeom prst="roundRect">
            <a:avLst>
              <a:gd name="adj" fmla="val 2995"/>
            </a:avLst>
          </a:prstGeom>
          <a:solidFill>
            <a:srgbClr val="2F3B41"/>
          </a:solidFill>
          <a:ln w="12700" cap="flat">
            <a:noFill/>
            <a:miter lim="400000"/>
          </a:ln>
          <a:effectLst>
            <a:outerShdw blurRad="317500" dist="50800" dir="5400000" rotWithShape="0">
              <a:srgbClr val="000000">
                <a:alpha val="33984"/>
              </a:srgbClr>
            </a:outerShdw>
          </a:effectLst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6" name="Picture 5" descr="A screen shot of a computer program&#10;&#10;Description automatically generated">
            <a:extLst>
              <a:ext uri="{FF2B5EF4-FFF2-40B4-BE49-F238E27FC236}">
                <a16:creationId xmlns:a16="http://schemas.microsoft.com/office/drawing/2014/main" id="{2D571F48-D723-FD57-0F4B-F14CA085880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2738" y="1664503"/>
            <a:ext cx="5287651" cy="3567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189377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1273C3-8F77-EA47-1E83-980105D5B0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62F40-6C13-55BA-981E-BB43000F3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6" y="37984"/>
            <a:ext cx="9129403" cy="909870"/>
          </a:xfrm>
        </p:spPr>
        <p:txBody>
          <a:bodyPr>
            <a:normAutofit/>
          </a:bodyPr>
          <a:lstStyle/>
          <a:p>
            <a:r>
              <a:rPr lang="en-US" sz="3600" dirty="0"/>
              <a:t>Evaluation API payloads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2ECF55-16B7-E618-CA1E-D31AA3D203B5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906694" y="1169175"/>
            <a:ext cx="2805335" cy="4558448"/>
          </a:xfrm>
        </p:spPr>
        <p:txBody>
          <a:bodyPr anchor="t"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u="sng" dirty="0" err="1"/>
              <a:t>PolicyContext</a:t>
            </a:r>
            <a:r>
              <a:rPr lang="en-US" dirty="0"/>
              <a:t>: represents the policy / decision to evaluate</a:t>
            </a:r>
          </a:p>
          <a:p>
            <a:endParaRPr lang="en-US" dirty="0"/>
          </a:p>
          <a:p>
            <a:r>
              <a:rPr lang="en-US" u="sng" dirty="0" err="1"/>
              <a:t>IdentityContext</a:t>
            </a:r>
            <a:r>
              <a:rPr lang="en-US" dirty="0"/>
              <a:t>: represents the subject</a:t>
            </a:r>
          </a:p>
          <a:p>
            <a:endParaRPr lang="en-US" dirty="0"/>
          </a:p>
          <a:p>
            <a:r>
              <a:rPr lang="en-US" u="sng" dirty="0" err="1"/>
              <a:t>ResourceContext</a:t>
            </a:r>
            <a:r>
              <a:rPr lang="en-US" dirty="0"/>
              <a:t>: additional JSON that can represent the resource (or environment)</a:t>
            </a:r>
          </a:p>
          <a:p>
            <a:endParaRPr lang="en-US" dirty="0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24A41840-0CBF-D8FA-8EF0-39A8F4BDA377}"/>
              </a:ext>
            </a:extLst>
          </p:cNvPr>
          <p:cNvSpPr/>
          <p:nvPr/>
        </p:nvSpPr>
        <p:spPr>
          <a:xfrm>
            <a:off x="3833631" y="1262743"/>
            <a:ext cx="8035513" cy="4670094"/>
          </a:xfrm>
          <a:prstGeom prst="roundRect">
            <a:avLst>
              <a:gd name="adj" fmla="val 2995"/>
            </a:avLst>
          </a:prstGeom>
          <a:solidFill>
            <a:srgbClr val="FFFFFF"/>
          </a:solidFill>
          <a:ln w="12700" cap="flat">
            <a:noFill/>
            <a:miter lim="400000"/>
          </a:ln>
          <a:effectLst>
            <a:outerShdw blurRad="317500" dist="50800" dir="5400000" rotWithShape="0">
              <a:srgbClr val="000000">
                <a:alpha val="33984"/>
              </a:srgbClr>
            </a:outerShdw>
          </a:effectLst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9" name="Picture 8" descr="A screenshot of a computer&#10;&#10;Description automatically generated">
            <a:extLst>
              <a:ext uri="{FF2B5EF4-FFF2-40B4-BE49-F238E27FC236}">
                <a16:creationId xmlns:a16="http://schemas.microsoft.com/office/drawing/2014/main" id="{4FB5808E-2619-CA30-E2CC-EBB778256F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187" y="1499787"/>
            <a:ext cx="7772400" cy="431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258572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121212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Roboto"/>
        <a:ea typeface="Roboto"/>
        <a:cs typeface="Roboto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Roboto"/>
        <a:ea typeface="Roboto"/>
        <a:cs typeface="Roboto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58747</TotalTime>
  <Words>839</Words>
  <Application>Microsoft Macintosh PowerPoint</Application>
  <PresentationFormat>Widescreen</PresentationFormat>
  <Paragraphs>137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Courier New</vt:lpstr>
      <vt:lpstr>Helvetica Neue</vt:lpstr>
      <vt:lpstr>Roboto</vt:lpstr>
      <vt:lpstr>Office Theme</vt:lpstr>
      <vt:lpstr>Topaz APIs</vt:lpstr>
      <vt:lpstr>PowerPoint Presentation</vt:lpstr>
      <vt:lpstr>Topaz Design &amp; Architecture: OPA + a “data plane”</vt:lpstr>
      <vt:lpstr>Policies are defined in Rego</vt:lpstr>
      <vt:lpstr>Domain model is defined in a Zanzibar-like manifest</vt:lpstr>
      <vt:lpstr>PowerPoint Presentation</vt:lpstr>
      <vt:lpstr>Authorizer APIs</vt:lpstr>
      <vt:lpstr>Directory APIs</vt:lpstr>
      <vt:lpstr>Evaluation API payloads</vt:lpstr>
      <vt:lpstr>Evaluation API payloads</vt:lpstr>
      <vt:lpstr>Identity Context</vt:lpstr>
      <vt:lpstr>Policy Context</vt:lpstr>
      <vt:lpstr>Resource Context</vt:lpstr>
      <vt:lpstr>Policies and the Directory (ABAC)</vt:lpstr>
      <vt:lpstr>Policies and the Directory (ReBAC)</vt:lpstr>
      <vt:lpstr>Response payloads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Fine-grained, real-time, policy-based access control for SaaS apps and APIs</dc:title>
  <cp:lastModifiedBy>Omri Gazitt</cp:lastModifiedBy>
  <cp:revision>53</cp:revision>
  <dcterms:modified xsi:type="dcterms:W3CDTF">2024-01-25T06:12:12Z</dcterms:modified>
</cp:coreProperties>
</file>