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3"/>
  </p:notesMasterIdLst>
  <p:handoutMasterIdLst>
    <p:handoutMasterId r:id="rId4"/>
  </p:handoutMasterIdLst>
  <p:sldIdLst>
    <p:sldId id="5696"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208">
          <p15:clr>
            <a:srgbClr val="A4A3A4"/>
          </p15:clr>
        </p15:guide>
        <p15:guide id="2" pos="3839">
          <p15:clr>
            <a:srgbClr val="A4A3A4"/>
          </p15:clr>
        </p15:guide>
        <p15:guide id="3" orient="horz" pos="640">
          <p15:clr>
            <a:srgbClr val="A4A3A4"/>
          </p15:clr>
        </p15:guide>
        <p15:guide id="4" orient="horz" pos="1037">
          <p15:clr>
            <a:srgbClr val="A4A3A4"/>
          </p15:clr>
        </p15:guide>
        <p15:guide id="5" pos="3841">
          <p15:clr>
            <a:srgbClr val="A4A3A4"/>
          </p15:clr>
        </p15:guide>
        <p15:guide id="6" orient="horz" pos="1149">
          <p15:clr>
            <a:srgbClr val="A4A3A4"/>
          </p15:clr>
        </p15:guide>
        <p15:guide id="7" orient="horz" pos="981">
          <p15:clr>
            <a:srgbClr val="A4A3A4"/>
          </p15:clr>
        </p15:guide>
        <p15:guide id="8" orient="horz" pos="709">
          <p15:clr>
            <a:srgbClr val="A4A3A4"/>
          </p15:clr>
        </p15:guide>
        <p15:guide id="9" orient="horz" pos="1626">
          <p15:clr>
            <a:srgbClr val="A4A3A4"/>
          </p15:clr>
        </p15:guide>
        <p15:guide id="10" orient="horz" pos="717">
          <p15:clr>
            <a:srgbClr val="A4A3A4"/>
          </p15:clr>
        </p15:guide>
        <p15:guide id="11" orient="horz" pos="721">
          <p15:clr>
            <a:srgbClr val="A4A3A4"/>
          </p15:clr>
        </p15:guide>
        <p15:guide id="12" pos="3538">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Gail Hodges" initials="GH" lastIdx="9"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F7F7F"/>
    <a:srgbClr val="F38019"/>
    <a:srgbClr val="FE690F"/>
    <a:srgbClr val="E1630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3307" autoAdjust="0"/>
    <p:restoredTop sz="98151" autoAdjust="0"/>
  </p:normalViewPr>
  <p:slideViewPr>
    <p:cSldViewPr snapToGrid="0">
      <p:cViewPr>
        <p:scale>
          <a:sx n="243" d="100"/>
          <a:sy n="243" d="100"/>
        </p:scale>
        <p:origin x="656" y="480"/>
      </p:cViewPr>
      <p:guideLst>
        <p:guide orient="horz" pos="1208"/>
        <p:guide pos="3839"/>
        <p:guide orient="horz" pos="640"/>
        <p:guide orient="horz" pos="1037"/>
        <p:guide pos="3841"/>
        <p:guide orient="horz" pos="1149"/>
        <p:guide orient="horz" pos="981"/>
        <p:guide orient="horz" pos="709"/>
        <p:guide orient="horz" pos="1626"/>
        <p:guide orient="horz" pos="717"/>
        <p:guide orient="horz" pos="721"/>
        <p:guide pos="3538"/>
      </p:guideLst>
    </p:cSldViewPr>
  </p:slideViewPr>
  <p:outlineViewPr>
    <p:cViewPr>
      <p:scale>
        <a:sx n="33" d="100"/>
        <a:sy n="33" d="100"/>
      </p:scale>
      <p:origin x="0" y="0"/>
    </p:cViewPr>
  </p:outlineViewPr>
  <p:notesTextViewPr>
    <p:cViewPr>
      <p:scale>
        <a:sx n="1" d="1"/>
        <a:sy n="1" d="1"/>
      </p:scale>
      <p:origin x="0" y="0"/>
    </p:cViewPr>
  </p:notesTextViewPr>
  <p:sorterViewPr>
    <p:cViewPr>
      <p:scale>
        <a:sx n="97" d="100"/>
        <a:sy n="97"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notesMaster" Target="notesMasters/notesMaster1.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handoutMaster" Target="handoutMasters/handoutMaster1.xml"/><Relationship Id="rId9"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CB1900A7-B092-FC4F-B691-AE1E386BBD12}"/>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a:extLst>
              <a:ext uri="{FF2B5EF4-FFF2-40B4-BE49-F238E27FC236}">
                <a16:creationId xmlns:a16="http://schemas.microsoft.com/office/drawing/2014/main" id="{0E49B357-95D9-294B-8CE1-93AC66BD6AE0}"/>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r>
              <a:rPr lang="en-US" dirty="0"/>
              <a:t>1/1/19</a:t>
            </a:r>
          </a:p>
        </p:txBody>
      </p:sp>
      <p:sp>
        <p:nvSpPr>
          <p:cNvPr id="4" name="Footer Placeholder 3">
            <a:extLst>
              <a:ext uri="{FF2B5EF4-FFF2-40B4-BE49-F238E27FC236}">
                <a16:creationId xmlns:a16="http://schemas.microsoft.com/office/drawing/2014/main" id="{1028EE9C-0F3F-4E4A-AD98-F50A6DE8BE15}"/>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r>
              <a:rPr lang="en-US" dirty="0"/>
              <a:t>Draft pending OpenID Foundation Board Review</a:t>
            </a:r>
          </a:p>
        </p:txBody>
      </p:sp>
      <p:sp>
        <p:nvSpPr>
          <p:cNvPr id="5" name="Slide Number Placeholder 4">
            <a:extLst>
              <a:ext uri="{FF2B5EF4-FFF2-40B4-BE49-F238E27FC236}">
                <a16:creationId xmlns:a16="http://schemas.microsoft.com/office/drawing/2014/main" id="{221D63E6-20DB-124D-B058-12D7CC3FED7E}"/>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7B05C959-1CA6-F04A-8241-9D71063D92B9}" type="slidenum">
              <a:rPr lang="en-US" smtClean="0"/>
              <a:t>‹#›</a:t>
            </a:fld>
            <a:endParaRPr lang="en-US" dirty="0"/>
          </a:p>
        </p:txBody>
      </p:sp>
    </p:spTree>
    <p:extLst>
      <p:ext uri="{BB962C8B-B14F-4D97-AF65-F5344CB8AC3E}">
        <p14:creationId xmlns:p14="http://schemas.microsoft.com/office/powerpoint/2010/main" val="742483720"/>
      </p:ext>
    </p:extLst>
  </p:cSld>
  <p:clrMap bg1="lt1" tx1="dk1" bg2="lt2" tx2="dk2" accent1="accent1" accent2="accent2" accent3="accent3" accent4="accent4" accent5="accent5" accent6="accent6" hlink="hlink" folHlink="folHlink"/>
  <p:hf hdr="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r>
              <a:rPr lang="en-US" dirty="0"/>
              <a:t>1/1/19</a:t>
            </a:r>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r>
              <a:rPr lang="en-US" dirty="0"/>
              <a:t>Draft pending OpenID Foundation Board Review</a:t>
            </a:r>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7CBA090-F31D-4280-92D7-20EE60788921}" type="slidenum">
              <a:rPr lang="en-US" smtClean="0"/>
              <a:t>‹#›</a:t>
            </a:fld>
            <a:endParaRPr lang="en-US" dirty="0"/>
          </a:p>
        </p:txBody>
      </p:sp>
    </p:spTree>
    <p:extLst>
      <p:ext uri="{BB962C8B-B14F-4D97-AF65-F5344CB8AC3E}">
        <p14:creationId xmlns:p14="http://schemas.microsoft.com/office/powerpoint/2010/main" val="2026887091"/>
      </p:ext>
    </p:extLst>
  </p:cSld>
  <p:clrMap bg1="lt1" tx1="dk1" bg2="lt2" tx2="dk2" accent1="accent1" accent2="accent2" accent3="accent3" accent4="accent4" accent5="accent5" accent6="accent6" hlink="hlink" folHlink="folHlink"/>
  <p:hf hdr="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1">
              <a:buClr>
                <a:srgbClr val="F38019"/>
              </a:buClr>
              <a:defRPr/>
            </a:pPr>
            <a:r>
              <a:rPr lang="en-US" sz="1400" b="1" u="sng" dirty="0">
                <a:latin typeface="Helvetica" pitchFamily="2" charset="0"/>
                <a:cs typeface="Helvetica Neue"/>
              </a:rPr>
              <a:t>In Scope/ Potential Scope </a:t>
            </a:r>
            <a:endParaRPr lang="en-US" sz="1400" dirty="0">
              <a:latin typeface="Helvetica" pitchFamily="2" charset="0"/>
              <a:cs typeface="Helvetica Neue"/>
            </a:endParaRPr>
          </a:p>
          <a:p>
            <a:pPr marL="742950" lvl="1" indent="-285750">
              <a:buClr>
                <a:srgbClr val="F38019"/>
              </a:buClr>
              <a:buFont typeface="Wingdings" charset="2"/>
              <a:buChar char="§"/>
              <a:defRPr/>
            </a:pPr>
            <a:r>
              <a:rPr lang="en-US" sz="1400" dirty="0">
                <a:latin typeface="Helvetica" pitchFamily="2" charset="0"/>
                <a:cs typeface="Helvetica Neue"/>
              </a:rPr>
              <a:t>In scope initiatives – Those already in process or part of existing plans</a:t>
            </a:r>
          </a:p>
          <a:p>
            <a:pPr marL="742950" lvl="1" indent="-285750">
              <a:buClr>
                <a:srgbClr val="F38019"/>
              </a:buClr>
              <a:buFont typeface="Wingdings" charset="2"/>
              <a:buChar char="§"/>
              <a:defRPr/>
            </a:pPr>
            <a:r>
              <a:rPr lang="en-US" sz="1400" dirty="0">
                <a:latin typeface="Helvetica" pitchFamily="2" charset="0"/>
                <a:cs typeface="Helvetica Neue"/>
              </a:rPr>
              <a:t>Potential scope initiatives – Those the Board may agree to pursue strategically</a:t>
            </a:r>
          </a:p>
          <a:p>
            <a:pPr lvl="1">
              <a:buClr>
                <a:srgbClr val="F38019"/>
              </a:buClr>
              <a:defRPr/>
            </a:pPr>
            <a:r>
              <a:rPr lang="en-US" sz="1400" b="1" u="sng" dirty="0">
                <a:latin typeface="Helvetica" pitchFamily="2" charset="0"/>
                <a:cs typeface="Helvetica Neue"/>
              </a:rPr>
              <a:t>Priorities</a:t>
            </a:r>
            <a:endParaRPr lang="en-US" sz="1400" dirty="0">
              <a:latin typeface="Helvetica" pitchFamily="2" charset="0"/>
              <a:cs typeface="Helvetica Neue"/>
            </a:endParaRPr>
          </a:p>
          <a:p>
            <a:pPr marL="742950" lvl="1" indent="-285750">
              <a:buClr>
                <a:srgbClr val="F38019"/>
              </a:buClr>
              <a:buFont typeface="Wingdings" charset="2"/>
              <a:buChar char="§"/>
              <a:defRPr/>
            </a:pPr>
            <a:r>
              <a:rPr lang="en-US" sz="1400" dirty="0">
                <a:latin typeface="Helvetica" pitchFamily="2" charset="0"/>
                <a:cs typeface="Helvetica Neue"/>
              </a:rPr>
              <a:t>What is priority / rank of each initiative </a:t>
            </a:r>
          </a:p>
          <a:p>
            <a:pPr marL="1200150" lvl="2" indent="-285750">
              <a:buClr>
                <a:srgbClr val="F38019"/>
              </a:buClr>
              <a:buFont typeface="Courier New"/>
              <a:buChar char="o"/>
              <a:defRPr/>
            </a:pPr>
            <a:r>
              <a:rPr lang="en-US" sz="1400" b="1" dirty="0">
                <a:latin typeface="Helvetica" pitchFamily="2" charset="0"/>
                <a:cs typeface="Helvetica Neue"/>
              </a:rPr>
              <a:t>high</a:t>
            </a:r>
            <a:r>
              <a:rPr lang="en-US" sz="1400" dirty="0">
                <a:latin typeface="Helvetica" pitchFamily="2" charset="0"/>
                <a:cs typeface="Helvetica Neue"/>
              </a:rPr>
              <a:t>= critical to mission</a:t>
            </a:r>
          </a:p>
          <a:p>
            <a:pPr marL="1200150" lvl="2" indent="-285750">
              <a:buClr>
                <a:srgbClr val="F38019"/>
              </a:buClr>
              <a:buFont typeface="Courier New"/>
              <a:buChar char="o"/>
              <a:defRPr/>
            </a:pPr>
            <a:r>
              <a:rPr lang="en-US" sz="1400" b="1" dirty="0">
                <a:latin typeface="Helvetica" pitchFamily="2" charset="0"/>
                <a:cs typeface="Helvetica Neue"/>
              </a:rPr>
              <a:t>medium</a:t>
            </a:r>
            <a:r>
              <a:rPr lang="en-US" sz="1400" dirty="0">
                <a:latin typeface="Helvetica" pitchFamily="2" charset="0"/>
                <a:cs typeface="Helvetica Neue"/>
              </a:rPr>
              <a:t>= good or probably good for OIDF mission</a:t>
            </a:r>
          </a:p>
          <a:p>
            <a:pPr marL="1200150" lvl="2" indent="-285750">
              <a:buClr>
                <a:srgbClr val="F38019"/>
              </a:buClr>
              <a:buFont typeface="Courier New"/>
              <a:buChar char="o"/>
              <a:defRPr/>
            </a:pPr>
            <a:r>
              <a:rPr lang="en-US" sz="1400" b="1" dirty="0">
                <a:latin typeface="Helvetica" pitchFamily="2" charset="0"/>
                <a:cs typeface="Helvetica Neue"/>
              </a:rPr>
              <a:t>uncertain/low </a:t>
            </a:r>
            <a:r>
              <a:rPr lang="en-US" sz="1400" dirty="0">
                <a:latin typeface="Helvetica" pitchFamily="2" charset="0"/>
                <a:cs typeface="Helvetica Neue"/>
              </a:rPr>
              <a:t>impact to mission) </a:t>
            </a:r>
          </a:p>
          <a:p>
            <a:endParaRPr lang="en-US" dirty="0"/>
          </a:p>
        </p:txBody>
      </p:sp>
      <p:sp>
        <p:nvSpPr>
          <p:cNvPr id="4" name="Date Placeholder 3"/>
          <p:cNvSpPr>
            <a:spLocks noGrp="1"/>
          </p:cNvSpPr>
          <p:nvPr>
            <p:ph type="dt" idx="1"/>
          </p:nvPr>
        </p:nvSpPr>
        <p:spPr/>
        <p:txBody>
          <a:bodyPr/>
          <a:lstStyle/>
          <a:p>
            <a:r>
              <a:rPr lang="en-US"/>
              <a:t>1/1/19</a:t>
            </a:r>
            <a:endParaRPr lang="en-US" dirty="0"/>
          </a:p>
        </p:txBody>
      </p:sp>
      <p:sp>
        <p:nvSpPr>
          <p:cNvPr id="5" name="Footer Placeholder 4"/>
          <p:cNvSpPr>
            <a:spLocks noGrp="1"/>
          </p:cNvSpPr>
          <p:nvPr>
            <p:ph type="ftr" sz="quarter" idx="4"/>
          </p:nvPr>
        </p:nvSpPr>
        <p:spPr/>
        <p:txBody>
          <a:bodyPr/>
          <a:lstStyle/>
          <a:p>
            <a:r>
              <a:rPr lang="en-US"/>
              <a:t>Draft pending OpenID Foundation Board Review</a:t>
            </a:r>
            <a:endParaRPr lang="en-US" dirty="0"/>
          </a:p>
        </p:txBody>
      </p:sp>
      <p:sp>
        <p:nvSpPr>
          <p:cNvPr id="6" name="Slide Number Placeholder 5"/>
          <p:cNvSpPr>
            <a:spLocks noGrp="1"/>
          </p:cNvSpPr>
          <p:nvPr>
            <p:ph type="sldNum" sz="quarter" idx="5"/>
          </p:nvPr>
        </p:nvSpPr>
        <p:spPr/>
        <p:txBody>
          <a:bodyPr/>
          <a:lstStyle/>
          <a:p>
            <a:fld id="{57CBA090-F31D-4280-92D7-20EE60788921}" type="slidenum">
              <a:rPr lang="en-US" smtClean="0"/>
              <a:t>1</a:t>
            </a:fld>
            <a:endParaRPr lang="en-US" dirty="0"/>
          </a:p>
        </p:txBody>
      </p:sp>
    </p:spTree>
    <p:extLst>
      <p:ext uri="{BB962C8B-B14F-4D97-AF65-F5344CB8AC3E}">
        <p14:creationId xmlns:p14="http://schemas.microsoft.com/office/powerpoint/2010/main" val="419737908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2215647"/>
            <a:ext cx="9144000" cy="1294316"/>
          </a:xfrm>
        </p:spPr>
        <p:txBody>
          <a:bodyPr anchor="b"/>
          <a:lstStyle>
            <a:lvl1pPr algn="ctr">
              <a:defRPr sz="6000"/>
            </a:lvl1pPr>
          </a:lstStyle>
          <a:p>
            <a:r>
              <a:rPr lang="en-US" dirty="0"/>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solidFill>
                  <a:srgbClr val="F38019"/>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grpSp>
        <p:nvGrpSpPr>
          <p:cNvPr id="9" name="Group 8"/>
          <p:cNvGrpSpPr/>
          <p:nvPr userDrawn="1"/>
        </p:nvGrpSpPr>
        <p:grpSpPr>
          <a:xfrm>
            <a:off x="7252" y="21499"/>
            <a:ext cx="12228513" cy="2063755"/>
            <a:chOff x="-36513" y="979488"/>
            <a:chExt cx="9180513" cy="577850"/>
          </a:xfrm>
        </p:grpSpPr>
        <p:sp>
          <p:nvSpPr>
            <p:cNvPr id="10" name="Freeform 9"/>
            <p:cNvSpPr>
              <a:spLocks/>
            </p:cNvSpPr>
            <p:nvPr/>
          </p:nvSpPr>
          <p:spPr bwMode="auto">
            <a:xfrm rot="10800000">
              <a:off x="-36513" y="979488"/>
              <a:ext cx="9144001" cy="455612"/>
            </a:xfrm>
            <a:custGeom>
              <a:avLst/>
              <a:gdLst/>
              <a:ahLst/>
              <a:cxnLst>
                <a:cxn ang="0">
                  <a:pos x="0" y="287"/>
                </a:cxn>
                <a:cxn ang="0">
                  <a:pos x="2203" y="21"/>
                </a:cxn>
                <a:cxn ang="0">
                  <a:pos x="4334" y="203"/>
                </a:cxn>
                <a:cxn ang="0">
                  <a:pos x="5760" y="0"/>
                </a:cxn>
              </a:cxnLst>
              <a:rect l="0" t="0" r="r" b="b"/>
              <a:pathLst>
                <a:path w="5760" h="287">
                  <a:moveTo>
                    <a:pt x="0" y="287"/>
                  </a:moveTo>
                  <a:cubicBezTo>
                    <a:pt x="177" y="233"/>
                    <a:pt x="1481" y="35"/>
                    <a:pt x="2203" y="21"/>
                  </a:cubicBezTo>
                  <a:cubicBezTo>
                    <a:pt x="2924" y="7"/>
                    <a:pt x="3741" y="206"/>
                    <a:pt x="4334" y="203"/>
                  </a:cubicBezTo>
                  <a:cubicBezTo>
                    <a:pt x="4927" y="200"/>
                    <a:pt x="5622" y="30"/>
                    <a:pt x="5760" y="0"/>
                  </a:cubicBezTo>
                </a:path>
              </a:pathLst>
            </a:custGeom>
            <a:noFill/>
            <a:ln w="11430" cap="flat" cmpd="sng" algn="ctr">
              <a:solidFill>
                <a:srgbClr val="FE8637"/>
              </a:solidFill>
              <a:prstDash val="solid"/>
              <a:headEnd/>
              <a:tailEnd/>
            </a:ln>
            <a:effectLst/>
          </p:spPr>
          <p:txBody>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Tahoma"/>
                <a:ea typeface="ＭＳ Ｐゴシック"/>
                <a:cs typeface=""/>
              </a:endParaRPr>
            </a:p>
          </p:txBody>
        </p:sp>
        <p:sp>
          <p:nvSpPr>
            <p:cNvPr id="11" name="Freeform 10"/>
            <p:cNvSpPr>
              <a:spLocks/>
            </p:cNvSpPr>
            <p:nvPr/>
          </p:nvSpPr>
          <p:spPr bwMode="auto">
            <a:xfrm rot="10800000">
              <a:off x="6350" y="1017588"/>
              <a:ext cx="9137650" cy="539750"/>
            </a:xfrm>
            <a:custGeom>
              <a:avLst/>
              <a:gdLst/>
              <a:ahLst/>
              <a:cxnLst>
                <a:cxn ang="0">
                  <a:pos x="0" y="266"/>
                </a:cxn>
                <a:cxn ang="0">
                  <a:pos x="2203" y="0"/>
                </a:cxn>
                <a:cxn ang="0">
                  <a:pos x="4404" y="314"/>
                </a:cxn>
                <a:cxn ang="0">
                  <a:pos x="5756" y="158"/>
                </a:cxn>
              </a:cxnLst>
              <a:rect l="0" t="0" r="r" b="b"/>
              <a:pathLst>
                <a:path w="5756" h="340">
                  <a:moveTo>
                    <a:pt x="0" y="266"/>
                  </a:moveTo>
                  <a:cubicBezTo>
                    <a:pt x="177" y="212"/>
                    <a:pt x="1481" y="14"/>
                    <a:pt x="2203" y="0"/>
                  </a:cubicBezTo>
                  <a:cubicBezTo>
                    <a:pt x="2937" y="8"/>
                    <a:pt x="3812" y="288"/>
                    <a:pt x="4404" y="314"/>
                  </a:cubicBezTo>
                  <a:cubicBezTo>
                    <a:pt x="4996" y="340"/>
                    <a:pt x="5474" y="228"/>
                    <a:pt x="5756" y="158"/>
                  </a:cubicBezTo>
                </a:path>
              </a:pathLst>
            </a:custGeom>
            <a:noFill/>
            <a:ln w="12700" cmpd="sng">
              <a:solidFill>
                <a:sysClr val="window" lastClr="FFFFFF">
                  <a:lumMod val="75000"/>
                </a:sysClr>
              </a:solidFill>
              <a:prstDash val="solid"/>
              <a:round/>
              <a:headEnd/>
              <a:tailEnd/>
            </a:ln>
            <a:effectLst/>
          </p:spPr>
          <p:txBody>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Tahoma"/>
              </a:endParaRPr>
            </a:p>
          </p:txBody>
        </p:sp>
        <p:sp>
          <p:nvSpPr>
            <p:cNvPr id="12" name="Freeform 14"/>
            <p:cNvSpPr>
              <a:spLocks/>
            </p:cNvSpPr>
            <p:nvPr/>
          </p:nvSpPr>
          <p:spPr bwMode="auto">
            <a:xfrm rot="10800000">
              <a:off x="0" y="981075"/>
              <a:ext cx="9144000" cy="455613"/>
            </a:xfrm>
            <a:custGeom>
              <a:avLst/>
              <a:gdLst/>
              <a:ahLst/>
              <a:cxnLst>
                <a:cxn ang="0">
                  <a:pos x="0" y="287"/>
                </a:cxn>
                <a:cxn ang="0">
                  <a:pos x="2203" y="21"/>
                </a:cxn>
                <a:cxn ang="0">
                  <a:pos x="4334" y="203"/>
                </a:cxn>
                <a:cxn ang="0">
                  <a:pos x="5760" y="0"/>
                </a:cxn>
              </a:cxnLst>
              <a:rect l="0" t="0" r="r" b="b"/>
              <a:pathLst>
                <a:path w="5760" h="287">
                  <a:moveTo>
                    <a:pt x="0" y="287"/>
                  </a:moveTo>
                  <a:cubicBezTo>
                    <a:pt x="177" y="233"/>
                    <a:pt x="1481" y="35"/>
                    <a:pt x="2203" y="21"/>
                  </a:cubicBezTo>
                  <a:cubicBezTo>
                    <a:pt x="2924" y="7"/>
                    <a:pt x="3741" y="206"/>
                    <a:pt x="4334" y="203"/>
                  </a:cubicBezTo>
                  <a:cubicBezTo>
                    <a:pt x="4927" y="200"/>
                    <a:pt x="5622" y="30"/>
                    <a:pt x="5760" y="0"/>
                  </a:cubicBezTo>
                </a:path>
              </a:pathLst>
            </a:custGeom>
            <a:noFill/>
            <a:ln w="11430" cap="flat" cmpd="sng" algn="ctr">
              <a:solidFill>
                <a:srgbClr val="FE8637"/>
              </a:solidFill>
              <a:prstDash val="solid"/>
              <a:headEnd/>
              <a:tailEnd/>
            </a:ln>
            <a:effectLst/>
          </p:spPr>
          <p:txBody>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Tahoma"/>
                <a:ea typeface="ＭＳ Ｐゴシック"/>
                <a:cs typeface=""/>
              </a:endParaRPr>
            </a:p>
          </p:txBody>
        </p:sp>
      </p:grpSp>
    </p:spTree>
    <p:extLst>
      <p:ext uri="{BB962C8B-B14F-4D97-AF65-F5344CB8AC3E}">
        <p14:creationId xmlns:p14="http://schemas.microsoft.com/office/powerpoint/2010/main" val="94864395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64203" y="77154"/>
            <a:ext cx="10515600" cy="940945"/>
          </a:xfrm>
        </p:spPr>
        <p:txBody>
          <a:bodyPr>
            <a:normAutofit/>
          </a:bodyPr>
          <a:lstStyle>
            <a:lvl1pPr>
              <a:defRPr sz="3600">
                <a:solidFill>
                  <a:schemeClr val="tx1"/>
                </a:solidFill>
                <a:latin typeface="Helvetica Neue"/>
                <a:cs typeface="Helvetica Neue"/>
              </a:defRPr>
            </a:lvl1pPr>
          </a:lstStyle>
          <a:p>
            <a:r>
              <a:rPr lang="en-US" dirty="0"/>
              <a:t>Click to edit Master title style</a:t>
            </a:r>
          </a:p>
        </p:txBody>
      </p:sp>
      <p:sp>
        <p:nvSpPr>
          <p:cNvPr id="3" name="Content Placeholder 2"/>
          <p:cNvSpPr>
            <a:spLocks noGrp="1"/>
          </p:cNvSpPr>
          <p:nvPr>
            <p:ph idx="1"/>
          </p:nvPr>
        </p:nvSpPr>
        <p:spPr>
          <a:xfrm>
            <a:off x="435751" y="1807736"/>
            <a:ext cx="10515600" cy="4351338"/>
          </a:xfrm>
        </p:spPr>
        <p:txBody>
          <a:bodyPr/>
          <a:lstStyle>
            <a:lvl1pPr marL="228600" indent="-228600">
              <a:buClr>
                <a:srgbClr val="F38019"/>
              </a:buClr>
              <a:buFont typeface="Wingdings" charset="2"/>
              <a:buChar char="§"/>
              <a:defRPr>
                <a:solidFill>
                  <a:srgbClr val="7F7F7F"/>
                </a:solidFill>
                <a:latin typeface="Helvetica Neue"/>
                <a:cs typeface="Helvetica Neue"/>
              </a:defRPr>
            </a:lvl1pPr>
            <a:lvl2pPr marL="685800" indent="-228600">
              <a:buClr>
                <a:srgbClr val="F38019"/>
              </a:buClr>
              <a:buFont typeface="Courier New"/>
              <a:buChar char="o"/>
              <a:defRPr>
                <a:solidFill>
                  <a:srgbClr val="7F7F7F"/>
                </a:solidFill>
                <a:latin typeface="Helvetica Neue"/>
                <a:cs typeface="Helvetica Neue"/>
              </a:defRPr>
            </a:lvl2pPr>
            <a:lvl3pPr marL="1143000" indent="-228600">
              <a:buClr>
                <a:srgbClr val="F38019"/>
              </a:buClr>
              <a:buFont typeface="Arial"/>
              <a:buChar char="•"/>
              <a:defRPr>
                <a:solidFill>
                  <a:srgbClr val="7F7F7F"/>
                </a:solidFill>
                <a:latin typeface="Helvetica Neue"/>
                <a:cs typeface="Helvetica Neue"/>
              </a:defRPr>
            </a:lvl3pPr>
            <a:lvl4pPr>
              <a:defRPr>
                <a:solidFill>
                  <a:srgbClr val="7F7F7F"/>
                </a:solidFill>
                <a:latin typeface="Helvetica Neue"/>
                <a:cs typeface="Helvetica Neue"/>
              </a:defRPr>
            </a:lvl4pPr>
            <a:lvl5pPr>
              <a:defRPr>
                <a:solidFill>
                  <a:srgbClr val="7F7F7F"/>
                </a:solidFill>
                <a:latin typeface="Helvetica Neue"/>
                <a:cs typeface="Helvetica Neue"/>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309851199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1" y="1709750"/>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1" y="4589475"/>
            <a:ext cx="10515600" cy="1500187"/>
          </a:xfrm>
        </p:spPr>
        <p:txBody>
          <a:bodyPr/>
          <a:lstStyle>
            <a:lvl1pPr marL="0" indent="0">
              <a:buNone/>
              <a:defRPr sz="2400">
                <a:solidFill>
                  <a:srgbClr val="F38019"/>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dirty="0"/>
              <a:t>Click to edit Master text styles</a:t>
            </a:r>
          </a:p>
        </p:txBody>
      </p:sp>
    </p:spTree>
    <p:extLst>
      <p:ext uri="{BB962C8B-B14F-4D97-AF65-F5344CB8AC3E}">
        <p14:creationId xmlns:p14="http://schemas.microsoft.com/office/powerpoint/2010/main" val="32454685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sz="half" idx="1"/>
          </p:nvPr>
        </p:nvSpPr>
        <p:spPr>
          <a:xfrm>
            <a:off x="838200" y="1825625"/>
            <a:ext cx="5181600" cy="4351338"/>
          </a:xfrm>
        </p:spPr>
        <p:txBody>
          <a:bodyPr/>
          <a:lstStyle>
            <a:lvl2pPr>
              <a:defRPr>
                <a:solidFill>
                  <a:srgbClr val="F38019"/>
                </a:solidFill>
              </a:defRPr>
            </a:lvl2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6172200" y="1825625"/>
            <a:ext cx="5181600" cy="4351338"/>
          </a:xfrm>
        </p:spPr>
        <p:txBody>
          <a:bodyPr/>
          <a:lstStyle>
            <a:lvl2pPr>
              <a:defRPr>
                <a:solidFill>
                  <a:srgbClr val="F38019"/>
                </a:solidFill>
              </a:defRPr>
            </a:lvl2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401881494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9"/>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9" y="1681163"/>
            <a:ext cx="5157787" cy="823912"/>
          </a:xfrm>
        </p:spPr>
        <p:txBody>
          <a:bodyPr anchor="b"/>
          <a:lstStyle>
            <a:lvl1pPr marL="0" indent="0">
              <a:buNone/>
              <a:defRPr sz="2400" b="0">
                <a:solidFill>
                  <a:srgbClr val="F38019"/>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4" name="Content Placeholder 3"/>
          <p:cNvSpPr>
            <a:spLocks noGrp="1"/>
          </p:cNvSpPr>
          <p:nvPr>
            <p:ph sz="half" idx="2"/>
          </p:nvPr>
        </p:nvSpPr>
        <p:spPr>
          <a:xfrm>
            <a:off x="839789" y="2505075"/>
            <a:ext cx="5157787" cy="3684588"/>
          </a:xfrm>
        </p:spPr>
        <p:txBody>
          <a:bodyPr/>
          <a:lstStyle>
            <a:lvl1pPr>
              <a:defRPr sz="2400"/>
            </a:lvl1pPr>
            <a:lvl2pPr>
              <a:defRPr sz="2000"/>
            </a:lvl2pPr>
            <a:lvl3pPr>
              <a:defRPr sz="1800"/>
            </a:lvl3pPr>
            <a:lvl4pPr>
              <a:defRPr sz="1600"/>
            </a:lvl4pPr>
            <a:lvl5pPr>
              <a:defRPr sz="16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Text Placeholder 4"/>
          <p:cNvSpPr>
            <a:spLocks noGrp="1"/>
          </p:cNvSpPr>
          <p:nvPr>
            <p:ph type="body" sz="quarter" idx="3"/>
          </p:nvPr>
        </p:nvSpPr>
        <p:spPr>
          <a:xfrm>
            <a:off x="6172203" y="1681163"/>
            <a:ext cx="5183188" cy="823912"/>
          </a:xfrm>
        </p:spPr>
        <p:txBody>
          <a:bodyPr anchor="b"/>
          <a:lstStyle>
            <a:lvl1pPr marL="0" indent="0">
              <a:buNone/>
              <a:defRPr sz="2400" b="0">
                <a:solidFill>
                  <a:srgbClr val="F38019"/>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6" name="Content Placeholder 5"/>
          <p:cNvSpPr>
            <a:spLocks noGrp="1"/>
          </p:cNvSpPr>
          <p:nvPr>
            <p:ph sz="quarter" idx="4"/>
          </p:nvPr>
        </p:nvSpPr>
        <p:spPr>
          <a:xfrm>
            <a:off x="6172203" y="2505075"/>
            <a:ext cx="5183188" cy="3684588"/>
          </a:xfrm>
        </p:spPr>
        <p:txBody>
          <a:bodyPr/>
          <a:lstStyle>
            <a:lvl1pPr>
              <a:defRPr sz="2400"/>
            </a:lvl1pPr>
            <a:lvl2pPr>
              <a:defRPr sz="2000"/>
            </a:lvl2pPr>
            <a:lvl3pPr>
              <a:defRPr sz="1800"/>
            </a:lvl3pPr>
            <a:lvl4pPr>
              <a:defRPr sz="1600"/>
            </a:lvl4pPr>
            <a:lvl5pPr>
              <a:defRPr sz="16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13479345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281331968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0064060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userDrawn="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a:xfrm>
            <a:off x="609600" y="237150"/>
            <a:ext cx="10972800" cy="822940"/>
          </a:xfrm>
        </p:spPr>
        <p:txBody>
          <a:bodyPr/>
          <a:lstStyle>
            <a:lvl1pPr>
              <a:defRPr>
                <a:latin typeface="Avenir Book"/>
                <a:cs typeface="Avenir Book"/>
              </a:defRPr>
            </a:lvl1pPr>
          </a:lstStyle>
          <a:p>
            <a:r>
              <a:rPr lang="de-CH"/>
              <a:t>Mastertitelformat bearbeiten</a:t>
            </a:r>
            <a:endParaRPr lang="en-GB"/>
          </a:p>
        </p:txBody>
      </p:sp>
      <p:sp>
        <p:nvSpPr>
          <p:cNvPr id="3" name="Inhaltsplatzhalter 2"/>
          <p:cNvSpPr>
            <a:spLocks noGrp="1"/>
          </p:cNvSpPr>
          <p:nvPr>
            <p:ph idx="1"/>
          </p:nvPr>
        </p:nvSpPr>
        <p:spPr>
          <a:xfrm>
            <a:off x="609600" y="1382120"/>
            <a:ext cx="10972800" cy="4938323"/>
          </a:xfrm>
        </p:spPr>
        <p:txBody>
          <a:bodyPr/>
          <a:lstStyle>
            <a:lvl1pPr>
              <a:buClr>
                <a:schemeClr val="accent6">
                  <a:lumMod val="75000"/>
                </a:schemeClr>
              </a:buClr>
              <a:defRPr>
                <a:latin typeface="Avenir Book"/>
                <a:cs typeface="Avenir Book"/>
              </a:defRPr>
            </a:lvl1pPr>
            <a:lvl2pPr>
              <a:buClr>
                <a:schemeClr val="accent6">
                  <a:lumMod val="75000"/>
                </a:schemeClr>
              </a:buClr>
              <a:defRPr>
                <a:latin typeface="Avenir Book"/>
                <a:cs typeface="Avenir Book"/>
              </a:defRPr>
            </a:lvl2pPr>
            <a:lvl3pPr>
              <a:buClr>
                <a:schemeClr val="accent6">
                  <a:lumMod val="75000"/>
                </a:schemeClr>
              </a:buClr>
              <a:defRPr>
                <a:latin typeface="Avenir Book"/>
                <a:cs typeface="Avenir Book"/>
              </a:defRPr>
            </a:lvl3pPr>
            <a:lvl4pPr>
              <a:buClr>
                <a:schemeClr val="accent6">
                  <a:lumMod val="75000"/>
                </a:schemeClr>
              </a:buClr>
              <a:defRPr>
                <a:latin typeface="Avenir Book"/>
                <a:cs typeface="Avenir Book"/>
              </a:defRPr>
            </a:lvl4pPr>
            <a:lvl5pPr>
              <a:buClr>
                <a:schemeClr val="accent6">
                  <a:lumMod val="75000"/>
                </a:schemeClr>
              </a:buClr>
              <a:defRPr>
                <a:latin typeface="Avenir Book"/>
                <a:cs typeface="Avenir Book"/>
              </a:defRPr>
            </a:lvl5pPr>
          </a:lstStyle>
          <a:p>
            <a:pPr lvl="0"/>
            <a:r>
              <a:rPr lang="de-CH"/>
              <a:t>Mastertextformat bearbeiten</a:t>
            </a:r>
          </a:p>
          <a:p>
            <a:pPr lvl="1"/>
            <a:r>
              <a:rPr lang="de-CH"/>
              <a:t>Zweite Ebene</a:t>
            </a:r>
          </a:p>
          <a:p>
            <a:pPr lvl="2"/>
            <a:r>
              <a:rPr lang="de-CH"/>
              <a:t>Dritte Ebene</a:t>
            </a:r>
          </a:p>
          <a:p>
            <a:pPr lvl="3"/>
            <a:r>
              <a:rPr lang="de-CH"/>
              <a:t>Vierte Ebene</a:t>
            </a:r>
          </a:p>
          <a:p>
            <a:pPr lvl="4"/>
            <a:r>
              <a:rPr lang="de-CH"/>
              <a:t>Fünfte Ebene</a:t>
            </a:r>
            <a:endParaRPr lang="en-GB"/>
          </a:p>
        </p:txBody>
      </p:sp>
    </p:spTree>
    <p:extLst>
      <p:ext uri="{BB962C8B-B14F-4D97-AF65-F5344CB8AC3E}">
        <p14:creationId xmlns:p14="http://schemas.microsoft.com/office/powerpoint/2010/main" val="1369984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9"/>
            <a:ext cx="105156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9" name="正方形/長方形 9"/>
          <p:cNvSpPr/>
          <p:nvPr userDrawn="1"/>
        </p:nvSpPr>
        <p:spPr>
          <a:xfrm>
            <a:off x="0" y="0"/>
            <a:ext cx="12192000" cy="99752"/>
          </a:xfrm>
          <a:prstGeom prst="rect">
            <a:avLst/>
          </a:prstGeom>
          <a:solidFill>
            <a:srgbClr val="F38019"/>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600">
              <a:solidFill>
                <a:schemeClr val="tx1"/>
              </a:solidFill>
              <a:latin typeface="Arial" panose="020B0604020202020204" pitchFamily="34" charset="0"/>
              <a:ea typeface="ＭＳ Ｐゴシック" panose="020B0600070205080204" pitchFamily="50" charset="-128"/>
              <a:cs typeface="Arial" panose="020B0604020202020204" pitchFamily="34" charset="0"/>
            </a:endParaRPr>
          </a:p>
        </p:txBody>
      </p:sp>
    </p:spTree>
    <p:extLst>
      <p:ext uri="{BB962C8B-B14F-4D97-AF65-F5344CB8AC3E}">
        <p14:creationId xmlns:p14="http://schemas.microsoft.com/office/powerpoint/2010/main" val="377838623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Lst>
  <p:hf hdr="0"/>
  <p:txStyles>
    <p:titleStyle>
      <a:lvl1pPr algn="l" defTabSz="914400" rtl="0" eaLnBrk="1" latinLnBrk="0" hangingPunct="1">
        <a:lnSpc>
          <a:spcPct val="90000"/>
        </a:lnSpc>
        <a:spcBef>
          <a:spcPct val="0"/>
        </a:spcBef>
        <a:buNone/>
        <a:defRPr sz="3600" kern="1200">
          <a:solidFill>
            <a:schemeClr val="tx1"/>
          </a:solidFill>
          <a:latin typeface="Helvetica Neue"/>
          <a:ea typeface="+mj-ea"/>
          <a:cs typeface="Helvetica Neue"/>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bg2">
              <a:lumMod val="75000"/>
            </a:schemeClr>
          </a:solidFill>
          <a:latin typeface="Helvetica Neue"/>
          <a:ea typeface="+mn-ea"/>
          <a:cs typeface="Helvetica Neue"/>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rgbClr val="F38019"/>
          </a:solidFill>
          <a:latin typeface="Helvetica Neue"/>
          <a:ea typeface="+mn-ea"/>
          <a:cs typeface="Helvetica Neue"/>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bg2">
              <a:lumMod val="75000"/>
            </a:schemeClr>
          </a:solidFill>
          <a:latin typeface="Helvetica Neue"/>
          <a:ea typeface="+mn-ea"/>
          <a:cs typeface="Helvetica Neue"/>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bg2">
              <a:lumMod val="75000"/>
            </a:schemeClr>
          </a:solidFill>
          <a:latin typeface="Helvetica Neue"/>
          <a:ea typeface="+mn-ea"/>
          <a:cs typeface="Helvetica Neue"/>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bg2">
              <a:lumMod val="75000"/>
            </a:schemeClr>
          </a:solidFill>
          <a:latin typeface="Helvetica Neue"/>
          <a:ea typeface="+mn-ea"/>
          <a:cs typeface="Helvetica Neue"/>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Titel 1"/>
          <p:cNvSpPr>
            <a:spLocks noGrp="1"/>
          </p:cNvSpPr>
          <p:nvPr>
            <p:ph type="title"/>
          </p:nvPr>
        </p:nvSpPr>
        <p:spPr>
          <a:xfrm>
            <a:off x="296863" y="98323"/>
            <a:ext cx="11580284" cy="822325"/>
          </a:xfrm>
        </p:spPr>
        <p:txBody>
          <a:bodyPr>
            <a:noAutofit/>
          </a:bodyPr>
          <a:lstStyle/>
          <a:p>
            <a:r>
              <a:rPr lang="en-US" dirty="0">
                <a:latin typeface="Helvetica Neue"/>
                <a:ea typeface="MS PGothic" charset="0"/>
                <a:cs typeface="Helvetica Neue"/>
              </a:rPr>
              <a:t>Strategy –Invest</a:t>
            </a:r>
            <a:endParaRPr lang="en-GB" b="1" dirty="0">
              <a:solidFill>
                <a:schemeClr val="accent6"/>
              </a:solidFill>
              <a:latin typeface="Helvetica Neue"/>
              <a:ea typeface="MS PGothic" charset="0"/>
              <a:cs typeface="Helvetica Neue"/>
            </a:endParaRPr>
          </a:p>
        </p:txBody>
      </p:sp>
      <p:graphicFrame>
        <p:nvGraphicFramePr>
          <p:cNvPr id="4" name="Table 8">
            <a:extLst>
              <a:ext uri="{FF2B5EF4-FFF2-40B4-BE49-F238E27FC236}">
                <a16:creationId xmlns:a16="http://schemas.microsoft.com/office/drawing/2014/main" id="{54B415EB-DAAD-D741-BAC4-711B0AC8D26F}"/>
              </a:ext>
            </a:extLst>
          </p:cNvPr>
          <p:cNvGraphicFramePr>
            <a:graphicFrameLocks noGrp="1"/>
          </p:cNvGraphicFramePr>
          <p:nvPr>
            <p:extLst>
              <p:ext uri="{D42A27DB-BD31-4B8C-83A1-F6EECF244321}">
                <p14:modId xmlns:p14="http://schemas.microsoft.com/office/powerpoint/2010/main" val="3519407892"/>
              </p:ext>
            </p:extLst>
          </p:nvPr>
        </p:nvGraphicFramePr>
        <p:xfrm>
          <a:off x="296863" y="1161649"/>
          <a:ext cx="11492050" cy="1800439"/>
        </p:xfrm>
        <a:graphic>
          <a:graphicData uri="http://schemas.openxmlformats.org/drawingml/2006/table">
            <a:tbl>
              <a:tblPr firstRow="1" bandRow="1">
                <a:tableStyleId>{5C22544A-7EE6-4342-B048-85BDC9FD1C3A}</a:tableStyleId>
              </a:tblPr>
              <a:tblGrid>
                <a:gridCol w="1158578">
                  <a:extLst>
                    <a:ext uri="{9D8B030D-6E8A-4147-A177-3AD203B41FA5}">
                      <a16:colId xmlns:a16="http://schemas.microsoft.com/office/drawing/2014/main" val="2426092319"/>
                    </a:ext>
                  </a:extLst>
                </a:gridCol>
                <a:gridCol w="3201489">
                  <a:extLst>
                    <a:ext uri="{9D8B030D-6E8A-4147-A177-3AD203B41FA5}">
                      <a16:colId xmlns:a16="http://schemas.microsoft.com/office/drawing/2014/main" val="2673795091"/>
                    </a:ext>
                  </a:extLst>
                </a:gridCol>
                <a:gridCol w="4678789">
                  <a:extLst>
                    <a:ext uri="{9D8B030D-6E8A-4147-A177-3AD203B41FA5}">
                      <a16:colId xmlns:a16="http://schemas.microsoft.com/office/drawing/2014/main" val="731769970"/>
                    </a:ext>
                  </a:extLst>
                </a:gridCol>
                <a:gridCol w="1226597">
                  <a:extLst>
                    <a:ext uri="{9D8B030D-6E8A-4147-A177-3AD203B41FA5}">
                      <a16:colId xmlns:a16="http://schemas.microsoft.com/office/drawing/2014/main" val="2820930555"/>
                    </a:ext>
                  </a:extLst>
                </a:gridCol>
                <a:gridCol w="1226597">
                  <a:extLst>
                    <a:ext uri="{9D8B030D-6E8A-4147-A177-3AD203B41FA5}">
                      <a16:colId xmlns:a16="http://schemas.microsoft.com/office/drawing/2014/main" val="489795115"/>
                    </a:ext>
                  </a:extLst>
                </a:gridCol>
              </a:tblGrid>
              <a:tr h="267628">
                <a:tc>
                  <a:txBody>
                    <a:bodyPr/>
                    <a:lstStyle/>
                    <a:p>
                      <a:r>
                        <a:rPr lang="en-US" dirty="0">
                          <a:latin typeface="Helvetica"/>
                          <a:cs typeface="Helvetica"/>
                        </a:rPr>
                        <a:t>Initiative</a:t>
                      </a:r>
                    </a:p>
                  </a:txBody>
                  <a:tcPr/>
                </a:tc>
                <a:tc>
                  <a:txBody>
                    <a:bodyPr/>
                    <a:lstStyle/>
                    <a:p>
                      <a:r>
                        <a:rPr lang="en-US" dirty="0">
                          <a:latin typeface="Helvetica"/>
                          <a:cs typeface="Helvetica"/>
                        </a:rPr>
                        <a:t>Objectives</a:t>
                      </a:r>
                    </a:p>
                  </a:txBody>
                  <a:tcPr/>
                </a:tc>
                <a:tc>
                  <a:txBody>
                    <a:bodyPr/>
                    <a:lstStyle/>
                    <a:p>
                      <a:r>
                        <a:rPr lang="en-US" dirty="0">
                          <a:latin typeface="Helvetica"/>
                          <a:cs typeface="Helvetica"/>
                        </a:rPr>
                        <a:t>Tactics</a:t>
                      </a:r>
                    </a:p>
                  </a:txBody>
                  <a:tcPr/>
                </a:tc>
                <a:tc>
                  <a:txBody>
                    <a:bodyPr/>
                    <a:lstStyle/>
                    <a:p>
                      <a:r>
                        <a:rPr lang="en-US" dirty="0">
                          <a:latin typeface="Helvetica"/>
                          <a:cs typeface="Helvetica"/>
                        </a:rPr>
                        <a:t>Priority</a:t>
                      </a:r>
                    </a:p>
                  </a:txBody>
                  <a:tcPr/>
                </a:tc>
                <a:tc>
                  <a:txBody>
                    <a:bodyPr/>
                    <a:lstStyle/>
                    <a:p>
                      <a:r>
                        <a:rPr lang="en-US" dirty="0">
                          <a:latin typeface="Helvetica"/>
                          <a:cs typeface="Helvetica"/>
                        </a:rPr>
                        <a:t>Cost</a:t>
                      </a:r>
                    </a:p>
                  </a:txBody>
                  <a:tcPr/>
                </a:tc>
                <a:extLst>
                  <a:ext uri="{0D108BD9-81ED-4DB2-BD59-A6C34878D82A}">
                    <a16:rowId xmlns:a16="http://schemas.microsoft.com/office/drawing/2014/main" val="330155970"/>
                  </a:ext>
                </a:extLst>
              </a:tr>
              <a:tr h="222977">
                <a:tc rowSpan="3">
                  <a:txBody>
                    <a:bodyPr/>
                    <a:lstStyle/>
                    <a:p>
                      <a:r>
                        <a:rPr lang="en-US" sz="1600" b="1" dirty="0">
                          <a:latin typeface="Helvetica"/>
                          <a:cs typeface="Helvetica"/>
                        </a:rPr>
                        <a:t>Nurture OIDC + SIOP  </a:t>
                      </a:r>
                    </a:p>
                  </a:txBody>
                  <a:tcPr/>
                </a:tc>
                <a:tc rowSpan="3">
                  <a:txBody>
                    <a:bodyPr/>
                    <a:lstStyle/>
                    <a:p>
                      <a:pPr marL="342900" indent="-342900">
                        <a:buAutoNum type="arabicPeriod"/>
                      </a:pPr>
                      <a:r>
                        <a:rPr lang="en-US" sz="1400" b="0" dirty="0">
                          <a:solidFill>
                            <a:schemeClr val="bg2">
                              <a:lumMod val="50000"/>
                            </a:schemeClr>
                          </a:solidFill>
                          <a:latin typeface="Helvetica"/>
                          <a:cs typeface="Helvetica"/>
                        </a:rPr>
                        <a:t>Mature standard</a:t>
                      </a:r>
                    </a:p>
                    <a:p>
                      <a:pPr marL="342900" indent="-342900">
                        <a:buAutoNum type="arabicPeriod"/>
                      </a:pPr>
                      <a:endParaRPr lang="en-US" sz="1400" b="0" dirty="0">
                        <a:solidFill>
                          <a:schemeClr val="bg2">
                            <a:lumMod val="50000"/>
                          </a:schemeClr>
                        </a:solidFill>
                        <a:latin typeface="Helvetica"/>
                        <a:cs typeface="Helvetica"/>
                      </a:endParaRPr>
                    </a:p>
                    <a:p>
                      <a:pPr marL="342900" indent="-342900">
                        <a:buAutoNum type="arabicPeriod"/>
                      </a:pPr>
                      <a:r>
                        <a:rPr lang="en-US" sz="1400" b="0" dirty="0">
                          <a:solidFill>
                            <a:schemeClr val="bg2">
                              <a:lumMod val="50000"/>
                            </a:schemeClr>
                          </a:solidFill>
                          <a:latin typeface="Helvetica"/>
                          <a:cs typeface="Helvetica"/>
                        </a:rPr>
                        <a:t>Define leading use cases &amp; partners </a:t>
                      </a:r>
                      <a:endParaRPr lang="en-US" sz="1400" dirty="0">
                        <a:solidFill>
                          <a:schemeClr val="bg2">
                            <a:lumMod val="50000"/>
                          </a:schemeClr>
                        </a:solidFill>
                        <a:latin typeface="Helvetica"/>
                        <a:cs typeface="Helvetica"/>
                      </a:endParaRPr>
                    </a:p>
                  </a:txBody>
                  <a:tcPr/>
                </a:tc>
                <a:tc>
                  <a: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dirty="0">
                          <a:solidFill>
                            <a:schemeClr val="bg1">
                              <a:lumMod val="50000"/>
                            </a:schemeClr>
                          </a:solidFill>
                          <a:latin typeface="Helvetica"/>
                          <a:cs typeface="Helvetica"/>
                        </a:rPr>
                        <a:t>Liaison relationships (ISO, DIF, ETSI)</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solidFill>
                            <a:schemeClr val="bg1">
                              <a:lumMod val="50000"/>
                            </a:schemeClr>
                          </a:solidFill>
                          <a:latin typeface="Helvetica"/>
                          <a:cs typeface="Helvetica"/>
                        </a:rPr>
                        <a:t>H</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solidFill>
                            <a:schemeClr val="bg1">
                              <a:lumMod val="50000"/>
                            </a:schemeClr>
                          </a:solidFill>
                          <a:latin typeface="Helvetica"/>
                          <a:cs typeface="Helvetica"/>
                        </a:rPr>
                        <a:t> </a:t>
                      </a:r>
                    </a:p>
                  </a:txBody>
                  <a:tcPr/>
                </a:tc>
                <a:extLst>
                  <a:ext uri="{0D108BD9-81ED-4DB2-BD59-A6C34878D82A}">
                    <a16:rowId xmlns:a16="http://schemas.microsoft.com/office/drawing/2014/main" val="2789112940"/>
                  </a:ext>
                </a:extLst>
              </a:tr>
              <a:tr h="520279">
                <a:tc vMerge="1">
                  <a:txBody>
                    <a:bodyPr/>
                    <a:lstStyle/>
                    <a:p>
                      <a:endParaRPr lang="en-US"/>
                    </a:p>
                  </a:txBody>
                  <a:tcPr/>
                </a:tc>
                <a:tc vMerge="1">
                  <a:txBody>
                    <a:bodyPr/>
                    <a:lstStyle/>
                    <a:p>
                      <a:endParaRPr lang="en-US"/>
                    </a:p>
                  </a:txBody>
                  <a:tcPr/>
                </a:tc>
                <a:tc>
                  <a: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b="0" dirty="0">
                          <a:solidFill>
                            <a:schemeClr val="bg1">
                              <a:lumMod val="50000"/>
                            </a:schemeClr>
                          </a:solidFill>
                          <a:latin typeface="Helvetica"/>
                          <a:cs typeface="Helvetica"/>
                        </a:rPr>
                        <a:t>Whitepaper for ecosystem leaders, use case driven, with a technical deep dive into the linkages between </a:t>
                      </a:r>
                      <a:r>
                        <a:rPr lang="en-US" sz="1200" b="0" dirty="0" err="1">
                          <a:solidFill>
                            <a:schemeClr val="bg1">
                              <a:lumMod val="50000"/>
                            </a:schemeClr>
                          </a:solidFill>
                          <a:latin typeface="Helvetica"/>
                          <a:cs typeface="Helvetica"/>
                        </a:rPr>
                        <a:t>mDL</a:t>
                      </a:r>
                      <a:r>
                        <a:rPr lang="en-US" sz="1200" b="0" dirty="0">
                          <a:solidFill>
                            <a:schemeClr val="bg1">
                              <a:lumMod val="50000"/>
                            </a:schemeClr>
                          </a:solidFill>
                          <a:latin typeface="Helvetica"/>
                          <a:cs typeface="Helvetica"/>
                        </a:rPr>
                        <a:t>, VCs, SIOP, FIDO standards </a:t>
                      </a:r>
                      <a:r>
                        <a:rPr lang="en-US" sz="1200" b="0" dirty="0" err="1">
                          <a:solidFill>
                            <a:schemeClr val="bg1">
                              <a:lumMod val="50000"/>
                            </a:schemeClr>
                          </a:solidFill>
                          <a:latin typeface="Helvetica"/>
                          <a:cs typeface="Helvetica"/>
                        </a:rPr>
                        <a:t>etc</a:t>
                      </a:r>
                      <a:endParaRPr lang="en-US" sz="1200" b="0" dirty="0">
                        <a:solidFill>
                          <a:schemeClr val="bg1">
                            <a:lumMod val="50000"/>
                          </a:schemeClr>
                        </a:solidFill>
                        <a:latin typeface="Helvetica"/>
                        <a:cs typeface="Helvetica"/>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solidFill>
                            <a:schemeClr val="bg1">
                              <a:lumMod val="50000"/>
                            </a:schemeClr>
                          </a:solidFill>
                          <a:latin typeface="Helvetica"/>
                          <a:cs typeface="Helvetica"/>
                        </a:rPr>
                        <a:t>M </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b="1" dirty="0">
                          <a:solidFill>
                            <a:srgbClr val="0070C0"/>
                          </a:solidFill>
                          <a:latin typeface="Helvetica"/>
                          <a:cs typeface="Helvetica"/>
                        </a:rPr>
                        <a:t>$12k</a:t>
                      </a:r>
                    </a:p>
                  </a:txBody>
                  <a:tcPr/>
                </a:tc>
                <a:extLst>
                  <a:ext uri="{0D108BD9-81ED-4DB2-BD59-A6C34878D82A}">
                    <a16:rowId xmlns:a16="http://schemas.microsoft.com/office/drawing/2014/main" val="2010434496"/>
                  </a:ext>
                </a:extLst>
              </a:tr>
              <a:tr h="520279">
                <a:tc vMerge="1">
                  <a:txBody>
                    <a:bodyPr/>
                    <a:lstStyle/>
                    <a:p>
                      <a:endParaRPr lang="en-US" sz="1600" b="1" dirty="0">
                        <a:latin typeface="Helvetica"/>
                        <a:cs typeface="Helvetica"/>
                      </a:endParaRPr>
                    </a:p>
                  </a:txBody>
                  <a:tcPr/>
                </a:tc>
                <a:tc vMerge="1">
                  <a:txBody>
                    <a:bodyPr/>
                    <a:lstStyle/>
                    <a:p>
                      <a:pPr marL="342900" indent="-342900">
                        <a:buAutoNum type="arabicPeriod"/>
                      </a:pPr>
                      <a:endParaRPr lang="en-US" sz="1600" dirty="0">
                        <a:latin typeface="Helvetica"/>
                        <a:cs typeface="Helvetica"/>
                      </a:endParaRPr>
                    </a:p>
                  </a:txBody>
                  <a:tcPr/>
                </a:tc>
                <a:tc>
                  <a: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sz="1200" b="0" dirty="0">
                          <a:solidFill>
                            <a:schemeClr val="bg1">
                              <a:lumMod val="50000"/>
                            </a:schemeClr>
                          </a:solidFill>
                          <a:latin typeface="Helvetica"/>
                          <a:cs typeface="Helvetica"/>
                        </a:rPr>
                        <a:t>Standards goals: SIOP V2 &amp; OIDC4VCI 1</a:t>
                      </a:r>
                      <a:r>
                        <a:rPr lang="en-US" sz="1200" b="0" baseline="30000" dirty="0">
                          <a:solidFill>
                            <a:schemeClr val="bg1">
                              <a:lumMod val="50000"/>
                            </a:schemeClr>
                          </a:solidFill>
                          <a:latin typeface="Helvetica"/>
                          <a:cs typeface="Helvetica"/>
                        </a:rPr>
                        <a:t>st</a:t>
                      </a:r>
                      <a:r>
                        <a:rPr lang="en-US" sz="1200" b="0" dirty="0">
                          <a:solidFill>
                            <a:schemeClr val="bg1">
                              <a:lumMod val="50000"/>
                            </a:schemeClr>
                          </a:solidFill>
                          <a:latin typeface="Helvetica"/>
                          <a:cs typeface="Helvetica"/>
                        </a:rPr>
                        <a:t> Implementer’s Draft and stabilize both; OPENID Connect for SSI </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solidFill>
                            <a:schemeClr val="bg1">
                              <a:lumMod val="50000"/>
                            </a:schemeClr>
                          </a:solidFill>
                          <a:latin typeface="Helvetica"/>
                          <a:cs typeface="Helvetica"/>
                        </a:rPr>
                        <a:t>H</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sz="1200" b="1" dirty="0">
                        <a:solidFill>
                          <a:srgbClr val="0070C0"/>
                        </a:solidFill>
                        <a:latin typeface="Helvetica"/>
                        <a:cs typeface="Helvetica"/>
                      </a:endParaRPr>
                    </a:p>
                  </a:txBody>
                  <a:tcPr/>
                </a:tc>
                <a:extLst>
                  <a:ext uri="{0D108BD9-81ED-4DB2-BD59-A6C34878D82A}">
                    <a16:rowId xmlns:a16="http://schemas.microsoft.com/office/drawing/2014/main" val="2970285146"/>
                  </a:ext>
                </a:extLst>
              </a:tr>
            </a:tbl>
          </a:graphicData>
        </a:graphic>
      </p:graphicFrame>
      <p:sp>
        <p:nvSpPr>
          <p:cNvPr id="14" name="TextBox 13">
            <a:extLst>
              <a:ext uri="{FF2B5EF4-FFF2-40B4-BE49-F238E27FC236}">
                <a16:creationId xmlns:a16="http://schemas.microsoft.com/office/drawing/2014/main" id="{40F23C63-8281-E94E-886A-4F45D9747A12}"/>
              </a:ext>
            </a:extLst>
          </p:cNvPr>
          <p:cNvSpPr txBox="1"/>
          <p:nvPr/>
        </p:nvSpPr>
        <p:spPr>
          <a:xfrm>
            <a:off x="556487" y="2962088"/>
            <a:ext cx="10972802" cy="4524315"/>
          </a:xfrm>
          <a:prstGeom prst="rect">
            <a:avLst/>
          </a:prstGeom>
          <a:noFill/>
        </p:spPr>
        <p:txBody>
          <a:bodyPr wrap="square" rtlCol="0">
            <a:spAutoFit/>
          </a:bodyPr>
          <a:lstStyle/>
          <a:p>
            <a:r>
              <a:rPr lang="en-US" sz="1200" b="1" dirty="0"/>
              <a:t>Task Force Discussion: </a:t>
            </a:r>
          </a:p>
          <a:p>
            <a:pPr marL="171450" indent="-171450">
              <a:buFontTx/>
              <a:buChar char="-"/>
            </a:pPr>
            <a:r>
              <a:rPr lang="en-US" sz="1200" dirty="0"/>
              <a:t>What are the conversations that need to happen to bridge decentralized identity &amp; OIDF approaches?</a:t>
            </a:r>
          </a:p>
          <a:p>
            <a:pPr marL="171450" indent="-171450">
              <a:buFontTx/>
              <a:buChar char="-"/>
            </a:pPr>
            <a:r>
              <a:rPr lang="en-US" sz="1200" dirty="0"/>
              <a:t>Who are our natural partners, where do we want to learn? (EEIF? Credentials Community Group? Trust Over IP?  </a:t>
            </a:r>
            <a:r>
              <a:rPr lang="en-US" sz="1200" dirty="0" err="1"/>
              <a:t>Sovrin</a:t>
            </a:r>
            <a:r>
              <a:rPr lang="en-US" sz="1200" dirty="0"/>
              <a:t>? Centre? W3C? Blockchain Advocacy Coalition? IIW relationship?)</a:t>
            </a:r>
          </a:p>
          <a:p>
            <a:pPr marL="171450" indent="-171450">
              <a:buFontTx/>
              <a:buChar char="-"/>
            </a:pPr>
            <a:r>
              <a:rPr lang="en-US" sz="1200" dirty="0"/>
              <a:t>Is SIOP WG the only place we need to look at standards implications?  Should SIOP remain subordinate to A/B? </a:t>
            </a:r>
          </a:p>
          <a:p>
            <a:pPr marL="171450" indent="-171450">
              <a:buFontTx/>
              <a:buChar char="-"/>
            </a:pPr>
            <a:r>
              <a:rPr lang="en-US" sz="1200" dirty="0"/>
              <a:t>Do we need more voices within OIDF, or do we need to go externally?  </a:t>
            </a:r>
          </a:p>
          <a:p>
            <a:pPr marL="171450" indent="-171450">
              <a:buFontTx/>
              <a:buChar char="-"/>
            </a:pPr>
            <a:r>
              <a:rPr lang="en-US" sz="1200" dirty="0"/>
              <a:t>Do we need a community group in addition to standards WG?</a:t>
            </a:r>
          </a:p>
          <a:p>
            <a:pPr marL="171450" indent="-171450">
              <a:buFontTx/>
              <a:buChar char="-"/>
            </a:pPr>
            <a:endParaRPr lang="en-US" sz="1200" dirty="0"/>
          </a:p>
          <a:p>
            <a:r>
              <a:rPr lang="en-US" sz="1200" b="1" dirty="0"/>
              <a:t>Comments from WG Jan 20:</a:t>
            </a:r>
          </a:p>
          <a:p>
            <a:pPr marL="171450" indent="-171450">
              <a:buFontTx/>
              <a:buChar char="-"/>
            </a:pPr>
            <a:r>
              <a:rPr lang="en-US" sz="1200" dirty="0"/>
              <a:t>Liaison with DIF done, ETSI liaison underway for alignment with EIDAS 2. </a:t>
            </a:r>
            <a:r>
              <a:rPr lang="en-US" sz="1200" dirty="0" err="1"/>
              <a:t>Torsten</a:t>
            </a:r>
            <a:r>
              <a:rPr lang="en-US" sz="1200" dirty="0"/>
              <a:t> is engaging ETSI leaders in next few weeks, working on substance then formal liaison  </a:t>
            </a:r>
          </a:p>
          <a:p>
            <a:pPr marL="171450" indent="-171450">
              <a:buFontTx/>
              <a:buChar char="-"/>
            </a:pPr>
            <a:r>
              <a:rPr lang="en-US" sz="1200" dirty="0"/>
              <a:t>Would be interesting to have a position on SIOP in the </a:t>
            </a:r>
            <a:r>
              <a:rPr lang="en-US" sz="1200" dirty="0" err="1"/>
              <a:t>ToIP</a:t>
            </a:r>
            <a:r>
              <a:rPr lang="en-US" sz="1200" dirty="0"/>
              <a:t> and difference with </a:t>
            </a:r>
            <a:r>
              <a:rPr lang="en-US" sz="1200" dirty="0" err="1"/>
              <a:t>DIDComm</a:t>
            </a:r>
            <a:r>
              <a:rPr lang="en-US" sz="1200" dirty="0"/>
              <a:t>. </a:t>
            </a:r>
          </a:p>
          <a:p>
            <a:pPr marL="171450" indent="-171450">
              <a:buFontTx/>
              <a:buChar char="-"/>
            </a:pPr>
            <a:r>
              <a:rPr lang="en-US" sz="1200" dirty="0"/>
              <a:t>Raising SIOP up to a full WG may be of value, 3-4 active drafts. Also useful to think of nomenclature as SIOP may be too narrow for all topics: SIOPV2, OIDC for VCs, </a:t>
            </a:r>
            <a:r>
              <a:rPr lang="en-US" sz="1200" dirty="0" err="1"/>
              <a:t>etc</a:t>
            </a:r>
            <a:r>
              <a:rPr lang="en-US" sz="1200" dirty="0"/>
              <a:t> OPENID Connect for SSI. </a:t>
            </a:r>
          </a:p>
          <a:p>
            <a:pPr marL="171450" indent="-171450">
              <a:buFontTx/>
              <a:buChar char="-"/>
            </a:pPr>
            <a:r>
              <a:rPr lang="en-US" sz="1200" dirty="0"/>
              <a:t>Separate SIOP/SII Landing page could be a useful start. Yet may not be the right fit to break out SIOP from A/B since the flows are substantially the same as OIDC flows. “What is the problem it needs to solve” needs to be unique to merit a separate WG. Value to having A/B WG for oversight of security. Everyone on the call would need to sign a new IPR agreement. </a:t>
            </a:r>
          </a:p>
          <a:p>
            <a:pPr marL="171450" indent="-171450">
              <a:buFontTx/>
              <a:buChar char="-"/>
            </a:pPr>
            <a:r>
              <a:rPr lang="en-US" sz="1200" dirty="0"/>
              <a:t>Whitepaper “purpose” there is a misconception that it is not truly SSI. Hard to overcome that bias even though it works very well. Perceive OIDC as the service connected to “evil IdPs” but they miss that it can also be used for other use cases.  Gail welcomes names of people to be lead editor/writer (</a:t>
            </a:r>
            <a:r>
              <a:rPr lang="en-US" sz="1200"/>
              <a:t>modest payment) of </a:t>
            </a:r>
            <a:r>
              <a:rPr lang="en-US" sz="1200" dirty="0"/>
              <a:t>this whitepaper. </a:t>
            </a:r>
          </a:p>
          <a:p>
            <a:pPr marL="171450" indent="-171450">
              <a:buFontTx/>
              <a:buChar char="-"/>
            </a:pPr>
            <a:r>
              <a:rPr lang="en-US" sz="1200" dirty="0"/>
              <a:t>We can think of STA and AAMVA as covered in the ISO relationship and technical discussions. GH Note: Technical scope I think that is true, but in terms of advocacy and adoption direct relationships may be beneficial to help scale use of SIOP.</a:t>
            </a:r>
          </a:p>
          <a:p>
            <a:pPr marL="171450" indent="-171450">
              <a:buFontTx/>
              <a:buChar char="-"/>
            </a:pPr>
            <a:endParaRPr lang="en-US" sz="1200" dirty="0"/>
          </a:p>
          <a:p>
            <a:pPr marL="171450" indent="-171450">
              <a:buFontTx/>
              <a:buChar char="-"/>
            </a:pPr>
            <a:endParaRPr lang="en-US" sz="1200" dirty="0"/>
          </a:p>
          <a:p>
            <a:pPr marL="171450" indent="-171450">
              <a:buFontTx/>
              <a:buChar char="-"/>
            </a:pPr>
            <a:endParaRPr lang="en-US" sz="1200" dirty="0"/>
          </a:p>
          <a:p>
            <a:pPr marL="171450" indent="-171450">
              <a:buFontTx/>
              <a:buChar char="-"/>
            </a:pPr>
            <a:endParaRPr lang="en-US" sz="1200" dirty="0"/>
          </a:p>
        </p:txBody>
      </p:sp>
      <p:sp>
        <p:nvSpPr>
          <p:cNvPr id="15" name="Oval 14">
            <a:extLst>
              <a:ext uri="{FF2B5EF4-FFF2-40B4-BE49-F238E27FC236}">
                <a16:creationId xmlns:a16="http://schemas.microsoft.com/office/drawing/2014/main" id="{2BA7B200-3A29-B947-A14B-C035D55DC0D7}"/>
              </a:ext>
            </a:extLst>
          </p:cNvPr>
          <p:cNvSpPr/>
          <p:nvPr/>
        </p:nvSpPr>
        <p:spPr>
          <a:xfrm>
            <a:off x="11653969" y="569776"/>
            <a:ext cx="253736" cy="2484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3</a:t>
            </a:r>
          </a:p>
        </p:txBody>
      </p:sp>
    </p:spTree>
    <p:extLst>
      <p:ext uri="{BB962C8B-B14F-4D97-AF65-F5344CB8AC3E}">
        <p14:creationId xmlns:p14="http://schemas.microsoft.com/office/powerpoint/2010/main" val="310463127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107449</TotalTime>
  <Words>555</Words>
  <Application>Microsoft Macintosh PowerPoint</Application>
  <PresentationFormat>Widescreen</PresentationFormat>
  <Paragraphs>46</Paragraphs>
  <Slides>1</Slides>
  <Notes>1</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1</vt:i4>
      </vt:variant>
    </vt:vector>
  </HeadingPairs>
  <TitlesOfParts>
    <vt:vector size="10" baseType="lpstr">
      <vt:lpstr>Arial</vt:lpstr>
      <vt:lpstr>Avenir Book</vt:lpstr>
      <vt:lpstr>Calibri</vt:lpstr>
      <vt:lpstr>Courier New</vt:lpstr>
      <vt:lpstr>Helvetica</vt:lpstr>
      <vt:lpstr>Helvetica Neue</vt:lpstr>
      <vt:lpstr>Tahoma</vt:lpstr>
      <vt:lpstr>Wingdings</vt:lpstr>
      <vt:lpstr>Office Theme</vt:lpstr>
      <vt:lpstr>Strategy –Invest</vt:lpstr>
    </vt:vector>
  </TitlesOfParts>
  <Company>Intel Corporation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Roncato, Carla M</dc:creator>
  <cp:lastModifiedBy>Gail Hodges</cp:lastModifiedBy>
  <cp:revision>670</cp:revision>
  <dcterms:created xsi:type="dcterms:W3CDTF">2017-08-22T22:24:51Z</dcterms:created>
  <dcterms:modified xsi:type="dcterms:W3CDTF">2022-01-20T15:54:00Z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f42aa342-8706-4288-bd11-ebb85995028c_Enabled">
    <vt:lpwstr>True</vt:lpwstr>
  </property>
  <property fmtid="{D5CDD505-2E9C-101B-9397-08002B2CF9AE}" pid="3" name="MSIP_Label_f42aa342-8706-4288-bd11-ebb85995028c_SiteId">
    <vt:lpwstr>72f988bf-86f1-41af-91ab-2d7cd011db47</vt:lpwstr>
  </property>
  <property fmtid="{D5CDD505-2E9C-101B-9397-08002B2CF9AE}" pid="4" name="MSIP_Label_f42aa342-8706-4288-bd11-ebb85995028c_Owner">
    <vt:lpwstr>mbj@microsoft.com</vt:lpwstr>
  </property>
  <property fmtid="{D5CDD505-2E9C-101B-9397-08002B2CF9AE}" pid="5" name="MSIP_Label_f42aa342-8706-4288-bd11-ebb85995028c_SetDate">
    <vt:lpwstr>2017-12-04T20:40:48.4261964Z</vt:lpwstr>
  </property>
  <property fmtid="{D5CDD505-2E9C-101B-9397-08002B2CF9AE}" pid="6" name="MSIP_Label_f42aa342-8706-4288-bd11-ebb85995028c_Name">
    <vt:lpwstr>General</vt:lpwstr>
  </property>
  <property fmtid="{D5CDD505-2E9C-101B-9397-08002B2CF9AE}" pid="7" name="MSIP_Label_f42aa342-8706-4288-bd11-ebb85995028c_Application">
    <vt:lpwstr>Microsoft Azure Information Protection</vt:lpwstr>
  </property>
  <property fmtid="{D5CDD505-2E9C-101B-9397-08002B2CF9AE}" pid="8" name="MSIP_Label_f42aa342-8706-4288-bd11-ebb85995028c_Extended_MSFT_Method">
    <vt:lpwstr>Automatic</vt:lpwstr>
  </property>
  <property fmtid="{D5CDD505-2E9C-101B-9397-08002B2CF9AE}" pid="9" name="Sensitivity">
    <vt:lpwstr>General</vt:lpwstr>
  </property>
</Properties>
</file>