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73" r:id="rId4"/>
    <p:sldId id="279" r:id="rId5"/>
    <p:sldId id="274" r:id="rId6"/>
    <p:sldId id="272" r:id="rId7"/>
    <p:sldId id="275" r:id="rId8"/>
    <p:sldId id="259" r:id="rId9"/>
    <p:sldId id="261" r:id="rId10"/>
    <p:sldId id="260" r:id="rId11"/>
    <p:sldId id="262" r:id="rId12"/>
    <p:sldId id="263" r:id="rId13"/>
    <p:sldId id="269" r:id="rId14"/>
    <p:sldId id="267" r:id="rId15"/>
    <p:sldId id="280" r:id="rId16"/>
    <p:sldId id="268" r:id="rId17"/>
    <p:sldId id="276" r:id="rId18"/>
    <p:sldId id="277" r:id="rId19"/>
    <p:sldId id="278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041"/>
    <p:restoredTop sz="94694"/>
  </p:normalViewPr>
  <p:slideViewPr>
    <p:cSldViewPr snapToGrid="0" snapToObjects="1">
      <p:cViewPr varScale="1">
        <p:scale>
          <a:sx n="128" d="100"/>
          <a:sy n="128" d="100"/>
        </p:scale>
        <p:origin x="64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1F2B4D-88E6-2B4B-9945-5674FD45F0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04F9E7-2280-104D-A8D9-5FF8E6E6A8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1F82E0-ECAB-C644-B8DC-9CCD3570B1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36955-AF15-F447-9E08-92C35A64CB02}" type="datetimeFigureOut">
              <a:rPr lang="en-US" smtClean="0"/>
              <a:t>8/9/20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12C0E0-4CE5-354E-91CF-94DB21A02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59ED33-749D-ED41-A29A-8B3334A67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335FA-541A-8E4F-B68D-0AE860155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860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3EC5F-3644-6647-B045-304E1D100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54A885-2F73-5248-BDBC-13452D6B56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B76D31-DA9E-CF4B-B87E-B6FC9C1B5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36955-AF15-F447-9E08-92C35A64CB02}" type="datetimeFigureOut">
              <a:rPr lang="en-US" smtClean="0"/>
              <a:t>8/9/20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4DEB50-D89B-CE48-B270-A137B4C05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A2B798-58B3-CB45-AA40-C3521D565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335FA-541A-8E4F-B68D-0AE860155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108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C70D64-AF7B-2441-8F72-381062D50A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469E5A-8616-C148-BA21-932D2D3619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F7F4EB-C963-8043-88BD-B6B9632B2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36955-AF15-F447-9E08-92C35A64CB02}" type="datetimeFigureOut">
              <a:rPr lang="en-US" smtClean="0"/>
              <a:t>8/9/20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B2A79D-8DBA-1547-915C-62C301E75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48A19F-0362-0D4A-B96F-EB0B08B99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335FA-541A-8E4F-B68D-0AE860155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038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7E253-96AC-CA45-940C-044CB86B2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88F300-2E51-0440-8FB7-F562AFD2BC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00CBA1-6420-7843-8F03-284E0F0BC2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36955-AF15-F447-9E08-92C35A64CB02}" type="datetimeFigureOut">
              <a:rPr lang="en-US" smtClean="0"/>
              <a:t>8/9/20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68EBD1-2C53-AC4B-B1D3-14506801DE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D0DC7B-3F80-9A4C-A35A-DBC49CF00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335FA-541A-8E4F-B68D-0AE860155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460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73567C-777E-4B44-9988-10B6D1582F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9E86E4-E056-C24F-AD69-CAB8753628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303698-4886-D84A-9C1D-86944F1F0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36955-AF15-F447-9E08-92C35A64CB02}" type="datetimeFigureOut">
              <a:rPr lang="en-US" smtClean="0"/>
              <a:t>8/9/20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3F4923-694A-C04E-98AA-8F312BFC9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967C27-EC54-CD44-B97E-220C08CDA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335FA-541A-8E4F-B68D-0AE860155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274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1A20F-B3D2-8B4B-9407-390606E1F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49383A-FE72-C440-9465-BA57AE4D1D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D7A462-5D0F-CE46-806B-28DC7C7EEC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B47C92-E1D3-1E47-947C-3EE933A27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36955-AF15-F447-9E08-92C35A64CB02}" type="datetimeFigureOut">
              <a:rPr lang="en-US" smtClean="0"/>
              <a:t>8/9/20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90B510-6835-EB41-B793-29EAC8799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D74C9F-D08D-C944-A5B4-F0D595762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335FA-541A-8E4F-B68D-0AE860155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287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97ADD-68CC-E946-B362-C36E430248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A81953-997D-E34F-BD7E-6E7A57855D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B78491-65AA-7146-8B8D-0F1EF69153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778AFE1-733C-554D-9D5E-BD9F896D51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BC6BE5B-7666-5949-988B-405D0B04A3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06E9667-76AF-FB4E-B363-A3F17A82E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36955-AF15-F447-9E08-92C35A64CB02}" type="datetimeFigureOut">
              <a:rPr lang="en-US" smtClean="0"/>
              <a:t>8/9/20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1CDA020-BB26-C444-95DC-B237ABFC8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EACE45-7CBD-5049-A471-1AD1E8959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335FA-541A-8E4F-B68D-0AE860155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18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8AEE65-CF4D-0446-877E-88B140058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F88B3A-61B0-9348-BC7B-B13864D83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36955-AF15-F447-9E08-92C35A64CB02}" type="datetimeFigureOut">
              <a:rPr lang="en-US" smtClean="0"/>
              <a:t>8/9/20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F4C97C-D032-5845-BB57-CA5D5AE10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0BA528-DD2E-B242-A73F-42D100408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335FA-541A-8E4F-B68D-0AE860155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230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7BEA73-FFC7-174D-92B5-2278A7079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36955-AF15-F447-9E08-92C35A64CB02}" type="datetimeFigureOut">
              <a:rPr lang="en-US" smtClean="0"/>
              <a:t>8/9/20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C714AE-6F61-5F49-9B9D-DDB60307E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E22B96-A3BE-F547-8571-9FB1B1982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335FA-541A-8E4F-B68D-0AE860155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138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10513-B6EE-3C4E-AEED-F819C28C8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2FC5B4-ECBD-D04A-B665-8C5F50E359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42716E-31EA-634B-9032-722E696D32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6F4577-7C4F-FB46-A8D5-E1415D0ED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36955-AF15-F447-9E08-92C35A64CB02}" type="datetimeFigureOut">
              <a:rPr lang="en-US" smtClean="0"/>
              <a:t>8/9/20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987922-3A19-694E-A065-0168AC462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92DBB1-6F04-924C-8F79-29A8E5E36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335FA-541A-8E4F-B68D-0AE860155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249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40D2C-FF92-F845-8BFA-1301D90AE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87AE88-49BB-7E4C-B241-29E9C8FA03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F2CB7B-83FF-6147-A7D8-421DEE9709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78C7D3-2BEB-5A49-976B-7FB615B25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36955-AF15-F447-9E08-92C35A64CB02}" type="datetimeFigureOut">
              <a:rPr lang="en-US" smtClean="0"/>
              <a:t>8/9/20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FC475C-E0F8-C448-99AF-879E7F73F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D621D2-9D09-704A-802D-6D9FC02F2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335FA-541A-8E4F-B68D-0AE860155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226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12F928-E795-5B45-B8A4-75CB9E3594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234C0A-92C4-674F-B501-2DD5771C2B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86A324-D6B9-AB4E-A669-E454D5FF75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36955-AF15-F447-9E08-92C35A64CB02}" type="datetimeFigureOut">
              <a:rPr lang="en-US" smtClean="0"/>
              <a:t>8/9/20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3CFA49-58B9-1742-8AAA-EE0686010C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110F88-5001-FC49-AE35-E6E5A7D587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D335FA-541A-8E4F-B68D-0AE860155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617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bitbucket.org/openid/connect/issues/1180/siop-laundry-list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self-issued.me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id.net/specs/openid-connect-core-1_0.html#AggregatedDistributedClaims" TargetMode="External"/><Relationship Id="rId2" Type="http://schemas.openxmlformats.org/officeDocument/2006/relationships/hyperlink" Target="https://www.w3.org/TR/vc-data-model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mattrglobal.github.io/oidc-client-bound-assertions-spec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33F32B-4FDE-CD40-9254-94BA9BD6CA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SIOP Meetup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38B216-E4D8-9D44-A701-163A2A79B8C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i="1" dirty="0"/>
              <a:t>Addressing the Laundry List (</a:t>
            </a:r>
            <a:r>
              <a:rPr lang="en-NZ" dirty="0">
                <a:hlinkClick r:id="rId2"/>
              </a:rPr>
              <a:t>https://bitbucket.org/openid/connect/issues/1180/siop-laundry-list</a:t>
            </a:r>
            <a:r>
              <a:rPr lang="en-US" i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9921419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0F208-D88C-A64C-856A-88D2CD530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Solution - </a:t>
            </a:r>
            <a:r>
              <a:rPr lang="en-US" dirty="0"/>
              <a:t>SIOP Attesting Keys from the past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9FEE7F-4A31-A74A-B372-D11D8DDA2C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NZ" b="1" dirty="0"/>
              <a:t>Breaking Change</a:t>
            </a:r>
          </a:p>
          <a:p>
            <a:pPr marL="0" indent="0">
              <a:buNone/>
            </a:pPr>
            <a:endParaRPr lang="en-US" i="1" dirty="0"/>
          </a:p>
          <a:p>
            <a:pPr marL="514350" indent="-514350">
              <a:buAutoNum type="arabicPeriod"/>
            </a:pPr>
            <a:r>
              <a:rPr lang="en-US" dirty="0"/>
              <a:t>Relax the constraint that forces the `sub` field in the SIOP response to be the JWK thumbprint of the `</a:t>
            </a:r>
            <a:r>
              <a:rPr lang="en-US" dirty="0" err="1"/>
              <a:t>sub_jwk</a:t>
            </a:r>
            <a:r>
              <a:rPr lang="en-US" dirty="0"/>
              <a:t>` value.</a:t>
            </a:r>
          </a:p>
          <a:p>
            <a:pPr marL="514350" indent="-514350">
              <a:buAutoNum type="arabicPeriod"/>
            </a:pPr>
            <a:r>
              <a:rPr lang="en-US" dirty="0"/>
              <a:t>Instead allow for flexibility around how the (`sub`) field and the key used to sign the response (`</a:t>
            </a:r>
            <a:r>
              <a:rPr lang="en-US" dirty="0" err="1"/>
              <a:t>sub_jwk</a:t>
            </a:r>
            <a:r>
              <a:rPr lang="en-US" dirty="0"/>
              <a:t>`) are related. </a:t>
            </a:r>
          </a:p>
          <a:p>
            <a:pPr marL="514350" indent="-514350">
              <a:buAutoNum type="arabicPeriod"/>
            </a:pPr>
            <a:r>
              <a:rPr lang="en-US" dirty="0"/>
              <a:t>Allow the optional support for decentralized identifiers </a:t>
            </a:r>
          </a:p>
          <a:p>
            <a:pPr marL="514350" indent="-514350">
              <a:buAutoNum type="arabicPeriod"/>
            </a:pPr>
            <a:r>
              <a:rPr lang="en-US" dirty="0"/>
              <a:t>Allow the `sub` to be the thumbprint of the initial JWK used, but not the current `</a:t>
            </a:r>
            <a:r>
              <a:rPr lang="en-US" dirty="0" err="1"/>
              <a:t>sub_jwk</a:t>
            </a:r>
            <a:r>
              <a:rPr lang="en-US" dirty="0"/>
              <a:t>` reported in the response.</a:t>
            </a:r>
          </a:p>
        </p:txBody>
      </p:sp>
    </p:spTree>
    <p:extLst>
      <p:ext uri="{BB962C8B-B14F-4D97-AF65-F5344CB8AC3E}">
        <p14:creationId xmlns:p14="http://schemas.microsoft.com/office/powerpoint/2010/main" val="8947259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0F208-D88C-A64C-856A-88D2CD530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Example Solution </a:t>
            </a:r>
            <a:r>
              <a:rPr lang="en-US" dirty="0"/>
              <a:t>– Using Decentralized identifiers</a:t>
            </a:r>
          </a:p>
        </p:txBody>
      </p:sp>
      <p:pic>
        <p:nvPicPr>
          <p:cNvPr id="5" name="Content Placeholder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A58DE3DC-267B-6D49-BFC0-43FFC60CEE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75062" y="2432808"/>
            <a:ext cx="6587662" cy="2828303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957DCFD-81C6-174D-B256-4FE00576895F}"/>
              </a:ext>
            </a:extLst>
          </p:cNvPr>
          <p:cNvSpPr/>
          <p:nvPr/>
        </p:nvSpPr>
        <p:spPr>
          <a:xfrm>
            <a:off x="3139938" y="3207027"/>
            <a:ext cx="4307784" cy="354496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3187BC-B007-7048-9692-C774C7974ECC}"/>
              </a:ext>
            </a:extLst>
          </p:cNvPr>
          <p:cNvSpPr txBox="1"/>
          <p:nvPr/>
        </p:nvSpPr>
        <p:spPr>
          <a:xfrm>
            <a:off x="324867" y="2823508"/>
            <a:ext cx="220013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1. Relying party would advertise support for decentralized identifiers (including the methods they support) in their request to the SIOP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EFFDF0-41DA-2144-A49D-8D2EF21CE012}"/>
              </a:ext>
            </a:extLst>
          </p:cNvPr>
          <p:cNvSpPr txBox="1"/>
          <p:nvPr/>
        </p:nvSpPr>
        <p:spPr>
          <a:xfrm>
            <a:off x="9472542" y="2823508"/>
            <a:ext cx="220013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2. Key used to sign this response is reported in the kid field of the outer JWS. Relying party must validate its membership in the did document</a:t>
            </a:r>
          </a:p>
        </p:txBody>
      </p:sp>
    </p:spTree>
    <p:extLst>
      <p:ext uri="{BB962C8B-B14F-4D97-AF65-F5344CB8AC3E}">
        <p14:creationId xmlns:p14="http://schemas.microsoft.com/office/powerpoint/2010/main" val="28449845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0F208-D88C-A64C-856A-88D2CD530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Example </a:t>
            </a:r>
            <a:r>
              <a:rPr lang="en-US" dirty="0"/>
              <a:t>– Without Decentralized identifiers</a:t>
            </a:r>
          </a:p>
        </p:txBody>
      </p:sp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2619F6EF-B1CE-7D46-AF6C-4C7C3E126D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3519" y="1584671"/>
            <a:ext cx="7683500" cy="45466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0CDD9A4-99E8-0746-806A-0C5371E56A4B}"/>
              </a:ext>
            </a:extLst>
          </p:cNvPr>
          <p:cNvSpPr/>
          <p:nvPr/>
        </p:nvSpPr>
        <p:spPr>
          <a:xfrm>
            <a:off x="2786131" y="2146851"/>
            <a:ext cx="7032350" cy="251791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D3D1785-6D46-A348-A6A6-8B358248B22F}"/>
              </a:ext>
            </a:extLst>
          </p:cNvPr>
          <p:cNvSpPr txBox="1"/>
          <p:nvPr/>
        </p:nvSpPr>
        <p:spPr>
          <a:xfrm>
            <a:off x="311615" y="1584671"/>
            <a:ext cx="22001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1. Subject value is a URN which is the JWK thumbprint of the initial key pair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096FFD2-4AC2-0047-BBA0-543A5167DACC}"/>
              </a:ext>
            </a:extLst>
          </p:cNvPr>
          <p:cNvSpPr txBox="1"/>
          <p:nvPr/>
        </p:nvSpPr>
        <p:spPr>
          <a:xfrm>
            <a:off x="173382" y="4529043"/>
            <a:ext cx="2200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2. Current JWK used to sign the response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E709D89-C3A0-B247-84CC-D6F1B16B19B0}"/>
              </a:ext>
            </a:extLst>
          </p:cNvPr>
          <p:cNvSpPr txBox="1"/>
          <p:nvPr/>
        </p:nvSpPr>
        <p:spPr>
          <a:xfrm>
            <a:off x="10057019" y="2576990"/>
            <a:ext cx="22001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3. Nested JWT chain recording the key rotations from the initial key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EE3D88C-779D-6B4F-B5F2-E94AD9D497C3}"/>
              </a:ext>
            </a:extLst>
          </p:cNvPr>
          <p:cNvCxnSpPr>
            <a:cxnSpLocks/>
          </p:cNvCxnSpPr>
          <p:nvPr/>
        </p:nvCxnSpPr>
        <p:spPr>
          <a:xfrm flipV="1">
            <a:off x="2239617" y="3705999"/>
            <a:ext cx="546514" cy="95876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ED4028E3-E414-F846-9ABF-D4EA2F6E3ED6}"/>
              </a:ext>
            </a:extLst>
          </p:cNvPr>
          <p:cNvSpPr/>
          <p:nvPr/>
        </p:nvSpPr>
        <p:spPr>
          <a:xfrm>
            <a:off x="2786131" y="3564835"/>
            <a:ext cx="7166252" cy="2319130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E20FA24-A961-3849-83C7-CA07224EA1D4}"/>
              </a:ext>
            </a:extLst>
          </p:cNvPr>
          <p:cNvSpPr/>
          <p:nvPr/>
        </p:nvSpPr>
        <p:spPr>
          <a:xfrm>
            <a:off x="2786132" y="3293165"/>
            <a:ext cx="5191678" cy="251791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990FE34-751F-C941-A5E3-CE64474FB362}"/>
              </a:ext>
            </a:extLst>
          </p:cNvPr>
          <p:cNvCxnSpPr>
            <a:cxnSpLocks/>
            <a:stCxn id="14" idx="1"/>
          </p:cNvCxnSpPr>
          <p:nvPr/>
        </p:nvCxnSpPr>
        <p:spPr>
          <a:xfrm flipH="1">
            <a:off x="7977811" y="3177155"/>
            <a:ext cx="2079208" cy="14037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9147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0F208-D88C-A64C-856A-88D2CD530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Issuer field in a SIOP response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9FEE7F-4A31-A74A-B372-D11D8DDA2C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Currently the `</a:t>
            </a:r>
            <a:r>
              <a:rPr lang="en-US" dirty="0" err="1"/>
              <a:t>iss</a:t>
            </a:r>
            <a:r>
              <a:rPr lang="en-US" dirty="0"/>
              <a:t>` field in an SIOP response MUST be </a:t>
            </a:r>
            <a:r>
              <a:rPr lang="en-US" dirty="0">
                <a:hlinkClick r:id="rId2"/>
              </a:rPr>
              <a:t>https://self-issued.me</a:t>
            </a:r>
            <a:r>
              <a:rPr lang="en-US" dirty="0"/>
              <a:t> which communicates to the relying party.</a:t>
            </a:r>
          </a:p>
          <a:p>
            <a:pPr lvl="1"/>
            <a:r>
              <a:rPr lang="en-US" dirty="0"/>
              <a:t>The response is SIOP based and therefore any additional or SIOP specific response validation applies.</a:t>
            </a:r>
          </a:p>
          <a:p>
            <a:pPr lvl="1"/>
            <a:r>
              <a:rPr lang="en-US" dirty="0"/>
              <a:t>What the SIOP provider supports as an OpenID Provider (</a:t>
            </a:r>
            <a:r>
              <a:rPr lang="en-US" dirty="0" err="1"/>
              <a:t>e.g</a:t>
            </a:r>
            <a:r>
              <a:rPr lang="en-US" dirty="0"/>
              <a:t> by resolving their open ID metadata).</a:t>
            </a:r>
          </a:p>
          <a:p>
            <a:pPr marL="0" indent="0">
              <a:buNone/>
            </a:pPr>
            <a:r>
              <a:rPr lang="en-US" b="1" dirty="0"/>
              <a:t>Problems</a:t>
            </a:r>
          </a:p>
          <a:p>
            <a:pPr marL="0" indent="0">
              <a:buNone/>
            </a:pPr>
            <a:r>
              <a:rPr lang="en-US" dirty="0"/>
              <a:t>The static open ID metadata document hard codes the following values forcing all SIOP providers to </a:t>
            </a:r>
          </a:p>
          <a:p>
            <a:pPr lvl="1"/>
            <a:r>
              <a:rPr lang="en-US" dirty="0"/>
              <a:t>Support RSA based id tokens</a:t>
            </a:r>
          </a:p>
          <a:p>
            <a:pPr lvl="1"/>
            <a:r>
              <a:rPr lang="en-US" dirty="0"/>
              <a:t>Support the RSA based signed request object</a:t>
            </a:r>
          </a:p>
          <a:p>
            <a:pPr lvl="1"/>
            <a:r>
              <a:rPr lang="en-US" dirty="0"/>
              <a:t>A static set of scopes</a:t>
            </a:r>
          </a:p>
        </p:txBody>
      </p:sp>
    </p:spTree>
    <p:extLst>
      <p:ext uri="{BB962C8B-B14F-4D97-AF65-F5344CB8AC3E}">
        <p14:creationId xmlns:p14="http://schemas.microsoft.com/office/powerpoint/2010/main" val="17670068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0F208-D88C-A64C-856A-88D2CD530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Allow for more flexibility in the assertion formats supported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9FEE7F-4A31-A74A-B372-D11D8DDA2C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Tx/>
              <a:buChar char="-"/>
            </a:pPr>
            <a:r>
              <a:rPr lang="en-US" dirty="0"/>
              <a:t>SIOP adds a layer of indirection between the relying parties and the claims providers, meaning their relationship </a:t>
            </a:r>
            <a:r>
              <a:rPr lang="en-US" i="1" dirty="0"/>
              <a:t>can </a:t>
            </a:r>
            <a:r>
              <a:rPr lang="en-US" dirty="0"/>
              <a:t>be more abstract.</a:t>
            </a:r>
          </a:p>
          <a:p>
            <a:pPr>
              <a:buFontTx/>
              <a:buChar char="-"/>
            </a:pPr>
            <a:r>
              <a:rPr lang="en-US" dirty="0"/>
              <a:t>SIOP also offers the opportunity for OpenID to expand into richer identity information sharing interactions </a:t>
            </a:r>
            <a:r>
              <a:rPr lang="en-US" dirty="0" err="1"/>
              <a:t>e.g</a:t>
            </a:r>
            <a:r>
              <a:rPr lang="en-US" dirty="0"/>
              <a:t> richer claims and from multiple providers.</a:t>
            </a:r>
          </a:p>
          <a:p>
            <a:pPr>
              <a:buFontTx/>
              <a:buChar char="-"/>
            </a:pPr>
            <a:r>
              <a:rPr lang="en-US" dirty="0"/>
              <a:t>Therefore allowing for the optional support of richer assertion formats such as JSON-LD linked data proofs (or </a:t>
            </a:r>
            <a:r>
              <a:rPr lang="en-NZ" dirty="0"/>
              <a:t> </a:t>
            </a:r>
            <a:r>
              <a:rPr lang="en-NZ" dirty="0">
                <a:hlinkClick r:id="rId2"/>
              </a:rPr>
              <a:t>Verifiable Credentials</a:t>
            </a:r>
            <a:r>
              <a:rPr lang="en-NZ" dirty="0"/>
              <a:t>)</a:t>
            </a:r>
            <a:r>
              <a:rPr lang="en-US" dirty="0"/>
              <a:t> would ensure relying parties have sufficient context to be able to rely on information being presented by an SIOP.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Proposed Breaking Change</a:t>
            </a:r>
          </a:p>
          <a:p>
            <a:pPr marL="0" indent="0">
              <a:buNone/>
            </a:pPr>
            <a:r>
              <a:rPr lang="en-NZ" dirty="0"/>
              <a:t>Currently as per </a:t>
            </a:r>
            <a:r>
              <a:rPr lang="en-NZ" dirty="0">
                <a:hlinkClick r:id="rId3"/>
              </a:rPr>
              <a:t>the chapter</a:t>
            </a:r>
            <a:r>
              <a:rPr lang="en-NZ" dirty="0"/>
              <a:t> all aggregated and distributed claims must be `JWT` based. Relaxing this constraint would allow other assertion formats used by neighbouring communities to be used. (</a:t>
            </a:r>
            <a:r>
              <a:rPr lang="en-NZ" dirty="0" err="1"/>
              <a:t>e.g</a:t>
            </a:r>
            <a:r>
              <a:rPr lang="en-NZ" dirty="0"/>
              <a:t> </a:t>
            </a:r>
            <a:r>
              <a:rPr lang="en-NZ" dirty="0">
                <a:hlinkClick r:id="rId2"/>
              </a:rPr>
              <a:t>Verifiable Credentials</a:t>
            </a:r>
            <a:r>
              <a:rPr lang="en-NZ" dirty="0"/>
              <a:t>).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316656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0F208-D88C-A64C-856A-88D2CD530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Allow for more flexibility in the assertion formats supported</a:t>
            </a:r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400C7556-4F4F-6E42-BB91-D1D6DB5E62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4610" y="2593341"/>
            <a:ext cx="6810647" cy="290027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9E9F57B-25AC-3A4E-880C-B5D15B1756C2}"/>
              </a:ext>
            </a:extLst>
          </p:cNvPr>
          <p:cNvSpPr txBox="1"/>
          <p:nvPr/>
        </p:nvSpPr>
        <p:spPr>
          <a:xfrm>
            <a:off x="480912" y="3027816"/>
            <a:ext cx="192156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1. A relying party conveys the claim sources they support in their SIOP request, if this is omitted “JWT” is assumed as a default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49A563-EA69-494B-B150-F2B69D6CA974}"/>
              </a:ext>
            </a:extLst>
          </p:cNvPr>
          <p:cNvSpPr txBox="1"/>
          <p:nvPr/>
        </p:nvSpPr>
        <p:spPr>
          <a:xfrm>
            <a:off x="9597390" y="3027816"/>
            <a:ext cx="192156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2. If supported SIOP can elect to respond with claims born from other sources other than JWT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8B10744-3C7B-6E48-BCEC-3BE79B5DE7D7}"/>
              </a:ext>
            </a:extLst>
          </p:cNvPr>
          <p:cNvSpPr/>
          <p:nvPr/>
        </p:nvSpPr>
        <p:spPr>
          <a:xfrm>
            <a:off x="3073514" y="4833257"/>
            <a:ext cx="6331743" cy="225884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3600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0F208-D88C-A64C-856A-88D2CD530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Support for Device Flow Style Interaction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9FEE7F-4A31-A74A-B372-D11D8DDA2C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/>
              <a:t>Sometimes an interaction involving an SIOP and Relying Party are not on the same device and hence a redirect flow is not possible in the response.</a:t>
            </a:r>
          </a:p>
          <a:p>
            <a:pPr>
              <a:buFontTx/>
              <a:buChar char="-"/>
            </a:pPr>
            <a:r>
              <a:rPr lang="en-US" dirty="0"/>
              <a:t>A flow similar to OAuth2.0 device flow would solve this issue.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92435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0F208-D88C-A64C-856A-88D2CD530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Support for Device Flow Style Interaction</a:t>
            </a:r>
          </a:p>
        </p:txBody>
      </p:sp>
      <p:pic>
        <p:nvPicPr>
          <p:cNvPr id="5" name="Picture 4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A214F00A-C508-7846-AC1E-2482102E53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731" y="2781110"/>
            <a:ext cx="3203713" cy="1900411"/>
          </a:xfrm>
          <a:prstGeom prst="rect">
            <a:avLst/>
          </a:prstGeom>
        </p:spPr>
      </p:pic>
      <p:pic>
        <p:nvPicPr>
          <p:cNvPr id="9" name="Picture 8" descr="A screenshot of a cell phone&#10;&#10;Description automatically generated">
            <a:extLst>
              <a:ext uri="{FF2B5EF4-FFF2-40B4-BE49-F238E27FC236}">
                <a16:creationId xmlns:a16="http://schemas.microsoft.com/office/drawing/2014/main" id="{92BFAD11-9B75-BC41-B548-B8AD29F18F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3879" y="2167973"/>
            <a:ext cx="1682864" cy="3126685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5A7C963-9348-3F44-AD1D-88ACF2AC73A1}"/>
              </a:ext>
            </a:extLst>
          </p:cNvPr>
          <p:cNvCxnSpPr>
            <a:cxnSpLocks/>
          </p:cNvCxnSpPr>
          <p:nvPr/>
        </p:nvCxnSpPr>
        <p:spPr>
          <a:xfrm>
            <a:off x="4989444" y="2968487"/>
            <a:ext cx="2904435" cy="0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E8965766-F8B6-3044-B187-8D9309489D50}"/>
              </a:ext>
            </a:extLst>
          </p:cNvPr>
          <p:cNvSpPr txBox="1"/>
          <p:nvPr/>
        </p:nvSpPr>
        <p:spPr>
          <a:xfrm>
            <a:off x="5480879" y="1690688"/>
            <a:ext cx="19215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1. SIOP request sent via</a:t>
            </a:r>
          </a:p>
          <a:p>
            <a:pPr marL="285750" indent="-285750">
              <a:buFontTx/>
              <a:buChar char="-"/>
            </a:pPr>
            <a:r>
              <a:rPr lang="en-US" dirty="0"/>
              <a:t>QR code </a:t>
            </a:r>
          </a:p>
          <a:p>
            <a:pPr marL="285750" indent="-285750">
              <a:buFontTx/>
              <a:buChar char="-"/>
            </a:pPr>
            <a:r>
              <a:rPr lang="en-US" dirty="0"/>
              <a:t>NFC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1977FA3-ADAA-C847-9F3F-73B1173C99CC}"/>
              </a:ext>
            </a:extLst>
          </p:cNvPr>
          <p:cNvCxnSpPr>
            <a:cxnSpLocks/>
          </p:cNvCxnSpPr>
          <p:nvPr/>
        </p:nvCxnSpPr>
        <p:spPr>
          <a:xfrm flipH="1">
            <a:off x="4989444" y="4234071"/>
            <a:ext cx="2904436" cy="0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4790EE6E-A242-6E44-A69B-31022E7D4F8B}"/>
              </a:ext>
            </a:extLst>
          </p:cNvPr>
          <p:cNvSpPr txBox="1"/>
          <p:nvPr/>
        </p:nvSpPr>
        <p:spPr>
          <a:xfrm>
            <a:off x="5347806" y="4329658"/>
            <a:ext cx="23003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2. SIOP response sent to backchannel endpoint picked up by browser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DDED74-2F68-C64C-B7B6-468C844E320D}"/>
              </a:ext>
            </a:extLst>
          </p:cNvPr>
          <p:cNvSpPr txBox="1"/>
          <p:nvPr/>
        </p:nvSpPr>
        <p:spPr>
          <a:xfrm>
            <a:off x="8139597" y="5294658"/>
            <a:ext cx="23003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3. SIOP finishes with “response sent”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F166B2B-C59B-5A44-B54F-87BD2721EAA5}"/>
              </a:ext>
            </a:extLst>
          </p:cNvPr>
          <p:cNvSpPr txBox="1"/>
          <p:nvPr/>
        </p:nvSpPr>
        <p:spPr>
          <a:xfrm>
            <a:off x="2237409" y="4681521"/>
            <a:ext cx="23003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4. Browser redirected to authenticated session having received the SIOP response</a:t>
            </a:r>
          </a:p>
        </p:txBody>
      </p:sp>
    </p:spTree>
    <p:extLst>
      <p:ext uri="{BB962C8B-B14F-4D97-AF65-F5344CB8AC3E}">
        <p14:creationId xmlns:p14="http://schemas.microsoft.com/office/powerpoint/2010/main" val="28277575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0F208-D88C-A64C-856A-88D2CD530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Support for Device Flow Style Interaction</a:t>
            </a:r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FFC0CC9D-80DC-BF44-AC14-A53EE5553A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2331" y="4195957"/>
            <a:ext cx="6057900" cy="25273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703D966-23AF-3242-BFB9-C61DD106A2F2}"/>
              </a:ext>
            </a:extLst>
          </p:cNvPr>
          <p:cNvSpPr/>
          <p:nvPr/>
        </p:nvSpPr>
        <p:spPr>
          <a:xfrm>
            <a:off x="5536786" y="4999093"/>
            <a:ext cx="2249695" cy="248479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D065A437-2FFA-1349-B08B-BB9D1369DA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050097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/>
              <a:t>Add a new `</a:t>
            </a:r>
            <a:r>
              <a:rPr lang="en-US" dirty="0" err="1"/>
              <a:t>response_mode</a:t>
            </a:r>
            <a:r>
              <a:rPr lang="en-US" dirty="0"/>
              <a:t>` which is an HTTP POST using the content body of the HTTP request to convey the SIOP response.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D9A1711-E55D-4549-BFAD-0AF53F359FF5}"/>
              </a:ext>
            </a:extLst>
          </p:cNvPr>
          <p:cNvSpPr txBox="1"/>
          <p:nvPr/>
        </p:nvSpPr>
        <p:spPr>
          <a:xfrm>
            <a:off x="1133405" y="3982279"/>
            <a:ext cx="27774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Indicates to the SIOP that they will not be redirected as the product of this flow, instead they will just send the response.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EFDAD49-7E07-3448-A56D-FC9ACE2AD55E}"/>
              </a:ext>
            </a:extLst>
          </p:cNvPr>
          <p:cNvCxnSpPr>
            <a:cxnSpLocks/>
          </p:cNvCxnSpPr>
          <p:nvPr/>
        </p:nvCxnSpPr>
        <p:spPr>
          <a:xfrm>
            <a:off x="3723861" y="4879824"/>
            <a:ext cx="1812925" cy="23853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30636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0F208-D88C-A64C-856A-88D2CD530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Support for Device Flow Style Interaction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D065A437-2FFA-1349-B08B-BB9D1369DA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728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Unanswered Questions</a:t>
            </a:r>
            <a:endParaRPr lang="en-US" dirty="0"/>
          </a:p>
          <a:p>
            <a:pPr>
              <a:buFontTx/>
              <a:buChar char="-"/>
            </a:pPr>
            <a:r>
              <a:rPr lang="en-US" dirty="0"/>
              <a:t>Anti spoofing mechanisms, a user could be fooled into authorizing a web session on another device they don’t control.</a:t>
            </a:r>
          </a:p>
          <a:p>
            <a:pPr>
              <a:buFontTx/>
              <a:buChar char="-"/>
            </a:pPr>
            <a:r>
              <a:rPr lang="en-US" dirty="0"/>
              <a:t>How does adding a new `</a:t>
            </a:r>
            <a:r>
              <a:rPr lang="en-US" dirty="0" err="1"/>
              <a:t>response_mode</a:t>
            </a:r>
            <a:r>
              <a:rPr lang="en-US" dirty="0"/>
              <a:t>` impact on existing OAuth2.0/OIDC flows.</a:t>
            </a:r>
          </a:p>
          <a:p>
            <a:pPr>
              <a:buFontTx/>
              <a:buChar char="-"/>
            </a:pPr>
            <a:r>
              <a:rPr lang="en-US" dirty="0"/>
              <a:t>Browser needs someway to received the response (</a:t>
            </a:r>
            <a:r>
              <a:rPr lang="en-US" dirty="0" err="1"/>
              <a:t>e.g</a:t>
            </a:r>
            <a:r>
              <a:rPr lang="en-US" dirty="0"/>
              <a:t> by polling an endpoint, similar to device flow).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6612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0F208-D88C-A64C-856A-88D2CD530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SIOP Claims Binding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9FEE7F-4A31-A74A-B372-D11D8DDA2C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6033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NZ" i="1" dirty="0"/>
              <a:t>In order for the presentation of claims originating from (asserted by) a claims provider, that are being presented from an SIOP to a relying party to be trustable, the binding between the SIOP and claims provider must be visible and able to be validated by the relying party.</a:t>
            </a:r>
          </a:p>
          <a:p>
            <a:pPr marL="0" indent="0">
              <a:buNone/>
            </a:pPr>
            <a:endParaRPr lang="en-US" i="1" dirty="0"/>
          </a:p>
        </p:txBody>
      </p:sp>
      <p:pic>
        <p:nvPicPr>
          <p:cNvPr id="4" name="Picture 3" descr="A picture containing drawing, shirt&#10;&#10;Description automatically generated">
            <a:extLst>
              <a:ext uri="{FF2B5EF4-FFF2-40B4-BE49-F238E27FC236}">
                <a16:creationId xmlns:a16="http://schemas.microsoft.com/office/drawing/2014/main" id="{4FE7D3B9-651B-CC43-8DC2-ED1827F621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5105" y="3429000"/>
            <a:ext cx="5095934" cy="3190629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5A9F7406-F682-AF45-8E42-2D1A3885C148}"/>
              </a:ext>
            </a:extLst>
          </p:cNvPr>
          <p:cNvSpPr/>
          <p:nvPr/>
        </p:nvSpPr>
        <p:spPr>
          <a:xfrm>
            <a:off x="4014849" y="4217418"/>
            <a:ext cx="1339494" cy="814957"/>
          </a:xfrm>
          <a:prstGeom prst="ellipse">
            <a:avLst/>
          </a:prstGeom>
          <a:solidFill>
            <a:srgbClr val="FF0000">
              <a:alpha val="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2455071B-3EBF-2844-8A1F-B27532AE95F3}"/>
              </a:ext>
            </a:extLst>
          </p:cNvPr>
          <p:cNvSpPr/>
          <p:nvPr/>
        </p:nvSpPr>
        <p:spPr>
          <a:xfrm>
            <a:off x="5151309" y="3855025"/>
            <a:ext cx="2361741" cy="358453"/>
          </a:xfrm>
          <a:custGeom>
            <a:avLst/>
            <a:gdLst>
              <a:gd name="connsiteX0" fmla="*/ 3551583 w 3551583"/>
              <a:gd name="connsiteY0" fmla="*/ 676149 h 676149"/>
              <a:gd name="connsiteX1" fmla="*/ 1325218 w 3551583"/>
              <a:gd name="connsiteY1" fmla="*/ 288 h 676149"/>
              <a:gd name="connsiteX2" fmla="*/ 0 w 3551583"/>
              <a:gd name="connsiteY2" fmla="*/ 596636 h 676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51583" h="676149">
                <a:moveTo>
                  <a:pt x="3551583" y="676149"/>
                </a:moveTo>
                <a:cubicBezTo>
                  <a:pt x="2734365" y="344844"/>
                  <a:pt x="1917148" y="13540"/>
                  <a:pt x="1325218" y="288"/>
                </a:cubicBezTo>
                <a:cubicBezTo>
                  <a:pt x="733288" y="-12964"/>
                  <a:pt x="170070" y="433193"/>
                  <a:pt x="0" y="596636"/>
                </a:cubicBezTo>
              </a:path>
            </a:pathLst>
          </a:custGeom>
          <a:noFill/>
          <a:ln w="25400">
            <a:solidFill>
              <a:srgbClr val="FF000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B0B2210-6202-7F4C-A991-FD6146A1D603}"/>
              </a:ext>
            </a:extLst>
          </p:cNvPr>
          <p:cNvSpPr/>
          <p:nvPr/>
        </p:nvSpPr>
        <p:spPr>
          <a:xfrm>
            <a:off x="6223668" y="4597570"/>
            <a:ext cx="1090417" cy="240622"/>
          </a:xfrm>
          <a:prstGeom prst="ellipse">
            <a:avLst/>
          </a:prstGeom>
          <a:solidFill>
            <a:srgbClr val="FF0000">
              <a:alpha val="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689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0F208-D88C-A64C-856A-88D2CD530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SIOP Claims Binding</a:t>
            </a:r>
          </a:p>
        </p:txBody>
      </p:sp>
      <p:pic>
        <p:nvPicPr>
          <p:cNvPr id="8" name="Picture 7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5659BD81-2C18-E042-A664-898F05EC01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5696" y="1565482"/>
            <a:ext cx="1491784" cy="1543479"/>
          </a:xfrm>
          <a:prstGeom prst="rect">
            <a:avLst/>
          </a:prstGeom>
        </p:spPr>
      </p:pic>
      <p:pic>
        <p:nvPicPr>
          <p:cNvPr id="9" name="Picture 8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3007AB85-6A51-3647-A5A2-59A5B24FF5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5696" y="3108961"/>
            <a:ext cx="1491784" cy="1543479"/>
          </a:xfrm>
          <a:prstGeom prst="rect">
            <a:avLst/>
          </a:prstGeom>
        </p:spPr>
      </p:pic>
      <p:pic>
        <p:nvPicPr>
          <p:cNvPr id="10" name="Picture 9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8F859277-E531-5643-BF9C-E98F96458B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5696" y="4652440"/>
            <a:ext cx="1491784" cy="1543479"/>
          </a:xfrm>
          <a:prstGeom prst="rect">
            <a:avLst/>
          </a:prstGeom>
        </p:spPr>
      </p:pic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DB5E6BBA-1618-9146-B874-740784286A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0267" y="3108961"/>
            <a:ext cx="1337172" cy="1543479"/>
          </a:xfrm>
          <a:prstGeom prst="rect">
            <a:avLst/>
          </a:prstGeom>
        </p:spPr>
      </p:pic>
      <p:pic>
        <p:nvPicPr>
          <p:cNvPr id="12" name="Picture 11" descr="A picture containing table, drawing&#10;&#10;Description automatically generated">
            <a:extLst>
              <a:ext uri="{FF2B5EF4-FFF2-40B4-BE49-F238E27FC236}">
                <a16:creationId xmlns:a16="http://schemas.microsoft.com/office/drawing/2014/main" id="{87256A1F-549C-B14E-99C0-C0C456DB66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8501" y="1413521"/>
            <a:ext cx="1513509" cy="1543479"/>
          </a:xfrm>
          <a:prstGeom prst="rect">
            <a:avLst/>
          </a:prstGeom>
        </p:spPr>
      </p:pic>
      <p:pic>
        <p:nvPicPr>
          <p:cNvPr id="14" name="Picture 13" descr="A picture containing table, drawing&#10;&#10;Description automatically generated">
            <a:extLst>
              <a:ext uri="{FF2B5EF4-FFF2-40B4-BE49-F238E27FC236}">
                <a16:creationId xmlns:a16="http://schemas.microsoft.com/office/drawing/2014/main" id="{084B6F29-F995-AB47-8EFA-5E7A9E3F19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8501" y="2982621"/>
            <a:ext cx="1513509" cy="1543479"/>
          </a:xfrm>
          <a:prstGeom prst="rect">
            <a:avLst/>
          </a:prstGeom>
        </p:spPr>
      </p:pic>
      <p:pic>
        <p:nvPicPr>
          <p:cNvPr id="16" name="Picture 15" descr="A picture containing table, drawing&#10;&#10;Description automatically generated">
            <a:extLst>
              <a:ext uri="{FF2B5EF4-FFF2-40B4-BE49-F238E27FC236}">
                <a16:creationId xmlns:a16="http://schemas.microsoft.com/office/drawing/2014/main" id="{7A4A232B-73BB-D04E-9EDC-8BF0759512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8500" y="4551721"/>
            <a:ext cx="1513509" cy="1543479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DFCC8E7-1DC9-3D43-A20D-801C104727EB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3772010" y="2185261"/>
            <a:ext cx="1818893" cy="1107250"/>
          </a:xfrm>
          <a:prstGeom prst="straightConnector1">
            <a:avLst/>
          </a:prstGeom>
          <a:ln w="34925">
            <a:solidFill>
              <a:schemeClr val="tx1"/>
            </a:solidFill>
            <a:headEnd type="triangle" w="sm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8D5EF94-B6DB-884F-93A1-1138DFF96A2E}"/>
              </a:ext>
            </a:extLst>
          </p:cNvPr>
          <p:cNvCxnSpPr>
            <a:cxnSpLocks/>
          </p:cNvCxnSpPr>
          <p:nvPr/>
        </p:nvCxnSpPr>
        <p:spPr>
          <a:xfrm>
            <a:off x="3772009" y="3826578"/>
            <a:ext cx="1478259" cy="0"/>
          </a:xfrm>
          <a:prstGeom prst="straightConnector1">
            <a:avLst/>
          </a:prstGeom>
          <a:ln w="34925">
            <a:solidFill>
              <a:schemeClr val="tx1"/>
            </a:solidFill>
            <a:headEnd type="triangle" w="sm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D6219E7-8D89-0148-9166-B49B0C6F07D4}"/>
              </a:ext>
            </a:extLst>
          </p:cNvPr>
          <p:cNvCxnSpPr>
            <a:cxnSpLocks/>
            <a:stCxn id="16" idx="3"/>
          </p:cNvCxnSpPr>
          <p:nvPr/>
        </p:nvCxnSpPr>
        <p:spPr>
          <a:xfrm flipV="1">
            <a:off x="3772009" y="4492388"/>
            <a:ext cx="1818894" cy="831073"/>
          </a:xfrm>
          <a:prstGeom prst="straightConnector1">
            <a:avLst/>
          </a:prstGeom>
          <a:ln w="34925">
            <a:solidFill>
              <a:schemeClr val="tx1"/>
            </a:solidFill>
            <a:headEnd type="triangle" w="sm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7E986EB-6F58-3540-8F16-B149DF6CD2DA}"/>
              </a:ext>
            </a:extLst>
          </p:cNvPr>
          <p:cNvCxnSpPr>
            <a:cxnSpLocks/>
            <a:stCxn id="4" idx="3"/>
          </p:cNvCxnSpPr>
          <p:nvPr/>
        </p:nvCxnSpPr>
        <p:spPr>
          <a:xfrm>
            <a:off x="6587439" y="3880701"/>
            <a:ext cx="1602972" cy="0"/>
          </a:xfrm>
          <a:prstGeom prst="straightConnector1">
            <a:avLst/>
          </a:prstGeom>
          <a:ln w="34925">
            <a:solidFill>
              <a:schemeClr val="tx1"/>
            </a:solidFill>
            <a:headEnd type="triangle" w="sm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79A6ECC5-1356-9F48-8D75-3E352E5FDDC5}"/>
              </a:ext>
            </a:extLst>
          </p:cNvPr>
          <p:cNvSpPr txBox="1"/>
          <p:nvPr/>
        </p:nvSpPr>
        <p:spPr>
          <a:xfrm>
            <a:off x="4483305" y="2000780"/>
            <a:ext cx="1491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User is subject “</a:t>
            </a:r>
            <a:r>
              <a:rPr lang="en-US" dirty="0" err="1"/>
              <a:t>xyz</a:t>
            </a:r>
            <a:r>
              <a:rPr lang="en-US" dirty="0"/>
              <a:t>”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AA1CCB3-A3C6-6742-9E71-BA2A04DF54BF}"/>
              </a:ext>
            </a:extLst>
          </p:cNvPr>
          <p:cNvSpPr txBox="1"/>
          <p:nvPr/>
        </p:nvSpPr>
        <p:spPr>
          <a:xfrm>
            <a:off x="3836932" y="3200657"/>
            <a:ext cx="1491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User is subject “</a:t>
            </a:r>
            <a:r>
              <a:rPr lang="en-US" dirty="0" err="1"/>
              <a:t>zxy</a:t>
            </a:r>
            <a:r>
              <a:rPr lang="en-US" dirty="0"/>
              <a:t>”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7977163-138E-5949-BEC1-60D5A8898BEA}"/>
              </a:ext>
            </a:extLst>
          </p:cNvPr>
          <p:cNvSpPr txBox="1"/>
          <p:nvPr/>
        </p:nvSpPr>
        <p:spPr>
          <a:xfrm>
            <a:off x="4604216" y="4907924"/>
            <a:ext cx="1491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User is subject “</a:t>
            </a:r>
            <a:r>
              <a:rPr lang="en-US" dirty="0" err="1"/>
              <a:t>yxz</a:t>
            </a:r>
            <a:r>
              <a:rPr lang="en-US" dirty="0"/>
              <a:t>”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A7ABC90-C484-D84D-A1BA-BDBC241D6C0A}"/>
              </a:ext>
            </a:extLst>
          </p:cNvPr>
          <p:cNvSpPr txBox="1"/>
          <p:nvPr/>
        </p:nvSpPr>
        <p:spPr>
          <a:xfrm>
            <a:off x="6748932" y="3234369"/>
            <a:ext cx="1491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User is subject “</a:t>
            </a:r>
            <a:r>
              <a:rPr lang="en-US" dirty="0" err="1"/>
              <a:t>zyx</a:t>
            </a:r>
            <a:r>
              <a:rPr lang="en-US" dirty="0"/>
              <a:t>”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ED7A94-9CFE-2C44-97AE-DFA3BFCF49D3}"/>
              </a:ext>
            </a:extLst>
          </p:cNvPr>
          <p:cNvSpPr txBox="1"/>
          <p:nvPr/>
        </p:nvSpPr>
        <p:spPr>
          <a:xfrm>
            <a:off x="6748932" y="3943403"/>
            <a:ext cx="14917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But also has claims from providers 1,2 and 3 that are provably bound to subject “</a:t>
            </a:r>
            <a:r>
              <a:rPr lang="en-US" dirty="0" err="1"/>
              <a:t>zyx</a:t>
            </a:r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31281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0F208-D88C-A64C-856A-88D2CD530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SIOP Claims Binding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212EDDE1-D8D5-9A49-8DCA-A6DB98B18F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7923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NZ" b="1" dirty="0"/>
              <a:t>Desired Behaviour</a:t>
            </a:r>
          </a:p>
          <a:p>
            <a:pPr>
              <a:buFontTx/>
              <a:buChar char="-"/>
            </a:pPr>
            <a:r>
              <a:rPr lang="en-NZ" dirty="0"/>
              <a:t>Prevent relying party tracking, </a:t>
            </a:r>
            <a:r>
              <a:rPr lang="en-NZ" dirty="0" err="1"/>
              <a:t>e.g</a:t>
            </a:r>
            <a:r>
              <a:rPr lang="en-NZ" dirty="0"/>
              <a:t> SIOP uses pairwise subject identifiers with each relying party.</a:t>
            </a:r>
          </a:p>
          <a:p>
            <a:pPr>
              <a:buFontTx/>
              <a:buChar char="-"/>
            </a:pPr>
            <a:r>
              <a:rPr lang="en-NZ" dirty="0"/>
              <a:t>Enable a binding between the subject identifier relied upon by the relying party (managed by the SIOP) and the claims presented by the SIOP originating from other claims providers.</a:t>
            </a:r>
          </a:p>
          <a:p>
            <a:pPr marL="0" indent="0">
              <a:buNone/>
            </a:pPr>
            <a:r>
              <a:rPr lang="en-NZ" b="1" dirty="0"/>
              <a:t>Solution</a:t>
            </a:r>
          </a:p>
          <a:p>
            <a:pPr marL="0" indent="0">
              <a:buNone/>
            </a:pPr>
            <a:r>
              <a:rPr lang="en-NZ" dirty="0"/>
              <a:t>Allow the SIOP to communicate in a request to the claims provider the subject identifier they would like to bind the returned claims to.</a:t>
            </a:r>
          </a:p>
          <a:p>
            <a:pPr marL="0" indent="0">
              <a:buNone/>
            </a:pPr>
            <a:r>
              <a:rPr lang="en-NZ" dirty="0"/>
              <a:t>	- </a:t>
            </a:r>
            <a:r>
              <a:rPr lang="en-NZ" dirty="0">
                <a:hlinkClick r:id="rId2"/>
              </a:rPr>
              <a:t>Client Bound Assertions</a:t>
            </a:r>
            <a:endParaRPr lang="en-NZ" dirty="0"/>
          </a:p>
          <a:p>
            <a:pPr marL="0" indent="0">
              <a:buNone/>
            </a:pPr>
            <a:r>
              <a:rPr lang="en-NZ" dirty="0"/>
              <a:t>	- Claims Aggregation Draft</a:t>
            </a: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0988235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0F208-D88C-A64C-856A-88D2CD530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the SIOP address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4BDFCD1-2238-BE49-AD83-AE2C163CE0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i="1" dirty="0"/>
              <a:t>How does a relying party initiate contact with the end-users chosen SIOP?</a:t>
            </a:r>
          </a:p>
        </p:txBody>
      </p:sp>
      <p:pic>
        <p:nvPicPr>
          <p:cNvPr id="8" name="Picture 7" descr="A picture containing drawing, shirt&#10;&#10;Description automatically generated">
            <a:extLst>
              <a:ext uri="{FF2B5EF4-FFF2-40B4-BE49-F238E27FC236}">
                <a16:creationId xmlns:a16="http://schemas.microsoft.com/office/drawing/2014/main" id="{ACFBE551-2850-4C45-86CA-D2116DB999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4087" y="2748022"/>
            <a:ext cx="6228521" cy="3899756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DB2DC766-B6E6-D24B-9DC4-A780F34DAAD7}"/>
              </a:ext>
            </a:extLst>
          </p:cNvPr>
          <p:cNvSpPr/>
          <p:nvPr/>
        </p:nvSpPr>
        <p:spPr>
          <a:xfrm>
            <a:off x="5654880" y="3900598"/>
            <a:ext cx="1421780" cy="326846"/>
          </a:xfrm>
          <a:prstGeom prst="ellipse">
            <a:avLst/>
          </a:prstGeom>
          <a:solidFill>
            <a:srgbClr val="FF0000">
              <a:alpha val="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150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0F208-D88C-A64C-856A-88D2CD530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the SIOP address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99050BC-DB56-3448-900F-B8DBADAAEF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NZ" b="1" dirty="0"/>
              <a:t>Current Solution</a:t>
            </a:r>
            <a:endParaRPr lang="en-NZ" dirty="0"/>
          </a:p>
          <a:p>
            <a:pPr>
              <a:buFontTx/>
              <a:buChar char="-"/>
            </a:pPr>
            <a:r>
              <a:rPr lang="en-NZ" dirty="0"/>
              <a:t>Use a custom URL scheme “</a:t>
            </a:r>
            <a:r>
              <a:rPr lang="en-NZ" dirty="0" err="1"/>
              <a:t>openid</a:t>
            </a:r>
            <a:r>
              <a:rPr lang="en-NZ" dirty="0"/>
              <a:t>://”</a:t>
            </a:r>
          </a:p>
          <a:p>
            <a:pPr>
              <a:buFontTx/>
              <a:buChar char="-"/>
            </a:pPr>
            <a:r>
              <a:rPr lang="en-NZ" dirty="0"/>
              <a:t>SIOP providers register their intent to handle </a:t>
            </a:r>
            <a:r>
              <a:rPr lang="en-NZ" dirty="0" err="1"/>
              <a:t>urls</a:t>
            </a:r>
            <a:r>
              <a:rPr lang="en-NZ" dirty="0"/>
              <a:t> of this scheme, when a URL using the scheme is clicked they are invoked.</a:t>
            </a:r>
          </a:p>
          <a:p>
            <a:pPr>
              <a:buFontTx/>
              <a:buChar char="-"/>
            </a:pPr>
            <a:r>
              <a:rPr lang="en-NZ" dirty="0"/>
              <a:t>Allows for a native app to be an SIOP</a:t>
            </a:r>
          </a:p>
          <a:p>
            <a:pPr marL="0" indent="0">
              <a:buNone/>
            </a:pPr>
            <a:r>
              <a:rPr lang="en-NZ" b="1" dirty="0"/>
              <a:t>Un-answered Questions</a:t>
            </a:r>
          </a:p>
          <a:p>
            <a:pPr>
              <a:buFontTx/>
              <a:buChar char="-"/>
            </a:pPr>
            <a:r>
              <a:rPr lang="en-NZ" dirty="0"/>
              <a:t>What happens when no application is registered to handle the “</a:t>
            </a:r>
            <a:r>
              <a:rPr lang="en-NZ" dirty="0" err="1"/>
              <a:t>openid</a:t>
            </a:r>
            <a:r>
              <a:rPr lang="en-NZ" dirty="0"/>
              <a:t>://” scheme. Currently there is no clear way to enquire whether a protocol handler is registered within a browser. </a:t>
            </a:r>
          </a:p>
          <a:p>
            <a:pPr>
              <a:buFontTx/>
              <a:buChar char="-"/>
            </a:pPr>
            <a:r>
              <a:rPr lang="en-NZ" dirty="0"/>
              <a:t>Getting the “</a:t>
            </a:r>
            <a:r>
              <a:rPr lang="en-NZ" dirty="0" err="1"/>
              <a:t>openid</a:t>
            </a:r>
            <a:r>
              <a:rPr lang="en-NZ" dirty="0"/>
              <a:t>” scheme recognized by browsers so that web based origins can register intent to handle the scheme (</a:t>
            </a:r>
            <a:r>
              <a:rPr lang="en-NZ" dirty="0" err="1"/>
              <a:t>e.g</a:t>
            </a:r>
            <a:r>
              <a:rPr lang="en-NZ" dirty="0"/>
              <a:t> </a:t>
            </a:r>
            <a:r>
              <a:rPr lang="en-NZ" dirty="0" err="1"/>
              <a:t>navigator.registerProtocolHandler</a:t>
            </a:r>
            <a:r>
              <a:rPr lang="en-NZ" dirty="0"/>
              <a:t> only supports registering custom ones that feature a “web+” prefix).</a:t>
            </a:r>
          </a:p>
        </p:txBody>
      </p:sp>
    </p:spTree>
    <p:extLst>
      <p:ext uri="{BB962C8B-B14F-4D97-AF65-F5344CB8AC3E}">
        <p14:creationId xmlns:p14="http://schemas.microsoft.com/office/powerpoint/2010/main" val="36532125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0F208-D88C-A64C-856A-88D2CD530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the SIOP address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99050BC-DB56-3448-900F-B8DBADAAEF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b="1" dirty="0"/>
              <a:t>Alternative Solution</a:t>
            </a:r>
            <a:endParaRPr lang="en-NZ" dirty="0"/>
          </a:p>
          <a:p>
            <a:pPr>
              <a:buFontTx/>
              <a:buChar char="-"/>
            </a:pPr>
            <a:r>
              <a:rPr lang="en-NZ" dirty="0"/>
              <a:t>Register the SIOP with the browser and have the browser advertise support for the SIOP on each HTTP request to a RP server via a new HTTP request header.</a:t>
            </a:r>
          </a:p>
          <a:p>
            <a:pPr marL="0" indent="0">
              <a:buNone/>
            </a:pPr>
            <a:r>
              <a:rPr lang="en-NZ" b="1" dirty="0"/>
              <a:t>Un-answered Questions</a:t>
            </a:r>
          </a:p>
          <a:p>
            <a:pPr marL="0" indent="0">
              <a:buNone/>
            </a:pPr>
            <a:r>
              <a:rPr lang="en-NZ" i="1" dirty="0"/>
              <a:t>- </a:t>
            </a:r>
            <a:r>
              <a:rPr lang="en-NZ" dirty="0"/>
              <a:t>Requires native browser support</a:t>
            </a:r>
          </a:p>
        </p:txBody>
      </p:sp>
    </p:spTree>
    <p:extLst>
      <p:ext uri="{BB962C8B-B14F-4D97-AF65-F5344CB8AC3E}">
        <p14:creationId xmlns:p14="http://schemas.microsoft.com/office/powerpoint/2010/main" val="18778335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0F208-D88C-A64C-856A-88D2CD530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SIOP Attesting Keys from the past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9FEE7F-4A31-A74A-B372-D11D8DDA2C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NZ" i="1" dirty="0"/>
              <a:t>Its considered bad practise in systems that leverage cryptography to design solutions that do not account for the need to rotate keys. SIOP at present does not provide a solution to this. 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b="1" i="1" dirty="0"/>
              <a:t>Problem</a:t>
            </a:r>
          </a:p>
          <a:p>
            <a:pPr marL="0" indent="0">
              <a:buNone/>
            </a:pPr>
            <a:r>
              <a:rPr lang="en-US" dirty="0"/>
              <a:t>The `sub` field in a SIOP response MUST be the JWK thumbprint of the `</a:t>
            </a:r>
            <a:r>
              <a:rPr lang="en-US" dirty="0" err="1"/>
              <a:t>sub_jwk</a:t>
            </a:r>
            <a:r>
              <a:rPr lang="en-US" dirty="0"/>
              <a:t>` used in the response. This prevents future key rotation without creating instability around the subject identifier.</a:t>
            </a:r>
          </a:p>
        </p:txBody>
      </p:sp>
    </p:spTree>
    <p:extLst>
      <p:ext uri="{BB962C8B-B14F-4D97-AF65-F5344CB8AC3E}">
        <p14:creationId xmlns:p14="http://schemas.microsoft.com/office/powerpoint/2010/main" val="5122569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0F208-D88C-A64C-856A-88D2CD530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SIOP Attesting Keys from the past (SIOP Response)</a:t>
            </a:r>
          </a:p>
        </p:txBody>
      </p:sp>
      <p:pic>
        <p:nvPicPr>
          <p:cNvPr id="9" name="Picture 8" descr="A screenshot of a cell phone&#10;&#10;Description automatically generated">
            <a:extLst>
              <a:ext uri="{FF2B5EF4-FFF2-40B4-BE49-F238E27FC236}">
                <a16:creationId xmlns:a16="http://schemas.microsoft.com/office/drawing/2014/main" id="{309E116A-2027-AB40-85DE-C907C93632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1928" y="2027583"/>
            <a:ext cx="7832514" cy="4388248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CE9107E-4208-5D44-A61B-6433ECB72F30}"/>
              </a:ext>
            </a:extLst>
          </p:cNvPr>
          <p:cNvSpPr/>
          <p:nvPr/>
        </p:nvSpPr>
        <p:spPr>
          <a:xfrm>
            <a:off x="2972628" y="3792713"/>
            <a:ext cx="7152033" cy="2316539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9B629B3-29DD-EE4A-B219-2E27D16EC332}"/>
              </a:ext>
            </a:extLst>
          </p:cNvPr>
          <p:cNvSpPr/>
          <p:nvPr/>
        </p:nvSpPr>
        <p:spPr>
          <a:xfrm>
            <a:off x="2972628" y="2623929"/>
            <a:ext cx="6477000" cy="265045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28EC3CF-1B5C-7044-9708-F8CFBAEE82EF}"/>
              </a:ext>
            </a:extLst>
          </p:cNvPr>
          <p:cNvSpPr txBox="1"/>
          <p:nvPr/>
        </p:nvSpPr>
        <p:spPr>
          <a:xfrm>
            <a:off x="251791" y="2110120"/>
            <a:ext cx="2200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1. Needs to be stable for a relying party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DE247B-690A-004C-88B4-349DE9AB962D}"/>
              </a:ext>
            </a:extLst>
          </p:cNvPr>
          <p:cNvSpPr txBox="1"/>
          <p:nvPr/>
        </p:nvSpPr>
        <p:spPr>
          <a:xfrm>
            <a:off x="251790" y="4304651"/>
            <a:ext cx="2200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2. Rotating this</a:t>
            </a:r>
          </a:p>
          <a:p>
            <a:r>
              <a:rPr lang="en-US" dirty="0"/>
              <a:t>value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D018DA9-C3AD-0B45-BE1A-591F0B8A060A}"/>
              </a:ext>
            </a:extLst>
          </p:cNvPr>
          <p:cNvSpPr txBox="1"/>
          <p:nvPr/>
        </p:nvSpPr>
        <p:spPr>
          <a:xfrm>
            <a:off x="10430216" y="2912165"/>
            <a:ext cx="16557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3. Breaks the normative relationship between these fields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146F7AC-2F91-5C42-8D56-6F86C21886E1}"/>
              </a:ext>
            </a:extLst>
          </p:cNvPr>
          <p:cNvCxnSpPr>
            <a:cxnSpLocks/>
          </p:cNvCxnSpPr>
          <p:nvPr/>
        </p:nvCxnSpPr>
        <p:spPr>
          <a:xfrm>
            <a:off x="2120348" y="2623929"/>
            <a:ext cx="852280" cy="13252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2F95C33-4263-EC42-9182-A490075F821C}"/>
              </a:ext>
            </a:extLst>
          </p:cNvPr>
          <p:cNvCxnSpPr>
            <a:cxnSpLocks/>
          </p:cNvCxnSpPr>
          <p:nvPr/>
        </p:nvCxnSpPr>
        <p:spPr>
          <a:xfrm flipV="1">
            <a:off x="1819413" y="3933662"/>
            <a:ext cx="1099240" cy="45583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E808781-2F97-2B4D-944F-7F3826FECEDC}"/>
              </a:ext>
            </a:extLst>
          </p:cNvPr>
          <p:cNvCxnSpPr>
            <a:cxnSpLocks/>
          </p:cNvCxnSpPr>
          <p:nvPr/>
        </p:nvCxnSpPr>
        <p:spPr>
          <a:xfrm flipH="1" flipV="1">
            <a:off x="9547327" y="2756451"/>
            <a:ext cx="882890" cy="42407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856CAAD8-BF1F-644E-92BD-14E84F05753A}"/>
              </a:ext>
            </a:extLst>
          </p:cNvPr>
          <p:cNvCxnSpPr>
            <a:cxnSpLocks/>
          </p:cNvCxnSpPr>
          <p:nvPr/>
        </p:nvCxnSpPr>
        <p:spPr>
          <a:xfrm flipH="1">
            <a:off x="10235592" y="3468756"/>
            <a:ext cx="243474" cy="46490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71810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1478</TotalTime>
  <Words>1231</Words>
  <Application>Microsoft Macintosh PowerPoint</Application>
  <PresentationFormat>Widescreen</PresentationFormat>
  <Paragraphs>97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SIOP Meetup</vt:lpstr>
      <vt:lpstr>SIOP Claims Binding</vt:lpstr>
      <vt:lpstr>SIOP Claims Binding</vt:lpstr>
      <vt:lpstr>SIOP Claims Binding</vt:lpstr>
      <vt:lpstr>Finding the SIOP address</vt:lpstr>
      <vt:lpstr>Finding the SIOP address</vt:lpstr>
      <vt:lpstr>Finding the SIOP address</vt:lpstr>
      <vt:lpstr>SIOP Attesting Keys from the past</vt:lpstr>
      <vt:lpstr>SIOP Attesting Keys from the past (SIOP Response)</vt:lpstr>
      <vt:lpstr>Solution - SIOP Attesting Keys from the past</vt:lpstr>
      <vt:lpstr>Example Solution – Using Decentralized identifiers</vt:lpstr>
      <vt:lpstr>Example – Without Decentralized identifiers</vt:lpstr>
      <vt:lpstr>The Issuer field in a SIOP response</vt:lpstr>
      <vt:lpstr>Allow for more flexibility in the assertion formats supported</vt:lpstr>
      <vt:lpstr>Allow for more flexibility in the assertion formats supported</vt:lpstr>
      <vt:lpstr>Support for Device Flow Style Interaction</vt:lpstr>
      <vt:lpstr>Support for Device Flow Style Interaction</vt:lpstr>
      <vt:lpstr>Support for Device Flow Style Interaction</vt:lpstr>
      <vt:lpstr>Support for Device Flow Style Interaction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SIOP Meetup</dc:title>
  <dc:creator>Tobias Looker</dc:creator>
  <cp:lastModifiedBy>Tobias Looker</cp:lastModifiedBy>
  <cp:revision>36</cp:revision>
  <dcterms:created xsi:type="dcterms:W3CDTF">2020-07-26T23:43:43Z</dcterms:created>
  <dcterms:modified xsi:type="dcterms:W3CDTF">2020-08-09T00:48:27Z</dcterms:modified>
</cp:coreProperties>
</file>