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Rectangle 10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1115616" y="3861048"/>
            <a:ext cx="6840369" cy="762000"/>
          </a:xfrm>
        </p:spPr>
        <p:txBody>
          <a:bodyPr lIns="0" tIns="43188" rIns="0" bIns="79191" anchor="ctr"/>
          <a:lstStyle>
            <a:lvl1pPr marL="0" indent="0">
              <a:spcBef>
                <a:spcPct val="25000"/>
              </a:spcBef>
              <a:buFont typeface="Wingdings" charset="2"/>
              <a:buNone/>
              <a:defRPr>
                <a:latin typeface="メイリオ" pitchFamily="50" charset="-128"/>
                <a:ea typeface="メイリオ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ja-JP" altLang="en-US" dirty="0"/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1055078" y="1828800"/>
            <a:ext cx="7033846" cy="1981200"/>
          </a:xfrm>
        </p:spPr>
        <p:txBody>
          <a:bodyPr tIns="43188" bIns="43188" anchor="ctr"/>
          <a:lstStyle>
            <a:lvl1pPr fontAlgn="ctr">
              <a:lnSpc>
                <a:spcPct val="125000"/>
              </a:lnSpc>
              <a:spcBef>
                <a:spcPct val="50000"/>
              </a:spcBef>
              <a:defRPr sz="4400">
                <a:latin typeface="メイリオ" pitchFamily="50" charset="-128"/>
                <a:ea typeface="メイリオ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pic>
        <p:nvPicPr>
          <p:cNvPr id="24578" name="Picture 2" descr="Big OpenID Logo with Tex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6754" y="5815102"/>
            <a:ext cx="2607246" cy="10428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メイリオ" pitchFamily="50" charset="-128"/>
                <a:ea typeface="メイリオ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1016" y="1340768"/>
            <a:ext cx="8721969" cy="5117168"/>
          </a:xfrm>
        </p:spPr>
        <p:txBody>
          <a:bodyPr/>
          <a:lstStyle>
            <a:lvl1pPr marL="357188" indent="-357188">
              <a:defRPr sz="3200">
                <a:latin typeface="メイリオ" pitchFamily="50" charset="-128"/>
                <a:ea typeface="メイリオ" pitchFamily="50" charset="-128"/>
              </a:defRPr>
            </a:lvl1pPr>
            <a:lvl2pPr marL="714375" indent="-336550">
              <a:defRPr sz="2800">
                <a:latin typeface="メイリオ" pitchFamily="50" charset="-128"/>
                <a:ea typeface="メイリオ" pitchFamily="50" charset="-128"/>
              </a:defRPr>
            </a:lvl2pPr>
            <a:lvl3pPr>
              <a:defRPr sz="2400">
                <a:latin typeface="メイリオ" pitchFamily="50" charset="-128"/>
                <a:ea typeface="メイリオ" pitchFamily="50" charset="-128"/>
              </a:defRPr>
            </a:lvl3pPr>
            <a:lvl4pPr>
              <a:defRPr sz="2000">
                <a:latin typeface="メイリオ" pitchFamily="50" charset="-128"/>
                <a:ea typeface="メイリオ" pitchFamily="50" charset="-128"/>
              </a:defRPr>
            </a:lvl4pPr>
            <a:lvl5pPr>
              <a:defRPr sz="1800">
                <a:latin typeface="メイリオ" pitchFamily="50" charset="-128"/>
                <a:ea typeface="メイリオ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47DDBC-8BF1-4C33-BD57-BA6889A5AAC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1016" y="303248"/>
            <a:ext cx="8721969" cy="821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4319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</a:t>
            </a:r>
            <a:r>
              <a:rPr lang="en-US" altLang="ja-JP" dirty="0" smtClean="0"/>
              <a:t> </a:t>
            </a:r>
            <a:r>
              <a:rPr lang="ja-JP" altLang="en-US" dirty="0" smtClean="0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1016" y="1340768"/>
            <a:ext cx="8721969" cy="5117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423" tIns="43191" rIns="88423" bIns="43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</a:t>
            </a:r>
            <a:r>
              <a:rPr lang="en-US" altLang="ja-JP" dirty="0" smtClean="0"/>
              <a:t> </a:t>
            </a:r>
            <a:r>
              <a:rPr lang="ja-JP" altLang="en-US" dirty="0" smtClean="0"/>
              <a:t>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 2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 3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 4 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 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23386" y="6572272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 b="1" baseline="0">
                <a:latin typeface="Arial" pitchFamily="34" charset="0"/>
                <a:ea typeface="ＭＳ Ｐゴシック" charset="-128"/>
              </a:defRPr>
            </a:lvl1pPr>
          </a:lstStyle>
          <a:p>
            <a:fld id="{8B47DDBC-8BF1-4C33-BD57-BA6889A5AAC5}" type="slidenum">
              <a:rPr kumimoji="1" lang="ja-JP" altLang="en-US" smtClean="0"/>
              <a:t>&lt;#&gt;</a:t>
            </a:fld>
            <a:endParaRPr kumimoji="1" lang="ja-JP" alt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956900" y="6643711"/>
            <a:ext cx="627385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l" eaLnBrk="0" hangingPunct="0">
              <a:defRPr/>
            </a:pPr>
            <a:r>
              <a:rPr kumimoji="0" lang="en-US" altLang="ja-JP" sz="9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HGP創英角ｺﾞｼｯｸUB" pitchFamily="50" charset="-128"/>
              </a:rPr>
              <a:t>Copyright  </a:t>
            </a:r>
            <a:r>
              <a:rPr kumimoji="0" lang="en-US" altLang="ja-JP" sz="9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HGP創英角ｺﾞｼｯｸUB" pitchFamily="50" charset="-128"/>
              </a:rPr>
              <a:t>2013 </a:t>
            </a:r>
            <a:r>
              <a:rPr kumimoji="0" lang="ja-JP" altLang="en-US" sz="9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HGP創英角ｺﾞｼｯｸUB" pitchFamily="50" charset="-128"/>
              </a:rPr>
              <a:t> </a:t>
            </a:r>
            <a:r>
              <a:rPr kumimoji="0" lang="en-US" altLang="ja-JP" sz="900" dirty="0" err="1" smtClean="0">
                <a:solidFill>
                  <a:schemeClr val="bg2">
                    <a:lumMod val="50000"/>
                  </a:schemeClr>
                </a:solidFill>
                <a:latin typeface="+mn-lt"/>
                <a:ea typeface="HGP創英角ｺﾞｼｯｸUB" pitchFamily="50" charset="-128"/>
              </a:rPr>
              <a:t>OpenID</a:t>
            </a:r>
            <a:r>
              <a:rPr kumimoji="0" lang="en-US" altLang="ja-JP" sz="9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HGP創英角ｺﾞｼｯｸUB" pitchFamily="50" charset="-128"/>
              </a:rPr>
              <a:t> </a:t>
            </a:r>
            <a:r>
              <a:rPr kumimoji="0" lang="en-US" altLang="ja-JP" sz="9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HGP創英角ｺﾞｼｯｸUB" pitchFamily="50" charset="-128"/>
              </a:rPr>
              <a:t>Foundation</a:t>
            </a:r>
            <a:endParaRPr kumimoji="0" lang="en-US" altLang="ja-JP" sz="900" dirty="0">
              <a:solidFill>
                <a:schemeClr val="bg2">
                  <a:lumMod val="50000"/>
                </a:schemeClr>
              </a:solidFill>
              <a:latin typeface="+mn-lt"/>
              <a:ea typeface="HGP創英角ｺﾞｼｯｸUB" pitchFamily="50" charset="-128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211016" y="1196752"/>
            <a:ext cx="8713207" cy="0"/>
          </a:xfrm>
          <a:prstGeom prst="line">
            <a:avLst/>
          </a:prstGeom>
          <a:noFill/>
          <a:ln w="6350">
            <a:solidFill>
              <a:srgbClr val="FF6600"/>
            </a:solidFill>
            <a:prstDash val="dash"/>
            <a:round/>
            <a:headEnd/>
            <a:tailEnd/>
          </a:ln>
          <a:effectLst/>
        </p:spPr>
        <p:txBody>
          <a:bodyPr lIns="91429" tIns="45715" rIns="91429" bIns="45715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pic>
        <p:nvPicPr>
          <p:cNvPr id="8" name="Picture 2" descr="Big OpenID Logo with Text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469360"/>
            <a:ext cx="971600" cy="38864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xStyles>
    <p:titleStyle>
      <a:lvl1pPr algn="l" defTabSz="863503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tx1"/>
          </a:solidFill>
          <a:latin typeface="メイリオ" pitchFamily="50" charset="-128"/>
          <a:ea typeface="メイリオ" pitchFamily="50" charset="-128"/>
          <a:cs typeface="+mj-cs"/>
        </a:defRPr>
      </a:lvl1pPr>
      <a:lvl2pPr algn="l" defTabSz="863503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defTabSz="863503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defTabSz="863503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defTabSz="863503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148" algn="l" defTabSz="863503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6pPr>
      <a:lvl7pPr marL="914298" algn="l" defTabSz="863503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7pPr>
      <a:lvl8pPr marL="1371446" algn="l" defTabSz="863503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8pPr>
      <a:lvl9pPr marL="1828595" algn="l" defTabSz="863503" rtl="0" eaLnBrk="1" fontAlgn="base" hangingPunct="1">
        <a:spcBef>
          <a:spcPct val="0"/>
        </a:spcBef>
        <a:spcAft>
          <a:spcPct val="0"/>
        </a:spcAft>
        <a:defRPr kumimoji="1" sz="20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9pPr>
    </p:titleStyle>
    <p:bodyStyle>
      <a:lvl1pPr marL="357188" indent="-357188" algn="l" defTabSz="863503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n"/>
        <a:defRPr kumimoji="1" sz="3200">
          <a:solidFill>
            <a:schemeClr val="tx1"/>
          </a:solidFill>
          <a:latin typeface="メイリオ" pitchFamily="50" charset="-128"/>
          <a:ea typeface="メイリオ" pitchFamily="50" charset="-128"/>
          <a:cs typeface="+mn-cs"/>
        </a:defRPr>
      </a:lvl1pPr>
      <a:lvl2pPr marL="714375" indent="-336550" algn="l" defTabSz="863503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l"/>
        <a:defRPr kumimoji="1" sz="2800">
          <a:solidFill>
            <a:schemeClr val="tx1"/>
          </a:solidFill>
          <a:latin typeface="メイリオ" pitchFamily="50" charset="-128"/>
          <a:ea typeface="メイリオ" pitchFamily="50" charset="-128"/>
        </a:defRPr>
      </a:lvl2pPr>
      <a:lvl3pPr marL="952394" indent="-196828" algn="l" defTabSz="863503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▪"/>
        <a:defRPr kumimoji="1" sz="2400">
          <a:solidFill>
            <a:schemeClr val="tx1"/>
          </a:solidFill>
          <a:latin typeface="メイリオ" pitchFamily="50" charset="-128"/>
          <a:ea typeface="メイリオ" pitchFamily="50" charset="-128"/>
        </a:defRPr>
      </a:lvl3pPr>
      <a:lvl4pPr marL="1334938" indent="-192067" algn="l" defTabSz="863503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Char char="▪"/>
        <a:defRPr kumimoji="1" sz="2000">
          <a:solidFill>
            <a:schemeClr val="tx1"/>
          </a:solidFill>
          <a:latin typeface="メイリオ" pitchFamily="50" charset="-128"/>
          <a:ea typeface="メイリオ" pitchFamily="50" charset="-128"/>
        </a:defRPr>
      </a:lvl4pPr>
      <a:lvl5pPr marL="1717482" indent="-192067" algn="l" defTabSz="86350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800">
          <a:solidFill>
            <a:schemeClr val="tx1"/>
          </a:solidFill>
          <a:latin typeface="メイリオ" pitchFamily="50" charset="-128"/>
          <a:ea typeface="メイリオ" pitchFamily="50" charset="-128"/>
        </a:defRPr>
      </a:lvl5pPr>
      <a:lvl6pPr marL="2174632" indent="-192067" algn="l" defTabSz="86350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200">
          <a:solidFill>
            <a:schemeClr val="tx1"/>
          </a:solidFill>
          <a:latin typeface="+mn-lt"/>
          <a:ea typeface="+mn-ea"/>
        </a:defRPr>
      </a:lvl6pPr>
      <a:lvl7pPr marL="2631780" indent="-192067" algn="l" defTabSz="86350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200">
          <a:solidFill>
            <a:schemeClr val="tx1"/>
          </a:solidFill>
          <a:latin typeface="+mn-lt"/>
          <a:ea typeface="+mn-ea"/>
        </a:defRPr>
      </a:lvl7pPr>
      <a:lvl8pPr marL="3088929" indent="-192067" algn="l" defTabSz="86350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200">
          <a:solidFill>
            <a:schemeClr val="tx1"/>
          </a:solidFill>
          <a:latin typeface="+mn-lt"/>
          <a:ea typeface="+mn-ea"/>
        </a:defRPr>
      </a:lvl8pPr>
      <a:lvl9pPr marL="3546078" indent="-192067" algn="l" defTabSz="86350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14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8" algn="l" defTabSz="45714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8" algn="l" defTabSz="45714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46" algn="l" defTabSz="45714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5" algn="l" defTabSz="45714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4" algn="l" defTabSz="45714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93" algn="l" defTabSz="45714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41" algn="l" defTabSz="45714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91" algn="l" defTabSz="45714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kumimoji="1" lang="en-US" altLang="ja-JP" dirty="0" smtClean="0"/>
              <a:t>@ IETF 86</a:t>
            </a:r>
          </a:p>
          <a:p>
            <a:r>
              <a:rPr lang="en-US" altLang="ja-JP" dirty="0" smtClean="0"/>
              <a:t>March 10, 2013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kumimoji="1" lang="en-US" altLang="ja-JP" dirty="0" err="1" smtClean="0"/>
              <a:t>OpenID</a:t>
            </a:r>
            <a:r>
              <a:rPr kumimoji="1" lang="en-US" altLang="ja-JP" dirty="0" smtClean="0"/>
              <a:t> Meeting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Topics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t"/>
            <a:r>
              <a:rPr lang="en-US" altLang="ja-JP" dirty="0" err="1"/>
              <a:t>Toppics</a:t>
            </a:r>
            <a:r>
              <a:rPr lang="en-US" altLang="ja-JP" dirty="0"/>
              <a:t> will include:</a:t>
            </a:r>
          </a:p>
          <a:p>
            <a:r>
              <a:rPr lang="en-US" altLang="ja-JP" dirty="0"/>
              <a:t>Interoperability</a:t>
            </a:r>
          </a:p>
          <a:p>
            <a:r>
              <a:rPr lang="en-US" altLang="ja-JP" dirty="0"/>
              <a:t>Compliance</a:t>
            </a:r>
          </a:p>
          <a:p>
            <a:r>
              <a:rPr lang="en-US" altLang="ja-JP" dirty="0"/>
              <a:t>Using the </a:t>
            </a:r>
            <a:r>
              <a:rPr lang="en-US" altLang="ja-JP" dirty="0" err="1"/>
              <a:t>OAuth</a:t>
            </a:r>
            <a:r>
              <a:rPr lang="en-US" altLang="ja-JP" dirty="0"/>
              <a:t> Assertion profile</a:t>
            </a:r>
          </a:p>
          <a:p>
            <a:r>
              <a:rPr lang="en-US" altLang="ja-JP" dirty="0" err="1"/>
              <a:t>Bootstraping</a:t>
            </a:r>
            <a:r>
              <a:rPr lang="en-US" altLang="ja-JP" dirty="0"/>
              <a:t> a Web session from a native client.</a:t>
            </a:r>
          </a:p>
          <a:p>
            <a:r>
              <a:rPr lang="en-US" altLang="ja-JP" dirty="0"/>
              <a:t>Non-Web clients</a:t>
            </a:r>
          </a:p>
          <a:p>
            <a:r>
              <a:rPr lang="en-US" altLang="ja-JP" dirty="0"/>
              <a:t>RS-AS </a:t>
            </a:r>
            <a:r>
              <a:rPr lang="en-US" altLang="ja-JP" dirty="0" smtClean="0"/>
              <a:t>communication</a:t>
            </a:r>
            <a:endParaRPr lang="en-US" altLang="ja-JP" dirty="0"/>
          </a:p>
          <a:p>
            <a:r>
              <a:rPr lang="en-US" altLang="ja-JP" dirty="0" smtClean="0"/>
              <a:t>AOB</a:t>
            </a:r>
            <a:endParaRPr lang="en-US" altLang="ja-JP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IDF-J">
  <a:themeElements>
    <a:clrScheme name="NRI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66B3"/>
      </a:accent1>
      <a:accent2>
        <a:srgbClr val="CC0066"/>
      </a:accent2>
      <a:accent3>
        <a:srgbClr val="26CFFF"/>
      </a:accent3>
      <a:accent4>
        <a:srgbClr val="87FFC2"/>
      </a:accent4>
      <a:accent5>
        <a:srgbClr val="FFD600"/>
      </a:accent5>
      <a:accent6>
        <a:srgbClr val="FF690A"/>
      </a:accent6>
      <a:hlink>
        <a:srgbClr val="0066B3"/>
      </a:hlink>
      <a:folHlink>
        <a:srgbClr val="CC0066"/>
      </a:folHlink>
    </a:clrScheme>
    <a:fontScheme name="050120_標準テンプレート">
      <a:majorFont>
        <a:latin typeface="HGP創英角ｺﾞｼｯｸUB"/>
        <a:ea typeface="HGP創英角ｺﾞｼｯｸUB"/>
        <a:cs typeface="HGP創英角ｺﾞｼｯｸUB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36000" tIns="36000" rIns="36000" bIns="36000" numCol="1" rtlCol="0" anchor="t" anchorCtr="0" compatLnSpc="1">
        <a:prstTxWarp prst="textNoShape">
          <a:avLst/>
        </a:prstTxWarp>
        <a:norm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2"/>
          </a:buClr>
          <a:buSzTx/>
          <a:buFont typeface="Wingdings" charset="2"/>
          <a:buNone/>
          <a:tabLst/>
          <a:defRPr kumimoji="1" sz="1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auto">
        <a:noFill/>
        <a:ln w="38100" cap="flat" cmpd="sng" algn="ctr">
          <a:solidFill>
            <a:schemeClr val="bg2"/>
          </a:solidFill>
          <a:prstDash val="solid"/>
          <a:round/>
          <a:headEnd type="arrow" w="med" len="med"/>
          <a:tailEnd type="arrow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defRPr kumimoji="1" sz="2000" dirty="0" smtClean="0"/>
        </a:defPPr>
      </a:lstStyle>
    </a:txDef>
  </a:objectDefaults>
  <a:extraClrSchemeLst>
    <a:extraClrScheme>
      <a:clrScheme name="050120_標準テンプレー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DDDDD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EAEAE"/>
        </a:accent6>
        <a:hlink>
          <a:srgbClr val="CC0066"/>
        </a:hlink>
        <a:folHlink>
          <a:srgbClr val="0066B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OIDF-J</Template>
  <TotalTime>8</TotalTime>
  <Words>35</Words>
  <Application>Microsoft Office PowerPoint</Application>
  <PresentationFormat>画面に合わせる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OIDF-J</vt:lpstr>
      <vt:lpstr>OpenID Meeting</vt:lpstr>
      <vt:lpstr>Topics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OpenID Meeting</dc:title>
  <dc:creator>Nat</dc:creator>
  <cp:lastModifiedBy>Nat</cp:lastModifiedBy>
  <cp:revision>1</cp:revision>
  <dcterms:created xsi:type="dcterms:W3CDTF">2013-03-10T16:52:15Z</dcterms:created>
  <dcterms:modified xsi:type="dcterms:W3CDTF">2013-03-10T17:00:55Z</dcterms:modified>
</cp:coreProperties>
</file>