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7" r:id="rId2"/>
  </p:sldMasterIdLst>
  <p:notesMasterIdLst>
    <p:notesMasterId r:id="rId10"/>
  </p:notesMasterIdLst>
  <p:sldIdLst>
    <p:sldId id="256" r:id="rId3"/>
    <p:sldId id="263" r:id="rId4"/>
    <p:sldId id="257" r:id="rId5"/>
    <p:sldId id="258" r:id="rId6"/>
    <p:sldId id="266" r:id="rId7"/>
    <p:sldId id="267" r:id="rId8"/>
    <p:sldId id="264" r:id="rId9"/>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506" y="-78"/>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3300" y="-12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68DF05-1CF4-4BC2-9C2C-30A47379BD1C}"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kumimoji="1" lang="ja-JP" altLang="en-US"/>
        </a:p>
      </dgm:t>
    </dgm:pt>
    <dgm:pt modelId="{2784847D-FA3D-43AD-B3EC-CAD2B8B4036E}">
      <dgm:prSet/>
      <dgm:spPr/>
      <dgm:t>
        <a:bodyPr/>
        <a:lstStyle/>
        <a:p>
          <a:pPr rtl="0"/>
          <a:r>
            <a:rPr lang="en-US" altLang="ja-JP" dirty="0" smtClean="0"/>
            <a:t>There is no defined way of finding out the grant given in Access Token between AS and RS. </a:t>
          </a:r>
          <a:endParaRPr lang="ja-JP" dirty="0"/>
        </a:p>
      </dgm:t>
    </dgm:pt>
    <dgm:pt modelId="{5785B3A1-4B6C-450E-BE0F-34936FCB7D10}" type="parTrans" cxnId="{0A392B0A-7D81-4512-8268-D0DB6AE1FBCE}">
      <dgm:prSet/>
      <dgm:spPr/>
      <dgm:t>
        <a:bodyPr/>
        <a:lstStyle/>
        <a:p>
          <a:endParaRPr kumimoji="1" lang="ja-JP" altLang="en-US"/>
        </a:p>
      </dgm:t>
    </dgm:pt>
    <dgm:pt modelId="{501C1FD6-9C21-46D1-8BD4-E5BD114ACCB4}" type="sibTrans" cxnId="{0A392B0A-7D81-4512-8268-D0DB6AE1FBCE}">
      <dgm:prSet/>
      <dgm:spPr/>
      <dgm:t>
        <a:bodyPr/>
        <a:lstStyle/>
        <a:p>
          <a:endParaRPr kumimoji="1" lang="ja-JP" altLang="en-US"/>
        </a:p>
      </dgm:t>
    </dgm:pt>
    <dgm:pt modelId="{ED0C8711-AE19-469D-828B-4005D4890F5E}">
      <dgm:prSet/>
      <dgm:spPr/>
      <dgm:t>
        <a:bodyPr/>
        <a:lstStyle/>
        <a:p>
          <a:pPr rtl="0"/>
          <a:r>
            <a:rPr kumimoji="1" lang="en-US" dirty="0" smtClean="0"/>
            <a:t>Token Introspection endpoint provided by an AS cannot be used when there is no AS-RS connection. </a:t>
          </a:r>
          <a:endParaRPr lang="ja-JP" dirty="0"/>
        </a:p>
      </dgm:t>
    </dgm:pt>
    <dgm:pt modelId="{B5FE3F74-AF3C-4C49-8451-C7CDB5583CEC}" type="parTrans" cxnId="{E98AD556-AA80-4EE7-A969-CA1F5E0763FD}">
      <dgm:prSet/>
      <dgm:spPr/>
      <dgm:t>
        <a:bodyPr/>
        <a:lstStyle/>
        <a:p>
          <a:endParaRPr kumimoji="1" lang="ja-JP" altLang="en-US"/>
        </a:p>
      </dgm:t>
    </dgm:pt>
    <dgm:pt modelId="{C498A2FA-3A2C-439E-906E-EC218FD1467B}" type="sibTrans" cxnId="{E98AD556-AA80-4EE7-A969-CA1F5E0763FD}">
      <dgm:prSet/>
      <dgm:spPr/>
      <dgm:t>
        <a:bodyPr/>
        <a:lstStyle/>
        <a:p>
          <a:endParaRPr kumimoji="1" lang="ja-JP" altLang="en-US"/>
        </a:p>
      </dgm:t>
    </dgm:pt>
    <dgm:pt modelId="{B92FA511-C323-4CC2-849C-FA8ACA285C18}">
      <dgm:prSet/>
      <dgm:spPr/>
      <dgm:t>
        <a:bodyPr/>
        <a:lstStyle/>
        <a:p>
          <a:pPr rtl="0"/>
          <a:r>
            <a:rPr kumimoji="1" lang="en-US" dirty="0" smtClean="0"/>
            <a:t>This proposal tries to solve the problem </a:t>
          </a:r>
          <a:r>
            <a:rPr kumimoji="1" lang="en-US" dirty="0" smtClean="0"/>
            <a:t>by defining a structured access token. </a:t>
          </a:r>
          <a:endParaRPr kumimoji="1" lang="ja-JP" dirty="0"/>
        </a:p>
      </dgm:t>
    </dgm:pt>
    <dgm:pt modelId="{2610EEB8-B172-44B4-8A26-597DE84855E0}" type="parTrans" cxnId="{6E0508BE-9F2D-481A-B4BD-959CBCA203F4}">
      <dgm:prSet/>
      <dgm:spPr/>
      <dgm:t>
        <a:bodyPr/>
        <a:lstStyle/>
        <a:p>
          <a:endParaRPr kumimoji="1" lang="ja-JP" altLang="en-US"/>
        </a:p>
      </dgm:t>
    </dgm:pt>
    <dgm:pt modelId="{CBB261C7-AF1D-4242-9B85-5C66B1285025}" type="sibTrans" cxnId="{6E0508BE-9F2D-481A-B4BD-959CBCA203F4}">
      <dgm:prSet/>
      <dgm:spPr/>
      <dgm:t>
        <a:bodyPr/>
        <a:lstStyle/>
        <a:p>
          <a:endParaRPr kumimoji="1" lang="ja-JP" altLang="en-US"/>
        </a:p>
      </dgm:t>
    </dgm:pt>
    <dgm:pt modelId="{314D965E-195C-40B5-8579-1EEF77D60954}" type="pres">
      <dgm:prSet presAssocID="{AA68DF05-1CF4-4BC2-9C2C-30A47379BD1C}" presName="linear" presStyleCnt="0">
        <dgm:presLayoutVars>
          <dgm:animLvl val="lvl"/>
          <dgm:resizeHandles val="exact"/>
        </dgm:presLayoutVars>
      </dgm:prSet>
      <dgm:spPr/>
      <dgm:t>
        <a:bodyPr/>
        <a:lstStyle/>
        <a:p>
          <a:endParaRPr kumimoji="1" lang="ja-JP" altLang="en-US"/>
        </a:p>
      </dgm:t>
    </dgm:pt>
    <dgm:pt modelId="{5F63B2DE-650E-480E-8151-6CB00DA2496E}" type="pres">
      <dgm:prSet presAssocID="{2784847D-FA3D-43AD-B3EC-CAD2B8B4036E}" presName="parentText" presStyleLbl="node1" presStyleIdx="0" presStyleCnt="3">
        <dgm:presLayoutVars>
          <dgm:chMax val="0"/>
          <dgm:bulletEnabled val="1"/>
        </dgm:presLayoutVars>
      </dgm:prSet>
      <dgm:spPr/>
      <dgm:t>
        <a:bodyPr/>
        <a:lstStyle/>
        <a:p>
          <a:endParaRPr kumimoji="1" lang="ja-JP" altLang="en-US"/>
        </a:p>
      </dgm:t>
    </dgm:pt>
    <dgm:pt modelId="{190FBC8E-9E74-4A96-A4EC-CF798E9FA1F7}" type="pres">
      <dgm:prSet presAssocID="{501C1FD6-9C21-46D1-8BD4-E5BD114ACCB4}" presName="spacer" presStyleCnt="0"/>
      <dgm:spPr/>
    </dgm:pt>
    <dgm:pt modelId="{25F311B5-47D3-4306-99F8-189C3670ED58}" type="pres">
      <dgm:prSet presAssocID="{ED0C8711-AE19-469D-828B-4005D4890F5E}" presName="parentText" presStyleLbl="node1" presStyleIdx="1" presStyleCnt="3">
        <dgm:presLayoutVars>
          <dgm:chMax val="0"/>
          <dgm:bulletEnabled val="1"/>
        </dgm:presLayoutVars>
      </dgm:prSet>
      <dgm:spPr/>
      <dgm:t>
        <a:bodyPr/>
        <a:lstStyle/>
        <a:p>
          <a:endParaRPr kumimoji="1" lang="ja-JP" altLang="en-US"/>
        </a:p>
      </dgm:t>
    </dgm:pt>
    <dgm:pt modelId="{BF5E7A4F-01EB-4708-A84D-3A8982D0BC63}" type="pres">
      <dgm:prSet presAssocID="{C498A2FA-3A2C-439E-906E-EC218FD1467B}" presName="spacer" presStyleCnt="0"/>
      <dgm:spPr/>
    </dgm:pt>
    <dgm:pt modelId="{7BC32063-9A71-4083-8CCF-875E2D22F891}" type="pres">
      <dgm:prSet presAssocID="{B92FA511-C323-4CC2-849C-FA8ACA285C18}" presName="parentText" presStyleLbl="node1" presStyleIdx="2" presStyleCnt="3">
        <dgm:presLayoutVars>
          <dgm:chMax val="0"/>
          <dgm:bulletEnabled val="1"/>
        </dgm:presLayoutVars>
      </dgm:prSet>
      <dgm:spPr/>
      <dgm:t>
        <a:bodyPr/>
        <a:lstStyle/>
        <a:p>
          <a:endParaRPr kumimoji="1" lang="ja-JP" altLang="en-US"/>
        </a:p>
      </dgm:t>
    </dgm:pt>
  </dgm:ptLst>
  <dgm:cxnLst>
    <dgm:cxn modelId="{9A336434-3531-450A-97FF-175FE7146F96}" type="presOf" srcId="{B92FA511-C323-4CC2-849C-FA8ACA285C18}" destId="{7BC32063-9A71-4083-8CCF-875E2D22F891}" srcOrd="0" destOrd="0" presId="urn:microsoft.com/office/officeart/2005/8/layout/vList2"/>
    <dgm:cxn modelId="{E98AD556-AA80-4EE7-A969-CA1F5E0763FD}" srcId="{AA68DF05-1CF4-4BC2-9C2C-30A47379BD1C}" destId="{ED0C8711-AE19-469D-828B-4005D4890F5E}" srcOrd="1" destOrd="0" parTransId="{B5FE3F74-AF3C-4C49-8451-C7CDB5583CEC}" sibTransId="{C498A2FA-3A2C-439E-906E-EC218FD1467B}"/>
    <dgm:cxn modelId="{0A392B0A-7D81-4512-8268-D0DB6AE1FBCE}" srcId="{AA68DF05-1CF4-4BC2-9C2C-30A47379BD1C}" destId="{2784847D-FA3D-43AD-B3EC-CAD2B8B4036E}" srcOrd="0" destOrd="0" parTransId="{5785B3A1-4B6C-450E-BE0F-34936FCB7D10}" sibTransId="{501C1FD6-9C21-46D1-8BD4-E5BD114ACCB4}"/>
    <dgm:cxn modelId="{59C88923-1424-4B60-97E7-F96DA38ED556}" type="presOf" srcId="{ED0C8711-AE19-469D-828B-4005D4890F5E}" destId="{25F311B5-47D3-4306-99F8-189C3670ED58}" srcOrd="0" destOrd="0" presId="urn:microsoft.com/office/officeart/2005/8/layout/vList2"/>
    <dgm:cxn modelId="{6E0508BE-9F2D-481A-B4BD-959CBCA203F4}" srcId="{AA68DF05-1CF4-4BC2-9C2C-30A47379BD1C}" destId="{B92FA511-C323-4CC2-849C-FA8ACA285C18}" srcOrd="2" destOrd="0" parTransId="{2610EEB8-B172-44B4-8A26-597DE84855E0}" sibTransId="{CBB261C7-AF1D-4242-9B85-5C66B1285025}"/>
    <dgm:cxn modelId="{46E5FF68-191D-4FD4-8969-873635E29D34}" type="presOf" srcId="{2784847D-FA3D-43AD-B3EC-CAD2B8B4036E}" destId="{5F63B2DE-650E-480E-8151-6CB00DA2496E}" srcOrd="0" destOrd="0" presId="urn:microsoft.com/office/officeart/2005/8/layout/vList2"/>
    <dgm:cxn modelId="{66CDCE59-E03C-4B1E-AFEC-BE2A248585C6}" type="presOf" srcId="{AA68DF05-1CF4-4BC2-9C2C-30A47379BD1C}" destId="{314D965E-195C-40B5-8579-1EEF77D60954}" srcOrd="0" destOrd="0" presId="urn:microsoft.com/office/officeart/2005/8/layout/vList2"/>
    <dgm:cxn modelId="{3BDAEF29-4ED1-47FD-A810-758B96FDD4CD}" type="presParOf" srcId="{314D965E-195C-40B5-8579-1EEF77D60954}" destId="{5F63B2DE-650E-480E-8151-6CB00DA2496E}" srcOrd="0" destOrd="0" presId="urn:microsoft.com/office/officeart/2005/8/layout/vList2"/>
    <dgm:cxn modelId="{3814B55E-C9D8-4A1E-8C2C-C9629987FE41}" type="presParOf" srcId="{314D965E-195C-40B5-8579-1EEF77D60954}" destId="{190FBC8E-9E74-4A96-A4EC-CF798E9FA1F7}" srcOrd="1" destOrd="0" presId="urn:microsoft.com/office/officeart/2005/8/layout/vList2"/>
    <dgm:cxn modelId="{ADC322BA-651A-4BA2-B016-56832763D972}" type="presParOf" srcId="{314D965E-195C-40B5-8579-1EEF77D60954}" destId="{25F311B5-47D3-4306-99F8-189C3670ED58}" srcOrd="2" destOrd="0" presId="urn:microsoft.com/office/officeart/2005/8/layout/vList2"/>
    <dgm:cxn modelId="{E02E3FCC-0647-42CE-BF3C-C1ADEF56E9CE}" type="presParOf" srcId="{314D965E-195C-40B5-8579-1EEF77D60954}" destId="{BF5E7A4F-01EB-4708-A84D-3A8982D0BC63}" srcOrd="3" destOrd="0" presId="urn:microsoft.com/office/officeart/2005/8/layout/vList2"/>
    <dgm:cxn modelId="{13367067-F8BB-4B35-B043-89605DEEF823}" type="presParOf" srcId="{314D965E-195C-40B5-8579-1EEF77D60954}" destId="{7BC32063-9A71-4083-8CCF-875E2D22F891}"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B92900-23F1-4E35-84AF-5711B0C3E24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D3ABA517-5A94-409B-9C83-4A0F2F665646}">
      <dgm:prSet/>
      <dgm:spPr/>
      <dgm:t>
        <a:bodyPr/>
        <a:lstStyle/>
        <a:p>
          <a:pPr rtl="0"/>
          <a:r>
            <a:rPr kumimoji="1" lang="en-US" dirty="0" smtClean="0"/>
            <a:t>ASs and the RSs belongs to different entities. </a:t>
          </a:r>
          <a:endParaRPr lang="ja-JP" dirty="0"/>
        </a:p>
      </dgm:t>
    </dgm:pt>
    <dgm:pt modelId="{29BD43DB-B625-4C2B-9208-F022CE677EBA}" type="parTrans" cxnId="{66B89595-05D6-4519-A392-A971DFF874BC}">
      <dgm:prSet/>
      <dgm:spPr/>
      <dgm:t>
        <a:bodyPr/>
        <a:lstStyle/>
        <a:p>
          <a:endParaRPr kumimoji="1" lang="ja-JP" altLang="en-US"/>
        </a:p>
      </dgm:t>
    </dgm:pt>
    <dgm:pt modelId="{CE224F76-45C0-4E9D-91FD-E0FD83263EC4}" type="sibTrans" cxnId="{66B89595-05D6-4519-A392-A971DFF874BC}">
      <dgm:prSet/>
      <dgm:spPr/>
      <dgm:t>
        <a:bodyPr/>
        <a:lstStyle/>
        <a:p>
          <a:endParaRPr kumimoji="1" lang="ja-JP" altLang="en-US"/>
        </a:p>
      </dgm:t>
    </dgm:pt>
    <dgm:pt modelId="{3C430ED1-F2AB-4E0B-9B44-75AADA6DDB01}">
      <dgm:prSet/>
      <dgm:spPr/>
      <dgm:t>
        <a:bodyPr/>
        <a:lstStyle/>
        <a:p>
          <a:pPr rtl="0"/>
          <a:r>
            <a:rPr kumimoji="1" lang="en-US" dirty="0" smtClean="0"/>
            <a:t>The </a:t>
          </a:r>
          <a:r>
            <a:rPr kumimoji="1" lang="en-US" dirty="0" smtClean="0"/>
            <a:t>RS cannot always reach AS.</a:t>
          </a:r>
          <a:endParaRPr lang="ja-JP" dirty="0"/>
        </a:p>
      </dgm:t>
    </dgm:pt>
    <dgm:pt modelId="{55B3743F-7B17-47E7-957B-AD4E148ED56C}" type="parTrans" cxnId="{569B3241-2DF8-4170-A3F0-0CBD4AD44ECB}">
      <dgm:prSet/>
      <dgm:spPr/>
      <dgm:t>
        <a:bodyPr/>
        <a:lstStyle/>
        <a:p>
          <a:endParaRPr kumimoji="1" lang="ja-JP" altLang="en-US"/>
        </a:p>
      </dgm:t>
    </dgm:pt>
    <dgm:pt modelId="{BB8C2182-36A6-404C-9034-7ED8EF8880B4}" type="sibTrans" cxnId="{569B3241-2DF8-4170-A3F0-0CBD4AD44ECB}">
      <dgm:prSet/>
      <dgm:spPr/>
      <dgm:t>
        <a:bodyPr/>
        <a:lstStyle/>
        <a:p>
          <a:endParaRPr kumimoji="1" lang="ja-JP" altLang="en-US"/>
        </a:p>
      </dgm:t>
    </dgm:pt>
    <dgm:pt modelId="{8B672922-BDFE-4471-8C52-8912AEA9FE59}">
      <dgm:prSet/>
      <dgm:spPr/>
      <dgm:t>
        <a:bodyPr/>
        <a:lstStyle/>
        <a:p>
          <a:pPr rtl="0"/>
          <a:r>
            <a:rPr lang="en-US" altLang="ja-JP" dirty="0" smtClean="0"/>
            <a:t>e.g., different network, RS and the client in an offline device, etc. </a:t>
          </a:r>
          <a:endParaRPr lang="ja-JP" dirty="0"/>
        </a:p>
      </dgm:t>
    </dgm:pt>
    <dgm:pt modelId="{B94FE45E-E175-4C40-8734-2601885AC286}" type="parTrans" cxnId="{5DDFE10A-29CE-4982-AF62-16375BF676C7}">
      <dgm:prSet/>
      <dgm:spPr/>
    </dgm:pt>
    <dgm:pt modelId="{BCAB8C9A-36B9-4201-AD7D-191FB19DFCFC}" type="sibTrans" cxnId="{5DDFE10A-29CE-4982-AF62-16375BF676C7}">
      <dgm:prSet/>
      <dgm:spPr/>
    </dgm:pt>
    <dgm:pt modelId="{6CE7EA17-1867-4254-9692-BB5C4CE352A1}" type="pres">
      <dgm:prSet presAssocID="{9DB92900-23F1-4E35-84AF-5711B0C3E247}" presName="linear" presStyleCnt="0">
        <dgm:presLayoutVars>
          <dgm:animLvl val="lvl"/>
          <dgm:resizeHandles val="exact"/>
        </dgm:presLayoutVars>
      </dgm:prSet>
      <dgm:spPr/>
      <dgm:t>
        <a:bodyPr/>
        <a:lstStyle/>
        <a:p>
          <a:endParaRPr kumimoji="1" lang="ja-JP" altLang="en-US"/>
        </a:p>
      </dgm:t>
    </dgm:pt>
    <dgm:pt modelId="{480EBC62-310D-4886-8501-58D22CA9B0F3}" type="pres">
      <dgm:prSet presAssocID="{D3ABA517-5A94-409B-9C83-4A0F2F665646}" presName="parentText" presStyleLbl="node1" presStyleIdx="0" presStyleCnt="2">
        <dgm:presLayoutVars>
          <dgm:chMax val="0"/>
          <dgm:bulletEnabled val="1"/>
        </dgm:presLayoutVars>
      </dgm:prSet>
      <dgm:spPr/>
      <dgm:t>
        <a:bodyPr/>
        <a:lstStyle/>
        <a:p>
          <a:endParaRPr kumimoji="1" lang="ja-JP" altLang="en-US"/>
        </a:p>
      </dgm:t>
    </dgm:pt>
    <dgm:pt modelId="{F978853D-D368-4C1C-AFEB-67ED2E995EF4}" type="pres">
      <dgm:prSet presAssocID="{CE224F76-45C0-4E9D-91FD-E0FD83263EC4}" presName="spacer" presStyleCnt="0"/>
      <dgm:spPr/>
    </dgm:pt>
    <dgm:pt modelId="{9BC0E185-B844-4409-8EA6-A8A61B9D4242}" type="pres">
      <dgm:prSet presAssocID="{3C430ED1-F2AB-4E0B-9B44-75AADA6DDB01}" presName="parentText" presStyleLbl="node1" presStyleIdx="1" presStyleCnt="2">
        <dgm:presLayoutVars>
          <dgm:chMax val="0"/>
          <dgm:bulletEnabled val="1"/>
        </dgm:presLayoutVars>
      </dgm:prSet>
      <dgm:spPr/>
      <dgm:t>
        <a:bodyPr/>
        <a:lstStyle/>
        <a:p>
          <a:endParaRPr kumimoji="1" lang="ja-JP" altLang="en-US"/>
        </a:p>
      </dgm:t>
    </dgm:pt>
    <dgm:pt modelId="{4F8A0A08-CA01-4A6A-A221-091ECF49DB77}" type="pres">
      <dgm:prSet presAssocID="{3C430ED1-F2AB-4E0B-9B44-75AADA6DDB01}" presName="childText" presStyleLbl="revTx" presStyleIdx="0" presStyleCnt="1">
        <dgm:presLayoutVars>
          <dgm:bulletEnabled val="1"/>
        </dgm:presLayoutVars>
      </dgm:prSet>
      <dgm:spPr/>
      <dgm:t>
        <a:bodyPr/>
        <a:lstStyle/>
        <a:p>
          <a:endParaRPr kumimoji="1" lang="ja-JP" altLang="en-US"/>
        </a:p>
      </dgm:t>
    </dgm:pt>
  </dgm:ptLst>
  <dgm:cxnLst>
    <dgm:cxn modelId="{5DDFE10A-29CE-4982-AF62-16375BF676C7}" srcId="{3C430ED1-F2AB-4E0B-9B44-75AADA6DDB01}" destId="{8B672922-BDFE-4471-8C52-8912AEA9FE59}" srcOrd="0" destOrd="0" parTransId="{B94FE45E-E175-4C40-8734-2601885AC286}" sibTransId="{BCAB8C9A-36B9-4201-AD7D-191FB19DFCFC}"/>
    <dgm:cxn modelId="{71208D12-E29D-4310-BF09-E4BEB9F6AD54}" type="presOf" srcId="{9DB92900-23F1-4E35-84AF-5711B0C3E247}" destId="{6CE7EA17-1867-4254-9692-BB5C4CE352A1}" srcOrd="0" destOrd="0" presId="urn:microsoft.com/office/officeart/2005/8/layout/vList2"/>
    <dgm:cxn modelId="{544ED18A-C4FA-450C-A467-93AF183946F6}" type="presOf" srcId="{D3ABA517-5A94-409B-9C83-4A0F2F665646}" destId="{480EBC62-310D-4886-8501-58D22CA9B0F3}" srcOrd="0" destOrd="0" presId="urn:microsoft.com/office/officeart/2005/8/layout/vList2"/>
    <dgm:cxn modelId="{66B89595-05D6-4519-A392-A971DFF874BC}" srcId="{9DB92900-23F1-4E35-84AF-5711B0C3E247}" destId="{D3ABA517-5A94-409B-9C83-4A0F2F665646}" srcOrd="0" destOrd="0" parTransId="{29BD43DB-B625-4C2B-9208-F022CE677EBA}" sibTransId="{CE224F76-45C0-4E9D-91FD-E0FD83263EC4}"/>
    <dgm:cxn modelId="{F590A19D-1DCD-488F-998D-DEEC3291B302}" type="presOf" srcId="{3C430ED1-F2AB-4E0B-9B44-75AADA6DDB01}" destId="{9BC0E185-B844-4409-8EA6-A8A61B9D4242}" srcOrd="0" destOrd="0" presId="urn:microsoft.com/office/officeart/2005/8/layout/vList2"/>
    <dgm:cxn modelId="{94AFCDFC-B151-479C-B3CD-3A8E5945A836}" type="presOf" srcId="{8B672922-BDFE-4471-8C52-8912AEA9FE59}" destId="{4F8A0A08-CA01-4A6A-A221-091ECF49DB77}" srcOrd="0" destOrd="0" presId="urn:microsoft.com/office/officeart/2005/8/layout/vList2"/>
    <dgm:cxn modelId="{569B3241-2DF8-4170-A3F0-0CBD4AD44ECB}" srcId="{9DB92900-23F1-4E35-84AF-5711B0C3E247}" destId="{3C430ED1-F2AB-4E0B-9B44-75AADA6DDB01}" srcOrd="1" destOrd="0" parTransId="{55B3743F-7B17-47E7-957B-AD4E148ED56C}" sibTransId="{BB8C2182-36A6-404C-9034-7ED8EF8880B4}"/>
    <dgm:cxn modelId="{98C81C8E-5A82-4601-A044-8D4ECD0966D7}" type="presParOf" srcId="{6CE7EA17-1867-4254-9692-BB5C4CE352A1}" destId="{480EBC62-310D-4886-8501-58D22CA9B0F3}" srcOrd="0" destOrd="0" presId="urn:microsoft.com/office/officeart/2005/8/layout/vList2"/>
    <dgm:cxn modelId="{9407AF78-E18C-4EEC-8B29-665881E2CA91}" type="presParOf" srcId="{6CE7EA17-1867-4254-9692-BB5C4CE352A1}" destId="{F978853D-D368-4C1C-AFEB-67ED2E995EF4}" srcOrd="1" destOrd="0" presId="urn:microsoft.com/office/officeart/2005/8/layout/vList2"/>
    <dgm:cxn modelId="{EE58BAF0-D8B3-4F18-96E6-E6B30536935F}" type="presParOf" srcId="{6CE7EA17-1867-4254-9692-BB5C4CE352A1}" destId="{9BC0E185-B844-4409-8EA6-A8A61B9D4242}" srcOrd="2" destOrd="0" presId="urn:microsoft.com/office/officeart/2005/8/layout/vList2"/>
    <dgm:cxn modelId="{D3551287-2CB4-4F2D-ACAF-9300839F6EBF}" type="presParOf" srcId="{6CE7EA17-1867-4254-9692-BB5C4CE352A1}" destId="{4F8A0A08-CA01-4A6A-A221-091ECF49DB77}"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63B2DE-650E-480E-8151-6CB00DA2496E}">
      <dsp:nvSpPr>
        <dsp:cNvPr id="0" name=""/>
        <dsp:cNvSpPr/>
      </dsp:nvSpPr>
      <dsp:spPr>
        <a:xfrm>
          <a:off x="0" y="598859"/>
          <a:ext cx="8721969" cy="12214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lang="en-US" altLang="ja-JP" sz="2900" kern="1200" dirty="0" smtClean="0"/>
            <a:t>There is no defined way of finding out the grant given in Access Token between AS and RS. </a:t>
          </a:r>
          <a:endParaRPr lang="ja-JP" sz="2900" kern="1200" dirty="0"/>
        </a:p>
      </dsp:txBody>
      <dsp:txXfrm>
        <a:off x="0" y="598859"/>
        <a:ext cx="8721969" cy="1221480"/>
      </dsp:txXfrm>
    </dsp:sp>
    <dsp:sp modelId="{25F311B5-47D3-4306-99F8-189C3670ED58}">
      <dsp:nvSpPr>
        <dsp:cNvPr id="0" name=""/>
        <dsp:cNvSpPr/>
      </dsp:nvSpPr>
      <dsp:spPr>
        <a:xfrm>
          <a:off x="0" y="1903859"/>
          <a:ext cx="8721969" cy="12214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kumimoji="1" lang="en-US" sz="2900" kern="1200" dirty="0" smtClean="0"/>
            <a:t>Token Introspection endpoint provided by an AS cannot be used when there is no AS-RS connection. </a:t>
          </a:r>
          <a:endParaRPr lang="ja-JP" sz="2900" kern="1200" dirty="0"/>
        </a:p>
      </dsp:txBody>
      <dsp:txXfrm>
        <a:off x="0" y="1903859"/>
        <a:ext cx="8721969" cy="1221480"/>
      </dsp:txXfrm>
    </dsp:sp>
    <dsp:sp modelId="{7BC32063-9A71-4083-8CCF-875E2D22F891}">
      <dsp:nvSpPr>
        <dsp:cNvPr id="0" name=""/>
        <dsp:cNvSpPr/>
      </dsp:nvSpPr>
      <dsp:spPr>
        <a:xfrm>
          <a:off x="0" y="3208859"/>
          <a:ext cx="8721969" cy="122148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l" defTabSz="1289050" rtl="0">
            <a:lnSpc>
              <a:spcPct val="90000"/>
            </a:lnSpc>
            <a:spcBef>
              <a:spcPct val="0"/>
            </a:spcBef>
            <a:spcAft>
              <a:spcPct val="35000"/>
            </a:spcAft>
          </a:pPr>
          <a:r>
            <a:rPr kumimoji="1" lang="en-US" sz="2900" kern="1200" dirty="0" smtClean="0"/>
            <a:t>This proposal tries to solve the problem </a:t>
          </a:r>
          <a:r>
            <a:rPr kumimoji="1" lang="en-US" sz="2900" kern="1200" dirty="0" smtClean="0"/>
            <a:t>by defining a structured access token. </a:t>
          </a:r>
          <a:endParaRPr kumimoji="1" lang="ja-JP" sz="2900" kern="1200" dirty="0"/>
        </a:p>
      </dsp:txBody>
      <dsp:txXfrm>
        <a:off x="0" y="3208859"/>
        <a:ext cx="8721969" cy="122148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80EBC62-310D-4886-8501-58D22CA9B0F3}">
      <dsp:nvSpPr>
        <dsp:cNvPr id="0" name=""/>
        <dsp:cNvSpPr/>
      </dsp:nvSpPr>
      <dsp:spPr>
        <a:xfrm>
          <a:off x="0" y="28709"/>
          <a:ext cx="8721969" cy="185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rtl="0">
            <a:lnSpc>
              <a:spcPct val="90000"/>
            </a:lnSpc>
            <a:spcBef>
              <a:spcPct val="0"/>
            </a:spcBef>
            <a:spcAft>
              <a:spcPct val="35000"/>
            </a:spcAft>
          </a:pPr>
          <a:r>
            <a:rPr kumimoji="1" lang="en-US" sz="4400" kern="1200" dirty="0" smtClean="0"/>
            <a:t>ASs and the RSs belongs to different entities. </a:t>
          </a:r>
          <a:endParaRPr lang="ja-JP" sz="4400" kern="1200" dirty="0"/>
        </a:p>
      </dsp:txBody>
      <dsp:txXfrm>
        <a:off x="0" y="28709"/>
        <a:ext cx="8721969" cy="1853280"/>
      </dsp:txXfrm>
    </dsp:sp>
    <dsp:sp modelId="{9BC0E185-B844-4409-8EA6-A8A61B9D4242}">
      <dsp:nvSpPr>
        <dsp:cNvPr id="0" name=""/>
        <dsp:cNvSpPr/>
      </dsp:nvSpPr>
      <dsp:spPr>
        <a:xfrm>
          <a:off x="0" y="2008709"/>
          <a:ext cx="8721969" cy="18532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rtl="0">
            <a:lnSpc>
              <a:spcPct val="90000"/>
            </a:lnSpc>
            <a:spcBef>
              <a:spcPct val="0"/>
            </a:spcBef>
            <a:spcAft>
              <a:spcPct val="35000"/>
            </a:spcAft>
          </a:pPr>
          <a:r>
            <a:rPr kumimoji="1" lang="en-US" sz="4400" kern="1200" dirty="0" smtClean="0"/>
            <a:t>The </a:t>
          </a:r>
          <a:r>
            <a:rPr kumimoji="1" lang="en-US" sz="4400" kern="1200" dirty="0" smtClean="0"/>
            <a:t>RS cannot always reach AS.</a:t>
          </a:r>
          <a:endParaRPr lang="ja-JP" sz="4400" kern="1200" dirty="0"/>
        </a:p>
      </dsp:txBody>
      <dsp:txXfrm>
        <a:off x="0" y="2008709"/>
        <a:ext cx="8721969" cy="1853280"/>
      </dsp:txXfrm>
    </dsp:sp>
    <dsp:sp modelId="{4F8A0A08-CA01-4A6A-A221-091ECF49DB77}">
      <dsp:nvSpPr>
        <dsp:cNvPr id="0" name=""/>
        <dsp:cNvSpPr/>
      </dsp:nvSpPr>
      <dsp:spPr>
        <a:xfrm>
          <a:off x="0" y="3861990"/>
          <a:ext cx="8721969" cy="1138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6923" tIns="55880" rIns="312928" bIns="55880" numCol="1" spcCol="1270" anchor="t" anchorCtr="0">
          <a:noAutofit/>
        </a:bodyPr>
        <a:lstStyle/>
        <a:p>
          <a:pPr marL="285750" lvl="1" indent="-285750" algn="l" defTabSz="1511300" rtl="0">
            <a:lnSpc>
              <a:spcPct val="90000"/>
            </a:lnSpc>
            <a:spcBef>
              <a:spcPct val="0"/>
            </a:spcBef>
            <a:spcAft>
              <a:spcPct val="20000"/>
            </a:spcAft>
            <a:buChar char="••"/>
          </a:pPr>
          <a:r>
            <a:rPr lang="en-US" altLang="ja-JP" sz="3400" kern="1200" dirty="0" smtClean="0"/>
            <a:t>e.g., different network, RS and the client in an offline device, etc. </a:t>
          </a:r>
          <a:endParaRPr lang="ja-JP" sz="3400" kern="1200" dirty="0"/>
        </a:p>
      </dsp:txBody>
      <dsp:txXfrm>
        <a:off x="0" y="3861990"/>
        <a:ext cx="8721969" cy="11385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41C842-8728-4E00-B3DA-FC520C6DD310}" type="datetimeFigureOut">
              <a:rPr kumimoji="1" lang="ja-JP" altLang="en-US" smtClean="0"/>
              <a:pPr/>
              <a:t>2013/3/11</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A756EE-07D9-4681-A21F-6EB4595C79F3}"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2"/>
          <p:cNvSpPr>
            <a:spLocks noGrp="1"/>
          </p:cNvSpPr>
          <p:nvPr>
            <p:ph type="sldNum" sz="quarter" idx="10"/>
          </p:nvPr>
        </p:nvSpPr>
        <p:spPr>
          <a:ln/>
        </p:spPr>
        <p:txBody>
          <a:bodyPr/>
          <a:lstStyle>
            <a:lvl1pPr>
              <a:defRPr/>
            </a:lvl1pPr>
          </a:lstStyle>
          <a:p>
            <a:fld id="{D97052F6-D76E-4676-AFC6-754F999D8BFF}" type="slidenum">
              <a:rPr kumimoji="1" lang="ja-JP" altLang="en-US" smtClean="0"/>
              <a:pPr/>
              <a:t>&lt;#&gt;</a:t>
            </a:fld>
            <a:endParaRPr kumimoji="1" lang="ja-JP" altLang="en-US"/>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cSld name="1_タイトル スライド">
    <p:spTree>
      <p:nvGrpSpPr>
        <p:cNvPr id="1" name=""/>
        <p:cNvGrpSpPr/>
        <p:nvPr/>
      </p:nvGrpSpPr>
      <p:grpSpPr>
        <a:xfrm>
          <a:off x="0" y="0"/>
          <a:ext cx="0" cy="0"/>
          <a:chOff x="0" y="0"/>
          <a:chExt cx="0" cy="0"/>
        </a:xfrm>
      </p:grpSpPr>
      <p:sp>
        <p:nvSpPr>
          <p:cNvPr id="8" name="Rectangle 258"/>
          <p:cNvSpPr>
            <a:spLocks noChangeArrowheads="1"/>
          </p:cNvSpPr>
          <p:nvPr/>
        </p:nvSpPr>
        <p:spPr bwMode="auto">
          <a:xfrm>
            <a:off x="5556738" y="6705600"/>
            <a:ext cx="3587262" cy="152400"/>
          </a:xfrm>
          <a:prstGeom prst="rect">
            <a:avLst/>
          </a:prstGeom>
          <a:solidFill>
            <a:srgbClr val="99CCFF"/>
          </a:solidFill>
          <a:ln w="9525">
            <a:noFill/>
            <a:miter lim="800000"/>
            <a:headEnd/>
            <a:tailEnd/>
          </a:ln>
          <a:effectLst/>
        </p:spPr>
        <p:txBody>
          <a:bodyPr wrap="none" anchor="ctr"/>
          <a:lstStyle/>
          <a:p>
            <a:pPr>
              <a:defRPr/>
            </a:pPr>
            <a:endParaRPr lang="ja-JP" altLang="en-US">
              <a:ea typeface="ＭＳ Ｐゴシック" pitchFamily="50" charset="-128"/>
            </a:endParaRPr>
          </a:p>
        </p:txBody>
      </p:sp>
      <p:grpSp>
        <p:nvGrpSpPr>
          <p:cNvPr id="2" name="Group 316"/>
          <p:cNvGrpSpPr>
            <a:grpSpLocks noChangeAspect="1"/>
          </p:cNvGrpSpPr>
          <p:nvPr/>
        </p:nvGrpSpPr>
        <p:grpSpPr bwMode="auto">
          <a:xfrm>
            <a:off x="7030915" y="152400"/>
            <a:ext cx="996462" cy="157163"/>
            <a:chOff x="2562" y="2341"/>
            <a:chExt cx="843" cy="123"/>
          </a:xfrm>
        </p:grpSpPr>
        <p:sp>
          <p:nvSpPr>
            <p:cNvPr id="39" name="Freeform 317"/>
            <p:cNvSpPr>
              <a:spLocks noChangeAspect="1"/>
            </p:cNvSpPr>
            <p:nvPr userDrawn="1"/>
          </p:nvSpPr>
          <p:spPr bwMode="auto">
            <a:xfrm>
              <a:off x="3302" y="2350"/>
              <a:ext cx="46" cy="10"/>
            </a:xfrm>
            <a:custGeom>
              <a:avLst/>
              <a:gdLst/>
              <a:ahLst/>
              <a:cxnLst>
                <a:cxn ang="0">
                  <a:pos x="0" y="0"/>
                </a:cxn>
                <a:cxn ang="0">
                  <a:pos x="46" y="0"/>
                </a:cxn>
                <a:cxn ang="0">
                  <a:pos x="46" y="10"/>
                </a:cxn>
                <a:cxn ang="0">
                  <a:pos x="0" y="10"/>
                </a:cxn>
                <a:cxn ang="0">
                  <a:pos x="0" y="0"/>
                </a:cxn>
                <a:cxn ang="0">
                  <a:pos x="0" y="0"/>
                </a:cxn>
              </a:cxnLst>
              <a:rect l="0" t="0" r="r" b="b"/>
              <a:pathLst>
                <a:path w="46" h="10">
                  <a:moveTo>
                    <a:pt x="0" y="0"/>
                  </a:moveTo>
                  <a:lnTo>
                    <a:pt x="46" y="0"/>
                  </a:lnTo>
                  <a:lnTo>
                    <a:pt x="46" y="10"/>
                  </a:lnTo>
                  <a:lnTo>
                    <a:pt x="0" y="10"/>
                  </a:lnTo>
                  <a:lnTo>
                    <a:pt x="0" y="0"/>
                  </a:lnTo>
                  <a:lnTo>
                    <a:pt x="0"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0" name="Freeform 318"/>
            <p:cNvSpPr>
              <a:spLocks noChangeAspect="1" noEditPoints="1"/>
            </p:cNvSpPr>
            <p:nvPr userDrawn="1"/>
          </p:nvSpPr>
          <p:spPr bwMode="auto">
            <a:xfrm>
              <a:off x="3297" y="2373"/>
              <a:ext cx="48" cy="91"/>
            </a:xfrm>
            <a:custGeom>
              <a:avLst/>
              <a:gdLst/>
              <a:ahLst/>
              <a:cxnLst>
                <a:cxn ang="0">
                  <a:pos x="49" y="0"/>
                </a:cxn>
                <a:cxn ang="0">
                  <a:pos x="9" y="0"/>
                </a:cxn>
                <a:cxn ang="0">
                  <a:pos x="9" y="36"/>
                </a:cxn>
                <a:cxn ang="0">
                  <a:pos x="9" y="36"/>
                </a:cxn>
                <a:cxn ang="0">
                  <a:pos x="7" y="65"/>
                </a:cxn>
                <a:cxn ang="0">
                  <a:pos x="5" y="78"/>
                </a:cxn>
                <a:cxn ang="0">
                  <a:pos x="0" y="88"/>
                </a:cxn>
                <a:cxn ang="0">
                  <a:pos x="11" y="91"/>
                </a:cxn>
                <a:cxn ang="0">
                  <a:pos x="11" y="91"/>
                </a:cxn>
                <a:cxn ang="0">
                  <a:pos x="17" y="69"/>
                </a:cxn>
                <a:cxn ang="0">
                  <a:pos x="19" y="46"/>
                </a:cxn>
                <a:cxn ang="0">
                  <a:pos x="32" y="46"/>
                </a:cxn>
                <a:cxn ang="0">
                  <a:pos x="32" y="46"/>
                </a:cxn>
                <a:cxn ang="0">
                  <a:pos x="41" y="46"/>
                </a:cxn>
                <a:cxn ang="0">
                  <a:pos x="45" y="42"/>
                </a:cxn>
                <a:cxn ang="0">
                  <a:pos x="47" y="36"/>
                </a:cxn>
                <a:cxn ang="0">
                  <a:pos x="49" y="27"/>
                </a:cxn>
                <a:cxn ang="0">
                  <a:pos x="49" y="0"/>
                </a:cxn>
                <a:cxn ang="0">
                  <a:pos x="49" y="0"/>
                </a:cxn>
                <a:cxn ang="0">
                  <a:pos x="36" y="27"/>
                </a:cxn>
                <a:cxn ang="0">
                  <a:pos x="36" y="27"/>
                </a:cxn>
                <a:cxn ang="0">
                  <a:pos x="36" y="34"/>
                </a:cxn>
                <a:cxn ang="0">
                  <a:pos x="34" y="36"/>
                </a:cxn>
                <a:cxn ang="0">
                  <a:pos x="32" y="38"/>
                </a:cxn>
                <a:cxn ang="0">
                  <a:pos x="28" y="38"/>
                </a:cxn>
                <a:cxn ang="0">
                  <a:pos x="19" y="38"/>
                </a:cxn>
                <a:cxn ang="0">
                  <a:pos x="19" y="8"/>
                </a:cxn>
                <a:cxn ang="0">
                  <a:pos x="36" y="8"/>
                </a:cxn>
                <a:cxn ang="0">
                  <a:pos x="36" y="27"/>
                </a:cxn>
                <a:cxn ang="0">
                  <a:pos x="36" y="27"/>
                </a:cxn>
              </a:cxnLst>
              <a:rect l="0" t="0" r="r" b="b"/>
              <a:pathLst>
                <a:path w="49" h="91">
                  <a:moveTo>
                    <a:pt x="49" y="0"/>
                  </a:moveTo>
                  <a:lnTo>
                    <a:pt x="9" y="0"/>
                  </a:lnTo>
                  <a:lnTo>
                    <a:pt x="9" y="36"/>
                  </a:lnTo>
                  <a:lnTo>
                    <a:pt x="9" y="36"/>
                  </a:lnTo>
                  <a:lnTo>
                    <a:pt x="7" y="65"/>
                  </a:lnTo>
                  <a:lnTo>
                    <a:pt x="5" y="78"/>
                  </a:lnTo>
                  <a:lnTo>
                    <a:pt x="0" y="88"/>
                  </a:lnTo>
                  <a:lnTo>
                    <a:pt x="11" y="91"/>
                  </a:lnTo>
                  <a:lnTo>
                    <a:pt x="11" y="91"/>
                  </a:lnTo>
                  <a:lnTo>
                    <a:pt x="17" y="69"/>
                  </a:lnTo>
                  <a:lnTo>
                    <a:pt x="19" y="46"/>
                  </a:lnTo>
                  <a:lnTo>
                    <a:pt x="32" y="46"/>
                  </a:lnTo>
                  <a:lnTo>
                    <a:pt x="32" y="46"/>
                  </a:lnTo>
                  <a:lnTo>
                    <a:pt x="41" y="46"/>
                  </a:lnTo>
                  <a:lnTo>
                    <a:pt x="45" y="42"/>
                  </a:lnTo>
                  <a:lnTo>
                    <a:pt x="47" y="36"/>
                  </a:lnTo>
                  <a:lnTo>
                    <a:pt x="49" y="27"/>
                  </a:lnTo>
                  <a:lnTo>
                    <a:pt x="49" y="0"/>
                  </a:lnTo>
                  <a:lnTo>
                    <a:pt x="49" y="0"/>
                  </a:lnTo>
                  <a:close/>
                  <a:moveTo>
                    <a:pt x="36" y="27"/>
                  </a:moveTo>
                  <a:lnTo>
                    <a:pt x="36" y="27"/>
                  </a:lnTo>
                  <a:lnTo>
                    <a:pt x="36" y="34"/>
                  </a:lnTo>
                  <a:lnTo>
                    <a:pt x="34" y="36"/>
                  </a:lnTo>
                  <a:lnTo>
                    <a:pt x="32" y="38"/>
                  </a:lnTo>
                  <a:lnTo>
                    <a:pt x="28" y="38"/>
                  </a:lnTo>
                  <a:lnTo>
                    <a:pt x="19" y="38"/>
                  </a:lnTo>
                  <a:lnTo>
                    <a:pt x="19" y="8"/>
                  </a:lnTo>
                  <a:lnTo>
                    <a:pt x="36" y="8"/>
                  </a:lnTo>
                  <a:lnTo>
                    <a:pt x="36" y="27"/>
                  </a:lnTo>
                  <a:lnTo>
                    <a:pt x="36" y="27"/>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1" name="Freeform 319"/>
            <p:cNvSpPr>
              <a:spLocks noChangeAspect="1"/>
            </p:cNvSpPr>
            <p:nvPr userDrawn="1"/>
          </p:nvSpPr>
          <p:spPr bwMode="auto">
            <a:xfrm>
              <a:off x="3342" y="2348"/>
              <a:ext cx="63" cy="116"/>
            </a:xfrm>
            <a:custGeom>
              <a:avLst/>
              <a:gdLst/>
              <a:ahLst/>
              <a:cxnLst>
                <a:cxn ang="0">
                  <a:pos x="27" y="35"/>
                </a:cxn>
                <a:cxn ang="0">
                  <a:pos x="27" y="12"/>
                </a:cxn>
                <a:cxn ang="0">
                  <a:pos x="27" y="12"/>
                </a:cxn>
                <a:cxn ang="0">
                  <a:pos x="61" y="10"/>
                </a:cxn>
                <a:cxn ang="0">
                  <a:pos x="61" y="0"/>
                </a:cxn>
                <a:cxn ang="0">
                  <a:pos x="61" y="0"/>
                </a:cxn>
                <a:cxn ang="0">
                  <a:pos x="38" y="2"/>
                </a:cxn>
                <a:cxn ang="0">
                  <a:pos x="15" y="4"/>
                </a:cxn>
                <a:cxn ang="0">
                  <a:pos x="15" y="50"/>
                </a:cxn>
                <a:cxn ang="0">
                  <a:pos x="15" y="50"/>
                </a:cxn>
                <a:cxn ang="0">
                  <a:pos x="13" y="65"/>
                </a:cxn>
                <a:cxn ang="0">
                  <a:pos x="11" y="80"/>
                </a:cxn>
                <a:cxn ang="0">
                  <a:pos x="8" y="94"/>
                </a:cxn>
                <a:cxn ang="0">
                  <a:pos x="0" y="109"/>
                </a:cxn>
                <a:cxn ang="0">
                  <a:pos x="8" y="116"/>
                </a:cxn>
                <a:cxn ang="0">
                  <a:pos x="8" y="116"/>
                </a:cxn>
                <a:cxn ang="0">
                  <a:pos x="17" y="101"/>
                </a:cxn>
                <a:cxn ang="0">
                  <a:pos x="23" y="86"/>
                </a:cxn>
                <a:cxn ang="0">
                  <a:pos x="25" y="67"/>
                </a:cxn>
                <a:cxn ang="0">
                  <a:pos x="27" y="46"/>
                </a:cxn>
                <a:cxn ang="0">
                  <a:pos x="40" y="46"/>
                </a:cxn>
                <a:cxn ang="0">
                  <a:pos x="40" y="116"/>
                </a:cxn>
                <a:cxn ang="0">
                  <a:pos x="53" y="116"/>
                </a:cxn>
                <a:cxn ang="0">
                  <a:pos x="53" y="46"/>
                </a:cxn>
                <a:cxn ang="0">
                  <a:pos x="63" y="46"/>
                </a:cxn>
                <a:cxn ang="0">
                  <a:pos x="63" y="35"/>
                </a:cxn>
                <a:cxn ang="0">
                  <a:pos x="27" y="35"/>
                </a:cxn>
                <a:cxn ang="0">
                  <a:pos x="27" y="35"/>
                </a:cxn>
              </a:cxnLst>
              <a:rect l="0" t="0" r="r" b="b"/>
              <a:pathLst>
                <a:path w="63" h="116">
                  <a:moveTo>
                    <a:pt x="27" y="35"/>
                  </a:moveTo>
                  <a:lnTo>
                    <a:pt x="27" y="12"/>
                  </a:lnTo>
                  <a:lnTo>
                    <a:pt x="27" y="12"/>
                  </a:lnTo>
                  <a:lnTo>
                    <a:pt x="61" y="10"/>
                  </a:lnTo>
                  <a:lnTo>
                    <a:pt x="61" y="0"/>
                  </a:lnTo>
                  <a:lnTo>
                    <a:pt x="61" y="0"/>
                  </a:lnTo>
                  <a:lnTo>
                    <a:pt x="38" y="2"/>
                  </a:lnTo>
                  <a:lnTo>
                    <a:pt x="15" y="4"/>
                  </a:lnTo>
                  <a:lnTo>
                    <a:pt x="15" y="50"/>
                  </a:lnTo>
                  <a:lnTo>
                    <a:pt x="15" y="50"/>
                  </a:lnTo>
                  <a:lnTo>
                    <a:pt x="13" y="65"/>
                  </a:lnTo>
                  <a:lnTo>
                    <a:pt x="11" y="80"/>
                  </a:lnTo>
                  <a:lnTo>
                    <a:pt x="8" y="94"/>
                  </a:lnTo>
                  <a:lnTo>
                    <a:pt x="0" y="109"/>
                  </a:lnTo>
                  <a:lnTo>
                    <a:pt x="8" y="116"/>
                  </a:lnTo>
                  <a:lnTo>
                    <a:pt x="8" y="116"/>
                  </a:lnTo>
                  <a:lnTo>
                    <a:pt x="17" y="101"/>
                  </a:lnTo>
                  <a:lnTo>
                    <a:pt x="23" y="86"/>
                  </a:lnTo>
                  <a:lnTo>
                    <a:pt x="25" y="67"/>
                  </a:lnTo>
                  <a:lnTo>
                    <a:pt x="27" y="46"/>
                  </a:lnTo>
                  <a:lnTo>
                    <a:pt x="40" y="46"/>
                  </a:lnTo>
                  <a:lnTo>
                    <a:pt x="40" y="116"/>
                  </a:lnTo>
                  <a:lnTo>
                    <a:pt x="53" y="116"/>
                  </a:lnTo>
                  <a:lnTo>
                    <a:pt x="53" y="46"/>
                  </a:lnTo>
                  <a:lnTo>
                    <a:pt x="63" y="46"/>
                  </a:lnTo>
                  <a:lnTo>
                    <a:pt x="63" y="35"/>
                  </a:lnTo>
                  <a:lnTo>
                    <a:pt x="27" y="35"/>
                  </a:lnTo>
                  <a:lnTo>
                    <a:pt x="27" y="35"/>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2" name="Freeform 320"/>
            <p:cNvSpPr>
              <a:spLocks noChangeAspect="1"/>
            </p:cNvSpPr>
            <p:nvPr userDrawn="1"/>
          </p:nvSpPr>
          <p:spPr bwMode="auto">
            <a:xfrm>
              <a:off x="2681" y="2343"/>
              <a:ext cx="51" cy="121"/>
            </a:xfrm>
            <a:custGeom>
              <a:avLst/>
              <a:gdLst/>
              <a:ahLst/>
              <a:cxnLst>
                <a:cxn ang="0">
                  <a:pos x="36" y="32"/>
                </a:cxn>
                <a:cxn ang="0">
                  <a:pos x="51" y="32"/>
                </a:cxn>
                <a:cxn ang="0">
                  <a:pos x="51" y="21"/>
                </a:cxn>
                <a:cxn ang="0">
                  <a:pos x="36" y="21"/>
                </a:cxn>
                <a:cxn ang="0">
                  <a:pos x="36" y="0"/>
                </a:cxn>
                <a:cxn ang="0">
                  <a:pos x="23" y="0"/>
                </a:cxn>
                <a:cxn ang="0">
                  <a:pos x="23" y="21"/>
                </a:cxn>
                <a:cxn ang="0">
                  <a:pos x="2" y="21"/>
                </a:cxn>
                <a:cxn ang="0">
                  <a:pos x="2" y="32"/>
                </a:cxn>
                <a:cxn ang="0">
                  <a:pos x="21" y="32"/>
                </a:cxn>
                <a:cxn ang="0">
                  <a:pos x="21" y="32"/>
                </a:cxn>
                <a:cxn ang="0">
                  <a:pos x="19" y="45"/>
                </a:cxn>
                <a:cxn ang="0">
                  <a:pos x="15" y="57"/>
                </a:cxn>
                <a:cxn ang="0">
                  <a:pos x="8" y="70"/>
                </a:cxn>
                <a:cxn ang="0">
                  <a:pos x="0" y="83"/>
                </a:cxn>
                <a:cxn ang="0">
                  <a:pos x="2" y="93"/>
                </a:cxn>
                <a:cxn ang="0">
                  <a:pos x="2" y="93"/>
                </a:cxn>
                <a:cxn ang="0">
                  <a:pos x="15" y="78"/>
                </a:cxn>
                <a:cxn ang="0">
                  <a:pos x="23" y="61"/>
                </a:cxn>
                <a:cxn ang="0">
                  <a:pos x="23" y="61"/>
                </a:cxn>
                <a:cxn ang="0">
                  <a:pos x="23" y="61"/>
                </a:cxn>
                <a:cxn ang="0">
                  <a:pos x="23" y="83"/>
                </a:cxn>
                <a:cxn ang="0">
                  <a:pos x="23" y="121"/>
                </a:cxn>
                <a:cxn ang="0">
                  <a:pos x="36" y="121"/>
                </a:cxn>
                <a:cxn ang="0">
                  <a:pos x="36" y="78"/>
                </a:cxn>
                <a:cxn ang="0">
                  <a:pos x="36" y="78"/>
                </a:cxn>
                <a:cxn ang="0">
                  <a:pos x="34" y="57"/>
                </a:cxn>
                <a:cxn ang="0">
                  <a:pos x="34" y="57"/>
                </a:cxn>
                <a:cxn ang="0">
                  <a:pos x="34" y="57"/>
                </a:cxn>
                <a:cxn ang="0">
                  <a:pos x="40" y="72"/>
                </a:cxn>
                <a:cxn ang="0">
                  <a:pos x="46" y="85"/>
                </a:cxn>
                <a:cxn ang="0">
                  <a:pos x="51" y="70"/>
                </a:cxn>
                <a:cxn ang="0">
                  <a:pos x="51" y="70"/>
                </a:cxn>
                <a:cxn ang="0">
                  <a:pos x="40" y="51"/>
                </a:cxn>
                <a:cxn ang="0">
                  <a:pos x="38" y="43"/>
                </a:cxn>
                <a:cxn ang="0">
                  <a:pos x="36" y="32"/>
                </a:cxn>
                <a:cxn ang="0">
                  <a:pos x="36" y="32"/>
                </a:cxn>
              </a:cxnLst>
              <a:rect l="0" t="0" r="r" b="b"/>
              <a:pathLst>
                <a:path w="51" h="121">
                  <a:moveTo>
                    <a:pt x="36" y="32"/>
                  </a:moveTo>
                  <a:lnTo>
                    <a:pt x="51" y="32"/>
                  </a:lnTo>
                  <a:lnTo>
                    <a:pt x="51" y="21"/>
                  </a:lnTo>
                  <a:lnTo>
                    <a:pt x="36" y="21"/>
                  </a:lnTo>
                  <a:lnTo>
                    <a:pt x="36" y="0"/>
                  </a:lnTo>
                  <a:lnTo>
                    <a:pt x="23" y="0"/>
                  </a:lnTo>
                  <a:lnTo>
                    <a:pt x="23" y="21"/>
                  </a:lnTo>
                  <a:lnTo>
                    <a:pt x="2" y="21"/>
                  </a:lnTo>
                  <a:lnTo>
                    <a:pt x="2" y="32"/>
                  </a:lnTo>
                  <a:lnTo>
                    <a:pt x="21" y="32"/>
                  </a:lnTo>
                  <a:lnTo>
                    <a:pt x="21" y="32"/>
                  </a:lnTo>
                  <a:lnTo>
                    <a:pt x="19" y="45"/>
                  </a:lnTo>
                  <a:lnTo>
                    <a:pt x="15" y="57"/>
                  </a:lnTo>
                  <a:lnTo>
                    <a:pt x="8" y="70"/>
                  </a:lnTo>
                  <a:lnTo>
                    <a:pt x="0" y="83"/>
                  </a:lnTo>
                  <a:lnTo>
                    <a:pt x="2" y="93"/>
                  </a:lnTo>
                  <a:lnTo>
                    <a:pt x="2" y="93"/>
                  </a:lnTo>
                  <a:lnTo>
                    <a:pt x="15" y="78"/>
                  </a:lnTo>
                  <a:lnTo>
                    <a:pt x="23" y="61"/>
                  </a:lnTo>
                  <a:lnTo>
                    <a:pt x="23" y="61"/>
                  </a:lnTo>
                  <a:lnTo>
                    <a:pt x="23" y="61"/>
                  </a:lnTo>
                  <a:lnTo>
                    <a:pt x="23" y="83"/>
                  </a:lnTo>
                  <a:lnTo>
                    <a:pt x="23" y="121"/>
                  </a:lnTo>
                  <a:lnTo>
                    <a:pt x="36" y="121"/>
                  </a:lnTo>
                  <a:lnTo>
                    <a:pt x="36" y="78"/>
                  </a:lnTo>
                  <a:lnTo>
                    <a:pt x="36" y="78"/>
                  </a:lnTo>
                  <a:lnTo>
                    <a:pt x="34" y="57"/>
                  </a:lnTo>
                  <a:lnTo>
                    <a:pt x="34" y="57"/>
                  </a:lnTo>
                  <a:lnTo>
                    <a:pt x="34" y="57"/>
                  </a:lnTo>
                  <a:lnTo>
                    <a:pt x="40" y="72"/>
                  </a:lnTo>
                  <a:lnTo>
                    <a:pt x="46" y="85"/>
                  </a:lnTo>
                  <a:lnTo>
                    <a:pt x="51" y="70"/>
                  </a:lnTo>
                  <a:lnTo>
                    <a:pt x="51" y="70"/>
                  </a:lnTo>
                  <a:lnTo>
                    <a:pt x="40" y="51"/>
                  </a:lnTo>
                  <a:lnTo>
                    <a:pt x="38" y="43"/>
                  </a:lnTo>
                  <a:lnTo>
                    <a:pt x="36" y="32"/>
                  </a:lnTo>
                  <a:lnTo>
                    <a:pt x="36" y="32"/>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3" name="Freeform 321"/>
            <p:cNvSpPr>
              <a:spLocks noChangeAspect="1"/>
            </p:cNvSpPr>
            <p:nvPr userDrawn="1"/>
          </p:nvSpPr>
          <p:spPr bwMode="auto">
            <a:xfrm>
              <a:off x="2741" y="2392"/>
              <a:ext cx="20" cy="31"/>
            </a:xfrm>
            <a:custGeom>
              <a:avLst/>
              <a:gdLst/>
              <a:ahLst/>
              <a:cxnLst>
                <a:cxn ang="0">
                  <a:pos x="11" y="0"/>
                </a:cxn>
                <a:cxn ang="0">
                  <a:pos x="11" y="0"/>
                </a:cxn>
                <a:cxn ang="0">
                  <a:pos x="15" y="15"/>
                </a:cxn>
                <a:cxn ang="0">
                  <a:pos x="19" y="31"/>
                </a:cxn>
                <a:cxn ang="0">
                  <a:pos x="7" y="31"/>
                </a:cxn>
                <a:cxn ang="0">
                  <a:pos x="7" y="31"/>
                </a:cxn>
                <a:cxn ang="0">
                  <a:pos x="4" y="15"/>
                </a:cxn>
                <a:cxn ang="0">
                  <a:pos x="0" y="0"/>
                </a:cxn>
                <a:cxn ang="0">
                  <a:pos x="11" y="0"/>
                </a:cxn>
                <a:cxn ang="0">
                  <a:pos x="11" y="0"/>
                </a:cxn>
              </a:cxnLst>
              <a:rect l="0" t="0" r="r" b="b"/>
              <a:pathLst>
                <a:path w="19" h="31">
                  <a:moveTo>
                    <a:pt x="11" y="0"/>
                  </a:moveTo>
                  <a:lnTo>
                    <a:pt x="11" y="0"/>
                  </a:lnTo>
                  <a:lnTo>
                    <a:pt x="15" y="15"/>
                  </a:lnTo>
                  <a:lnTo>
                    <a:pt x="19" y="31"/>
                  </a:lnTo>
                  <a:lnTo>
                    <a:pt x="7" y="31"/>
                  </a:lnTo>
                  <a:lnTo>
                    <a:pt x="7" y="31"/>
                  </a:lnTo>
                  <a:lnTo>
                    <a:pt x="4" y="15"/>
                  </a:lnTo>
                  <a:lnTo>
                    <a:pt x="0" y="0"/>
                  </a:lnTo>
                  <a:lnTo>
                    <a:pt x="11" y="0"/>
                  </a:lnTo>
                  <a:lnTo>
                    <a:pt x="11"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4" name="Freeform 322"/>
            <p:cNvSpPr>
              <a:spLocks noChangeAspect="1"/>
            </p:cNvSpPr>
            <p:nvPr userDrawn="1"/>
          </p:nvSpPr>
          <p:spPr bwMode="auto">
            <a:xfrm>
              <a:off x="2929" y="2341"/>
              <a:ext cx="108" cy="51"/>
            </a:xfrm>
            <a:custGeom>
              <a:avLst/>
              <a:gdLst/>
              <a:ahLst/>
              <a:cxnLst>
                <a:cxn ang="0">
                  <a:pos x="61" y="0"/>
                </a:cxn>
                <a:cxn ang="0">
                  <a:pos x="46" y="0"/>
                </a:cxn>
                <a:cxn ang="0">
                  <a:pos x="46" y="0"/>
                </a:cxn>
                <a:cxn ang="0">
                  <a:pos x="36" y="13"/>
                </a:cxn>
                <a:cxn ang="0">
                  <a:pos x="25" y="23"/>
                </a:cxn>
                <a:cxn ang="0">
                  <a:pos x="15" y="32"/>
                </a:cxn>
                <a:cxn ang="0">
                  <a:pos x="0" y="42"/>
                </a:cxn>
                <a:cxn ang="0">
                  <a:pos x="0" y="51"/>
                </a:cxn>
                <a:cxn ang="0">
                  <a:pos x="0" y="51"/>
                </a:cxn>
                <a:cxn ang="0">
                  <a:pos x="17" y="42"/>
                </a:cxn>
                <a:cxn ang="0">
                  <a:pos x="32" y="34"/>
                </a:cxn>
                <a:cxn ang="0">
                  <a:pos x="44" y="21"/>
                </a:cxn>
                <a:cxn ang="0">
                  <a:pos x="57" y="9"/>
                </a:cxn>
                <a:cxn ang="0">
                  <a:pos x="57" y="9"/>
                </a:cxn>
                <a:cxn ang="0">
                  <a:pos x="68" y="21"/>
                </a:cxn>
                <a:cxn ang="0">
                  <a:pos x="80" y="32"/>
                </a:cxn>
                <a:cxn ang="0">
                  <a:pos x="93" y="42"/>
                </a:cxn>
                <a:cxn ang="0">
                  <a:pos x="106" y="51"/>
                </a:cxn>
                <a:cxn ang="0">
                  <a:pos x="108" y="36"/>
                </a:cxn>
                <a:cxn ang="0">
                  <a:pos x="108" y="36"/>
                </a:cxn>
                <a:cxn ang="0">
                  <a:pos x="95" y="30"/>
                </a:cxn>
                <a:cxn ang="0">
                  <a:pos x="85" y="21"/>
                </a:cxn>
                <a:cxn ang="0">
                  <a:pos x="72" y="13"/>
                </a:cxn>
                <a:cxn ang="0">
                  <a:pos x="61" y="0"/>
                </a:cxn>
                <a:cxn ang="0">
                  <a:pos x="61" y="0"/>
                </a:cxn>
              </a:cxnLst>
              <a:rect l="0" t="0" r="r" b="b"/>
              <a:pathLst>
                <a:path w="108" h="51">
                  <a:moveTo>
                    <a:pt x="61" y="0"/>
                  </a:moveTo>
                  <a:lnTo>
                    <a:pt x="46" y="0"/>
                  </a:lnTo>
                  <a:lnTo>
                    <a:pt x="46" y="0"/>
                  </a:lnTo>
                  <a:lnTo>
                    <a:pt x="36" y="13"/>
                  </a:lnTo>
                  <a:lnTo>
                    <a:pt x="25" y="23"/>
                  </a:lnTo>
                  <a:lnTo>
                    <a:pt x="15" y="32"/>
                  </a:lnTo>
                  <a:lnTo>
                    <a:pt x="0" y="42"/>
                  </a:lnTo>
                  <a:lnTo>
                    <a:pt x="0" y="51"/>
                  </a:lnTo>
                  <a:lnTo>
                    <a:pt x="0" y="51"/>
                  </a:lnTo>
                  <a:lnTo>
                    <a:pt x="17" y="42"/>
                  </a:lnTo>
                  <a:lnTo>
                    <a:pt x="32" y="34"/>
                  </a:lnTo>
                  <a:lnTo>
                    <a:pt x="44" y="21"/>
                  </a:lnTo>
                  <a:lnTo>
                    <a:pt x="57" y="9"/>
                  </a:lnTo>
                  <a:lnTo>
                    <a:pt x="57" y="9"/>
                  </a:lnTo>
                  <a:lnTo>
                    <a:pt x="68" y="21"/>
                  </a:lnTo>
                  <a:lnTo>
                    <a:pt x="80" y="32"/>
                  </a:lnTo>
                  <a:lnTo>
                    <a:pt x="93" y="42"/>
                  </a:lnTo>
                  <a:lnTo>
                    <a:pt x="106" y="51"/>
                  </a:lnTo>
                  <a:lnTo>
                    <a:pt x="108" y="36"/>
                  </a:lnTo>
                  <a:lnTo>
                    <a:pt x="108" y="36"/>
                  </a:lnTo>
                  <a:lnTo>
                    <a:pt x="95" y="30"/>
                  </a:lnTo>
                  <a:lnTo>
                    <a:pt x="85" y="21"/>
                  </a:lnTo>
                  <a:lnTo>
                    <a:pt x="72" y="13"/>
                  </a:lnTo>
                  <a:lnTo>
                    <a:pt x="61" y="0"/>
                  </a:lnTo>
                  <a:lnTo>
                    <a:pt x="61"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5" name="Freeform 323"/>
            <p:cNvSpPr>
              <a:spLocks noChangeAspect="1"/>
            </p:cNvSpPr>
            <p:nvPr userDrawn="1"/>
          </p:nvSpPr>
          <p:spPr bwMode="auto">
            <a:xfrm>
              <a:off x="2953" y="2381"/>
              <a:ext cx="63" cy="11"/>
            </a:xfrm>
            <a:custGeom>
              <a:avLst/>
              <a:gdLst/>
              <a:ahLst/>
              <a:cxnLst>
                <a:cxn ang="0">
                  <a:pos x="0" y="0"/>
                </a:cxn>
                <a:cxn ang="0">
                  <a:pos x="64" y="0"/>
                </a:cxn>
                <a:cxn ang="0">
                  <a:pos x="64" y="11"/>
                </a:cxn>
                <a:cxn ang="0">
                  <a:pos x="0" y="11"/>
                </a:cxn>
                <a:cxn ang="0">
                  <a:pos x="0" y="0"/>
                </a:cxn>
                <a:cxn ang="0">
                  <a:pos x="0" y="0"/>
                </a:cxn>
              </a:cxnLst>
              <a:rect l="0" t="0" r="r" b="b"/>
              <a:pathLst>
                <a:path w="64" h="11">
                  <a:moveTo>
                    <a:pt x="0" y="0"/>
                  </a:moveTo>
                  <a:lnTo>
                    <a:pt x="64" y="0"/>
                  </a:lnTo>
                  <a:lnTo>
                    <a:pt x="64" y="11"/>
                  </a:lnTo>
                  <a:lnTo>
                    <a:pt x="0" y="11"/>
                  </a:lnTo>
                  <a:lnTo>
                    <a:pt x="0" y="0"/>
                  </a:lnTo>
                  <a:lnTo>
                    <a:pt x="0"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6" name="Freeform 324"/>
            <p:cNvSpPr>
              <a:spLocks noChangeAspect="1" noEditPoints="1"/>
            </p:cNvSpPr>
            <p:nvPr userDrawn="1"/>
          </p:nvSpPr>
          <p:spPr bwMode="auto">
            <a:xfrm>
              <a:off x="2944" y="2407"/>
              <a:ext cx="82" cy="55"/>
            </a:xfrm>
            <a:custGeom>
              <a:avLst/>
              <a:gdLst/>
              <a:ahLst/>
              <a:cxnLst>
                <a:cxn ang="0">
                  <a:pos x="0" y="0"/>
                </a:cxn>
                <a:cxn ang="0">
                  <a:pos x="0" y="54"/>
                </a:cxn>
                <a:cxn ang="0">
                  <a:pos x="48" y="54"/>
                </a:cxn>
                <a:cxn ang="0">
                  <a:pos x="48" y="54"/>
                </a:cxn>
                <a:cxn ang="0">
                  <a:pos x="63" y="54"/>
                </a:cxn>
                <a:cxn ang="0">
                  <a:pos x="74" y="50"/>
                </a:cxn>
                <a:cxn ang="0">
                  <a:pos x="78" y="48"/>
                </a:cxn>
                <a:cxn ang="0">
                  <a:pos x="80" y="44"/>
                </a:cxn>
                <a:cxn ang="0">
                  <a:pos x="82" y="31"/>
                </a:cxn>
                <a:cxn ang="0">
                  <a:pos x="82" y="0"/>
                </a:cxn>
                <a:cxn ang="0">
                  <a:pos x="0" y="0"/>
                </a:cxn>
                <a:cxn ang="0">
                  <a:pos x="0" y="0"/>
                </a:cxn>
                <a:cxn ang="0">
                  <a:pos x="67" y="8"/>
                </a:cxn>
                <a:cxn ang="0">
                  <a:pos x="67" y="31"/>
                </a:cxn>
                <a:cxn ang="0">
                  <a:pos x="67" y="31"/>
                </a:cxn>
                <a:cxn ang="0">
                  <a:pos x="65" y="40"/>
                </a:cxn>
                <a:cxn ang="0">
                  <a:pos x="63" y="42"/>
                </a:cxn>
                <a:cxn ang="0">
                  <a:pos x="61" y="44"/>
                </a:cxn>
                <a:cxn ang="0">
                  <a:pos x="53" y="44"/>
                </a:cxn>
                <a:cxn ang="0">
                  <a:pos x="40" y="44"/>
                </a:cxn>
                <a:cxn ang="0">
                  <a:pos x="12" y="44"/>
                </a:cxn>
                <a:cxn ang="0">
                  <a:pos x="12" y="8"/>
                </a:cxn>
                <a:cxn ang="0">
                  <a:pos x="67" y="8"/>
                </a:cxn>
                <a:cxn ang="0">
                  <a:pos x="67" y="8"/>
                </a:cxn>
              </a:cxnLst>
              <a:rect l="0" t="0" r="r" b="b"/>
              <a:pathLst>
                <a:path w="82" h="54">
                  <a:moveTo>
                    <a:pt x="0" y="0"/>
                  </a:moveTo>
                  <a:lnTo>
                    <a:pt x="0" y="54"/>
                  </a:lnTo>
                  <a:lnTo>
                    <a:pt x="48" y="54"/>
                  </a:lnTo>
                  <a:lnTo>
                    <a:pt x="48" y="54"/>
                  </a:lnTo>
                  <a:lnTo>
                    <a:pt x="63" y="54"/>
                  </a:lnTo>
                  <a:lnTo>
                    <a:pt x="74" y="50"/>
                  </a:lnTo>
                  <a:lnTo>
                    <a:pt x="78" y="48"/>
                  </a:lnTo>
                  <a:lnTo>
                    <a:pt x="80" y="44"/>
                  </a:lnTo>
                  <a:lnTo>
                    <a:pt x="82" y="31"/>
                  </a:lnTo>
                  <a:lnTo>
                    <a:pt x="82" y="0"/>
                  </a:lnTo>
                  <a:lnTo>
                    <a:pt x="0" y="0"/>
                  </a:lnTo>
                  <a:lnTo>
                    <a:pt x="0" y="0"/>
                  </a:lnTo>
                  <a:close/>
                  <a:moveTo>
                    <a:pt x="67" y="8"/>
                  </a:moveTo>
                  <a:lnTo>
                    <a:pt x="67" y="31"/>
                  </a:lnTo>
                  <a:lnTo>
                    <a:pt x="67" y="31"/>
                  </a:lnTo>
                  <a:lnTo>
                    <a:pt x="65" y="40"/>
                  </a:lnTo>
                  <a:lnTo>
                    <a:pt x="63" y="42"/>
                  </a:lnTo>
                  <a:lnTo>
                    <a:pt x="61" y="44"/>
                  </a:lnTo>
                  <a:lnTo>
                    <a:pt x="53" y="44"/>
                  </a:lnTo>
                  <a:lnTo>
                    <a:pt x="40" y="44"/>
                  </a:lnTo>
                  <a:lnTo>
                    <a:pt x="12" y="44"/>
                  </a:lnTo>
                  <a:lnTo>
                    <a:pt x="12" y="8"/>
                  </a:lnTo>
                  <a:lnTo>
                    <a:pt x="67" y="8"/>
                  </a:lnTo>
                  <a:lnTo>
                    <a:pt x="67" y="8"/>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7" name="Freeform 325"/>
            <p:cNvSpPr>
              <a:spLocks noChangeAspect="1"/>
            </p:cNvSpPr>
            <p:nvPr userDrawn="1"/>
          </p:nvSpPr>
          <p:spPr bwMode="auto">
            <a:xfrm>
              <a:off x="2736" y="2343"/>
              <a:ext cx="57" cy="121"/>
            </a:xfrm>
            <a:custGeom>
              <a:avLst/>
              <a:gdLst/>
              <a:ahLst/>
              <a:cxnLst>
                <a:cxn ang="0">
                  <a:pos x="44" y="104"/>
                </a:cxn>
                <a:cxn ang="0">
                  <a:pos x="44" y="104"/>
                </a:cxn>
                <a:cxn ang="0">
                  <a:pos x="44" y="112"/>
                </a:cxn>
                <a:cxn ang="0">
                  <a:pos x="40" y="116"/>
                </a:cxn>
                <a:cxn ang="0">
                  <a:pos x="36" y="118"/>
                </a:cxn>
                <a:cxn ang="0">
                  <a:pos x="30" y="121"/>
                </a:cxn>
                <a:cxn ang="0">
                  <a:pos x="17" y="121"/>
                </a:cxn>
                <a:cxn ang="0">
                  <a:pos x="17" y="110"/>
                </a:cxn>
                <a:cxn ang="0">
                  <a:pos x="25" y="110"/>
                </a:cxn>
                <a:cxn ang="0">
                  <a:pos x="25" y="110"/>
                </a:cxn>
                <a:cxn ang="0">
                  <a:pos x="30" y="108"/>
                </a:cxn>
                <a:cxn ang="0">
                  <a:pos x="32" y="104"/>
                </a:cxn>
                <a:cxn ang="0">
                  <a:pos x="32" y="32"/>
                </a:cxn>
                <a:cxn ang="0">
                  <a:pos x="0" y="32"/>
                </a:cxn>
                <a:cxn ang="0">
                  <a:pos x="0" y="21"/>
                </a:cxn>
                <a:cxn ang="0">
                  <a:pos x="32" y="21"/>
                </a:cxn>
                <a:cxn ang="0">
                  <a:pos x="32" y="0"/>
                </a:cxn>
                <a:cxn ang="0">
                  <a:pos x="44" y="0"/>
                </a:cxn>
                <a:cxn ang="0">
                  <a:pos x="44" y="21"/>
                </a:cxn>
                <a:cxn ang="0">
                  <a:pos x="55" y="21"/>
                </a:cxn>
                <a:cxn ang="0">
                  <a:pos x="55" y="32"/>
                </a:cxn>
                <a:cxn ang="0">
                  <a:pos x="44" y="32"/>
                </a:cxn>
                <a:cxn ang="0">
                  <a:pos x="44" y="104"/>
                </a:cxn>
                <a:cxn ang="0">
                  <a:pos x="44" y="104"/>
                </a:cxn>
              </a:cxnLst>
              <a:rect l="0" t="0" r="r" b="b"/>
              <a:pathLst>
                <a:path w="55" h="121">
                  <a:moveTo>
                    <a:pt x="44" y="104"/>
                  </a:moveTo>
                  <a:lnTo>
                    <a:pt x="44" y="104"/>
                  </a:lnTo>
                  <a:lnTo>
                    <a:pt x="44" y="112"/>
                  </a:lnTo>
                  <a:lnTo>
                    <a:pt x="40" y="116"/>
                  </a:lnTo>
                  <a:lnTo>
                    <a:pt x="36" y="118"/>
                  </a:lnTo>
                  <a:lnTo>
                    <a:pt x="30" y="121"/>
                  </a:lnTo>
                  <a:lnTo>
                    <a:pt x="17" y="121"/>
                  </a:lnTo>
                  <a:lnTo>
                    <a:pt x="17" y="110"/>
                  </a:lnTo>
                  <a:lnTo>
                    <a:pt x="25" y="110"/>
                  </a:lnTo>
                  <a:lnTo>
                    <a:pt x="25" y="110"/>
                  </a:lnTo>
                  <a:lnTo>
                    <a:pt x="30" y="108"/>
                  </a:lnTo>
                  <a:lnTo>
                    <a:pt x="32" y="104"/>
                  </a:lnTo>
                  <a:lnTo>
                    <a:pt x="32" y="32"/>
                  </a:lnTo>
                  <a:lnTo>
                    <a:pt x="0" y="32"/>
                  </a:lnTo>
                  <a:lnTo>
                    <a:pt x="0" y="21"/>
                  </a:lnTo>
                  <a:lnTo>
                    <a:pt x="32" y="21"/>
                  </a:lnTo>
                  <a:lnTo>
                    <a:pt x="32" y="0"/>
                  </a:lnTo>
                  <a:lnTo>
                    <a:pt x="44" y="0"/>
                  </a:lnTo>
                  <a:lnTo>
                    <a:pt x="44" y="21"/>
                  </a:lnTo>
                  <a:lnTo>
                    <a:pt x="55" y="21"/>
                  </a:lnTo>
                  <a:lnTo>
                    <a:pt x="55" y="32"/>
                  </a:lnTo>
                  <a:lnTo>
                    <a:pt x="44" y="32"/>
                  </a:lnTo>
                  <a:lnTo>
                    <a:pt x="44" y="104"/>
                  </a:lnTo>
                  <a:lnTo>
                    <a:pt x="44" y="104"/>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8" name="Freeform 326"/>
            <p:cNvSpPr>
              <a:spLocks noChangeAspect="1" noEditPoints="1"/>
            </p:cNvSpPr>
            <p:nvPr userDrawn="1"/>
          </p:nvSpPr>
          <p:spPr bwMode="auto">
            <a:xfrm>
              <a:off x="3098" y="2350"/>
              <a:ext cx="62" cy="114"/>
            </a:xfrm>
            <a:custGeom>
              <a:avLst/>
              <a:gdLst/>
              <a:ahLst/>
              <a:cxnLst>
                <a:cxn ang="0">
                  <a:pos x="24" y="54"/>
                </a:cxn>
                <a:cxn ang="0">
                  <a:pos x="24" y="50"/>
                </a:cxn>
                <a:cxn ang="0">
                  <a:pos x="38" y="50"/>
                </a:cxn>
                <a:cxn ang="0">
                  <a:pos x="38" y="114"/>
                </a:cxn>
                <a:cxn ang="0">
                  <a:pos x="51" y="114"/>
                </a:cxn>
                <a:cxn ang="0">
                  <a:pos x="51" y="50"/>
                </a:cxn>
                <a:cxn ang="0">
                  <a:pos x="62" y="50"/>
                </a:cxn>
                <a:cxn ang="0">
                  <a:pos x="62" y="40"/>
                </a:cxn>
                <a:cxn ang="0">
                  <a:pos x="51" y="40"/>
                </a:cxn>
                <a:cxn ang="0">
                  <a:pos x="51" y="10"/>
                </a:cxn>
                <a:cxn ang="0">
                  <a:pos x="62" y="10"/>
                </a:cxn>
                <a:cxn ang="0">
                  <a:pos x="62" y="0"/>
                </a:cxn>
                <a:cxn ang="0">
                  <a:pos x="5" y="0"/>
                </a:cxn>
                <a:cxn ang="0">
                  <a:pos x="5" y="10"/>
                </a:cxn>
                <a:cxn ang="0">
                  <a:pos x="13" y="10"/>
                </a:cxn>
                <a:cxn ang="0">
                  <a:pos x="13" y="40"/>
                </a:cxn>
                <a:cxn ang="0">
                  <a:pos x="2" y="40"/>
                </a:cxn>
                <a:cxn ang="0">
                  <a:pos x="2" y="50"/>
                </a:cxn>
                <a:cxn ang="0">
                  <a:pos x="13" y="50"/>
                </a:cxn>
                <a:cxn ang="0">
                  <a:pos x="13" y="52"/>
                </a:cxn>
                <a:cxn ang="0">
                  <a:pos x="13" y="52"/>
                </a:cxn>
                <a:cxn ang="0">
                  <a:pos x="11" y="69"/>
                </a:cxn>
                <a:cxn ang="0">
                  <a:pos x="9" y="84"/>
                </a:cxn>
                <a:cxn ang="0">
                  <a:pos x="5" y="97"/>
                </a:cxn>
                <a:cxn ang="0">
                  <a:pos x="0" y="107"/>
                </a:cxn>
                <a:cxn ang="0">
                  <a:pos x="5" y="114"/>
                </a:cxn>
                <a:cxn ang="0">
                  <a:pos x="5" y="114"/>
                </a:cxn>
                <a:cxn ang="0">
                  <a:pos x="13" y="103"/>
                </a:cxn>
                <a:cxn ang="0">
                  <a:pos x="19" y="90"/>
                </a:cxn>
                <a:cxn ang="0">
                  <a:pos x="24" y="73"/>
                </a:cxn>
                <a:cxn ang="0">
                  <a:pos x="24" y="54"/>
                </a:cxn>
                <a:cxn ang="0">
                  <a:pos x="24" y="54"/>
                </a:cxn>
                <a:cxn ang="0">
                  <a:pos x="38" y="40"/>
                </a:cxn>
                <a:cxn ang="0">
                  <a:pos x="24" y="40"/>
                </a:cxn>
                <a:cxn ang="0">
                  <a:pos x="24" y="8"/>
                </a:cxn>
                <a:cxn ang="0">
                  <a:pos x="38" y="8"/>
                </a:cxn>
                <a:cxn ang="0">
                  <a:pos x="38" y="40"/>
                </a:cxn>
                <a:cxn ang="0">
                  <a:pos x="38" y="40"/>
                </a:cxn>
              </a:cxnLst>
              <a:rect l="0" t="0" r="r" b="b"/>
              <a:pathLst>
                <a:path w="62" h="114">
                  <a:moveTo>
                    <a:pt x="24" y="54"/>
                  </a:moveTo>
                  <a:lnTo>
                    <a:pt x="24" y="50"/>
                  </a:lnTo>
                  <a:lnTo>
                    <a:pt x="38" y="50"/>
                  </a:lnTo>
                  <a:lnTo>
                    <a:pt x="38" y="114"/>
                  </a:lnTo>
                  <a:lnTo>
                    <a:pt x="51" y="114"/>
                  </a:lnTo>
                  <a:lnTo>
                    <a:pt x="51" y="50"/>
                  </a:lnTo>
                  <a:lnTo>
                    <a:pt x="62" y="50"/>
                  </a:lnTo>
                  <a:lnTo>
                    <a:pt x="62" y="40"/>
                  </a:lnTo>
                  <a:lnTo>
                    <a:pt x="51" y="40"/>
                  </a:lnTo>
                  <a:lnTo>
                    <a:pt x="51" y="10"/>
                  </a:lnTo>
                  <a:lnTo>
                    <a:pt x="62" y="10"/>
                  </a:lnTo>
                  <a:lnTo>
                    <a:pt x="62" y="0"/>
                  </a:lnTo>
                  <a:lnTo>
                    <a:pt x="5" y="0"/>
                  </a:lnTo>
                  <a:lnTo>
                    <a:pt x="5" y="10"/>
                  </a:lnTo>
                  <a:lnTo>
                    <a:pt x="13" y="10"/>
                  </a:lnTo>
                  <a:lnTo>
                    <a:pt x="13" y="40"/>
                  </a:lnTo>
                  <a:lnTo>
                    <a:pt x="2" y="40"/>
                  </a:lnTo>
                  <a:lnTo>
                    <a:pt x="2" y="50"/>
                  </a:lnTo>
                  <a:lnTo>
                    <a:pt x="13" y="50"/>
                  </a:lnTo>
                  <a:lnTo>
                    <a:pt x="13" y="52"/>
                  </a:lnTo>
                  <a:lnTo>
                    <a:pt x="13" y="52"/>
                  </a:lnTo>
                  <a:lnTo>
                    <a:pt x="11" y="69"/>
                  </a:lnTo>
                  <a:lnTo>
                    <a:pt x="9" y="84"/>
                  </a:lnTo>
                  <a:lnTo>
                    <a:pt x="5" y="97"/>
                  </a:lnTo>
                  <a:lnTo>
                    <a:pt x="0" y="107"/>
                  </a:lnTo>
                  <a:lnTo>
                    <a:pt x="5" y="114"/>
                  </a:lnTo>
                  <a:lnTo>
                    <a:pt x="5" y="114"/>
                  </a:lnTo>
                  <a:lnTo>
                    <a:pt x="13" y="103"/>
                  </a:lnTo>
                  <a:lnTo>
                    <a:pt x="19" y="90"/>
                  </a:lnTo>
                  <a:lnTo>
                    <a:pt x="24" y="73"/>
                  </a:lnTo>
                  <a:lnTo>
                    <a:pt x="24" y="54"/>
                  </a:lnTo>
                  <a:lnTo>
                    <a:pt x="24" y="54"/>
                  </a:lnTo>
                  <a:close/>
                  <a:moveTo>
                    <a:pt x="38" y="40"/>
                  </a:moveTo>
                  <a:lnTo>
                    <a:pt x="24" y="40"/>
                  </a:lnTo>
                  <a:lnTo>
                    <a:pt x="24" y="8"/>
                  </a:lnTo>
                  <a:lnTo>
                    <a:pt x="38" y="8"/>
                  </a:lnTo>
                  <a:lnTo>
                    <a:pt x="38" y="40"/>
                  </a:lnTo>
                  <a:lnTo>
                    <a:pt x="38" y="4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9" name="Freeform 327"/>
            <p:cNvSpPr>
              <a:spLocks noChangeAspect="1" noEditPoints="1"/>
            </p:cNvSpPr>
            <p:nvPr userDrawn="1"/>
          </p:nvSpPr>
          <p:spPr bwMode="auto">
            <a:xfrm>
              <a:off x="3050" y="2350"/>
              <a:ext cx="46" cy="109"/>
            </a:xfrm>
            <a:custGeom>
              <a:avLst/>
              <a:gdLst/>
              <a:ahLst/>
              <a:cxnLst>
                <a:cxn ang="0">
                  <a:pos x="4" y="10"/>
                </a:cxn>
                <a:cxn ang="0">
                  <a:pos x="14" y="10"/>
                </a:cxn>
                <a:cxn ang="0">
                  <a:pos x="14" y="10"/>
                </a:cxn>
                <a:cxn ang="0">
                  <a:pos x="14" y="23"/>
                </a:cxn>
                <a:cxn ang="0">
                  <a:pos x="10" y="36"/>
                </a:cxn>
                <a:cxn ang="0">
                  <a:pos x="6" y="48"/>
                </a:cxn>
                <a:cxn ang="0">
                  <a:pos x="0" y="59"/>
                </a:cxn>
                <a:cxn ang="0">
                  <a:pos x="4" y="69"/>
                </a:cxn>
                <a:cxn ang="0">
                  <a:pos x="4" y="69"/>
                </a:cxn>
                <a:cxn ang="0">
                  <a:pos x="10" y="59"/>
                </a:cxn>
                <a:cxn ang="0">
                  <a:pos x="10" y="57"/>
                </a:cxn>
                <a:cxn ang="0">
                  <a:pos x="10" y="109"/>
                </a:cxn>
                <a:cxn ang="0">
                  <a:pos x="29" y="109"/>
                </a:cxn>
                <a:cxn ang="0">
                  <a:pos x="29" y="109"/>
                </a:cxn>
                <a:cxn ang="0">
                  <a:pos x="36" y="109"/>
                </a:cxn>
                <a:cxn ang="0">
                  <a:pos x="42" y="105"/>
                </a:cxn>
                <a:cxn ang="0">
                  <a:pos x="44" y="99"/>
                </a:cxn>
                <a:cxn ang="0">
                  <a:pos x="44" y="90"/>
                </a:cxn>
                <a:cxn ang="0">
                  <a:pos x="44" y="40"/>
                </a:cxn>
                <a:cxn ang="0">
                  <a:pos x="21" y="40"/>
                </a:cxn>
                <a:cxn ang="0">
                  <a:pos x="21" y="40"/>
                </a:cxn>
                <a:cxn ang="0">
                  <a:pos x="25" y="25"/>
                </a:cxn>
                <a:cxn ang="0">
                  <a:pos x="29" y="10"/>
                </a:cxn>
                <a:cxn ang="0">
                  <a:pos x="46" y="10"/>
                </a:cxn>
                <a:cxn ang="0">
                  <a:pos x="46" y="0"/>
                </a:cxn>
                <a:cxn ang="0">
                  <a:pos x="4" y="0"/>
                </a:cxn>
                <a:cxn ang="0">
                  <a:pos x="4" y="10"/>
                </a:cxn>
                <a:cxn ang="0">
                  <a:pos x="4" y="10"/>
                </a:cxn>
                <a:cxn ang="0">
                  <a:pos x="21" y="48"/>
                </a:cxn>
                <a:cxn ang="0">
                  <a:pos x="33" y="48"/>
                </a:cxn>
                <a:cxn ang="0">
                  <a:pos x="33" y="88"/>
                </a:cxn>
                <a:cxn ang="0">
                  <a:pos x="33" y="88"/>
                </a:cxn>
                <a:cxn ang="0">
                  <a:pos x="33" y="99"/>
                </a:cxn>
                <a:cxn ang="0">
                  <a:pos x="29" y="101"/>
                </a:cxn>
                <a:cxn ang="0">
                  <a:pos x="27" y="101"/>
                </a:cxn>
                <a:cxn ang="0">
                  <a:pos x="21" y="101"/>
                </a:cxn>
                <a:cxn ang="0">
                  <a:pos x="21" y="48"/>
                </a:cxn>
                <a:cxn ang="0">
                  <a:pos x="21" y="48"/>
                </a:cxn>
              </a:cxnLst>
              <a:rect l="0" t="0" r="r" b="b"/>
              <a:pathLst>
                <a:path w="46" h="109">
                  <a:moveTo>
                    <a:pt x="4" y="10"/>
                  </a:moveTo>
                  <a:lnTo>
                    <a:pt x="14" y="10"/>
                  </a:lnTo>
                  <a:lnTo>
                    <a:pt x="14" y="10"/>
                  </a:lnTo>
                  <a:lnTo>
                    <a:pt x="14" y="23"/>
                  </a:lnTo>
                  <a:lnTo>
                    <a:pt x="10" y="36"/>
                  </a:lnTo>
                  <a:lnTo>
                    <a:pt x="6" y="48"/>
                  </a:lnTo>
                  <a:lnTo>
                    <a:pt x="0" y="59"/>
                  </a:lnTo>
                  <a:lnTo>
                    <a:pt x="4" y="69"/>
                  </a:lnTo>
                  <a:lnTo>
                    <a:pt x="4" y="69"/>
                  </a:lnTo>
                  <a:lnTo>
                    <a:pt x="10" y="59"/>
                  </a:lnTo>
                  <a:lnTo>
                    <a:pt x="10" y="57"/>
                  </a:lnTo>
                  <a:lnTo>
                    <a:pt x="10" y="109"/>
                  </a:lnTo>
                  <a:lnTo>
                    <a:pt x="29" y="109"/>
                  </a:lnTo>
                  <a:lnTo>
                    <a:pt x="29" y="109"/>
                  </a:lnTo>
                  <a:lnTo>
                    <a:pt x="36" y="109"/>
                  </a:lnTo>
                  <a:lnTo>
                    <a:pt x="42" y="105"/>
                  </a:lnTo>
                  <a:lnTo>
                    <a:pt x="44" y="99"/>
                  </a:lnTo>
                  <a:lnTo>
                    <a:pt x="44" y="90"/>
                  </a:lnTo>
                  <a:lnTo>
                    <a:pt x="44" y="40"/>
                  </a:lnTo>
                  <a:lnTo>
                    <a:pt x="21" y="40"/>
                  </a:lnTo>
                  <a:lnTo>
                    <a:pt x="21" y="40"/>
                  </a:lnTo>
                  <a:lnTo>
                    <a:pt x="25" y="25"/>
                  </a:lnTo>
                  <a:lnTo>
                    <a:pt x="29" y="10"/>
                  </a:lnTo>
                  <a:lnTo>
                    <a:pt x="46" y="10"/>
                  </a:lnTo>
                  <a:lnTo>
                    <a:pt x="46" y="0"/>
                  </a:lnTo>
                  <a:lnTo>
                    <a:pt x="4" y="0"/>
                  </a:lnTo>
                  <a:lnTo>
                    <a:pt x="4" y="10"/>
                  </a:lnTo>
                  <a:lnTo>
                    <a:pt x="4" y="10"/>
                  </a:lnTo>
                  <a:close/>
                  <a:moveTo>
                    <a:pt x="21" y="48"/>
                  </a:moveTo>
                  <a:lnTo>
                    <a:pt x="33" y="48"/>
                  </a:lnTo>
                  <a:lnTo>
                    <a:pt x="33" y="88"/>
                  </a:lnTo>
                  <a:lnTo>
                    <a:pt x="33" y="88"/>
                  </a:lnTo>
                  <a:lnTo>
                    <a:pt x="33" y="99"/>
                  </a:lnTo>
                  <a:lnTo>
                    <a:pt x="29" y="101"/>
                  </a:lnTo>
                  <a:lnTo>
                    <a:pt x="27" y="101"/>
                  </a:lnTo>
                  <a:lnTo>
                    <a:pt x="21" y="101"/>
                  </a:lnTo>
                  <a:lnTo>
                    <a:pt x="21" y="48"/>
                  </a:lnTo>
                  <a:lnTo>
                    <a:pt x="21" y="48"/>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0" name="Freeform 328"/>
            <p:cNvSpPr>
              <a:spLocks noChangeAspect="1"/>
            </p:cNvSpPr>
            <p:nvPr userDrawn="1"/>
          </p:nvSpPr>
          <p:spPr bwMode="auto">
            <a:xfrm>
              <a:off x="2624" y="2348"/>
              <a:ext cx="46" cy="116"/>
            </a:xfrm>
            <a:custGeom>
              <a:avLst/>
              <a:gdLst/>
              <a:ahLst/>
              <a:cxnLst>
                <a:cxn ang="0">
                  <a:pos x="29" y="40"/>
                </a:cxn>
                <a:cxn ang="0">
                  <a:pos x="29" y="40"/>
                </a:cxn>
                <a:cxn ang="0">
                  <a:pos x="25" y="33"/>
                </a:cxn>
                <a:cxn ang="0">
                  <a:pos x="25" y="33"/>
                </a:cxn>
                <a:cxn ang="0">
                  <a:pos x="34" y="27"/>
                </a:cxn>
                <a:cxn ang="0">
                  <a:pos x="40" y="19"/>
                </a:cxn>
                <a:cxn ang="0">
                  <a:pos x="42" y="10"/>
                </a:cxn>
                <a:cxn ang="0">
                  <a:pos x="44" y="0"/>
                </a:cxn>
                <a:cxn ang="0">
                  <a:pos x="2" y="0"/>
                </a:cxn>
                <a:cxn ang="0">
                  <a:pos x="2" y="8"/>
                </a:cxn>
                <a:cxn ang="0">
                  <a:pos x="29" y="8"/>
                </a:cxn>
                <a:cxn ang="0">
                  <a:pos x="29" y="8"/>
                </a:cxn>
                <a:cxn ang="0">
                  <a:pos x="27" y="19"/>
                </a:cxn>
                <a:cxn ang="0">
                  <a:pos x="23" y="27"/>
                </a:cxn>
                <a:cxn ang="0">
                  <a:pos x="23" y="27"/>
                </a:cxn>
                <a:cxn ang="0">
                  <a:pos x="17" y="16"/>
                </a:cxn>
                <a:cxn ang="0">
                  <a:pos x="6" y="16"/>
                </a:cxn>
                <a:cxn ang="0">
                  <a:pos x="6" y="16"/>
                </a:cxn>
                <a:cxn ang="0">
                  <a:pos x="12" y="29"/>
                </a:cxn>
                <a:cxn ang="0">
                  <a:pos x="17" y="40"/>
                </a:cxn>
                <a:cxn ang="0">
                  <a:pos x="0" y="40"/>
                </a:cxn>
                <a:cxn ang="0">
                  <a:pos x="0" y="50"/>
                </a:cxn>
                <a:cxn ang="0">
                  <a:pos x="15" y="50"/>
                </a:cxn>
                <a:cxn ang="0">
                  <a:pos x="15" y="99"/>
                </a:cxn>
                <a:cxn ang="0">
                  <a:pos x="15" y="99"/>
                </a:cxn>
                <a:cxn ang="0">
                  <a:pos x="12" y="103"/>
                </a:cxn>
                <a:cxn ang="0">
                  <a:pos x="8" y="105"/>
                </a:cxn>
                <a:cxn ang="0">
                  <a:pos x="0" y="105"/>
                </a:cxn>
                <a:cxn ang="0">
                  <a:pos x="2" y="116"/>
                </a:cxn>
                <a:cxn ang="0">
                  <a:pos x="12" y="116"/>
                </a:cxn>
                <a:cxn ang="0">
                  <a:pos x="12" y="116"/>
                </a:cxn>
                <a:cxn ang="0">
                  <a:pos x="19" y="116"/>
                </a:cxn>
                <a:cxn ang="0">
                  <a:pos x="23" y="111"/>
                </a:cxn>
                <a:cxn ang="0">
                  <a:pos x="25" y="107"/>
                </a:cxn>
                <a:cxn ang="0">
                  <a:pos x="27" y="99"/>
                </a:cxn>
                <a:cxn ang="0">
                  <a:pos x="27" y="50"/>
                </a:cxn>
                <a:cxn ang="0">
                  <a:pos x="34" y="50"/>
                </a:cxn>
                <a:cxn ang="0">
                  <a:pos x="34" y="50"/>
                </a:cxn>
                <a:cxn ang="0">
                  <a:pos x="34" y="61"/>
                </a:cxn>
                <a:cxn ang="0">
                  <a:pos x="29" y="73"/>
                </a:cxn>
                <a:cxn ang="0">
                  <a:pos x="36" y="80"/>
                </a:cxn>
                <a:cxn ang="0">
                  <a:pos x="36" y="80"/>
                </a:cxn>
                <a:cxn ang="0">
                  <a:pos x="40" y="71"/>
                </a:cxn>
                <a:cxn ang="0">
                  <a:pos x="44" y="63"/>
                </a:cxn>
                <a:cxn ang="0">
                  <a:pos x="46" y="52"/>
                </a:cxn>
                <a:cxn ang="0">
                  <a:pos x="46" y="40"/>
                </a:cxn>
                <a:cxn ang="0">
                  <a:pos x="29" y="40"/>
                </a:cxn>
                <a:cxn ang="0">
                  <a:pos x="29" y="40"/>
                </a:cxn>
              </a:cxnLst>
              <a:rect l="0" t="0" r="r" b="b"/>
              <a:pathLst>
                <a:path w="46" h="116">
                  <a:moveTo>
                    <a:pt x="29" y="40"/>
                  </a:moveTo>
                  <a:lnTo>
                    <a:pt x="29" y="40"/>
                  </a:lnTo>
                  <a:lnTo>
                    <a:pt x="25" y="33"/>
                  </a:lnTo>
                  <a:lnTo>
                    <a:pt x="25" y="33"/>
                  </a:lnTo>
                  <a:lnTo>
                    <a:pt x="34" y="27"/>
                  </a:lnTo>
                  <a:lnTo>
                    <a:pt x="40" y="19"/>
                  </a:lnTo>
                  <a:lnTo>
                    <a:pt x="42" y="10"/>
                  </a:lnTo>
                  <a:lnTo>
                    <a:pt x="44" y="0"/>
                  </a:lnTo>
                  <a:lnTo>
                    <a:pt x="2" y="0"/>
                  </a:lnTo>
                  <a:lnTo>
                    <a:pt x="2" y="8"/>
                  </a:lnTo>
                  <a:lnTo>
                    <a:pt x="29" y="8"/>
                  </a:lnTo>
                  <a:lnTo>
                    <a:pt x="29" y="8"/>
                  </a:lnTo>
                  <a:lnTo>
                    <a:pt x="27" y="19"/>
                  </a:lnTo>
                  <a:lnTo>
                    <a:pt x="23" y="27"/>
                  </a:lnTo>
                  <a:lnTo>
                    <a:pt x="23" y="27"/>
                  </a:lnTo>
                  <a:lnTo>
                    <a:pt x="17" y="16"/>
                  </a:lnTo>
                  <a:lnTo>
                    <a:pt x="6" y="16"/>
                  </a:lnTo>
                  <a:lnTo>
                    <a:pt x="6" y="16"/>
                  </a:lnTo>
                  <a:lnTo>
                    <a:pt x="12" y="29"/>
                  </a:lnTo>
                  <a:lnTo>
                    <a:pt x="17" y="40"/>
                  </a:lnTo>
                  <a:lnTo>
                    <a:pt x="0" y="40"/>
                  </a:lnTo>
                  <a:lnTo>
                    <a:pt x="0" y="50"/>
                  </a:lnTo>
                  <a:lnTo>
                    <a:pt x="15" y="50"/>
                  </a:lnTo>
                  <a:lnTo>
                    <a:pt x="15" y="99"/>
                  </a:lnTo>
                  <a:lnTo>
                    <a:pt x="15" y="99"/>
                  </a:lnTo>
                  <a:lnTo>
                    <a:pt x="12" y="103"/>
                  </a:lnTo>
                  <a:lnTo>
                    <a:pt x="8" y="105"/>
                  </a:lnTo>
                  <a:lnTo>
                    <a:pt x="0" y="105"/>
                  </a:lnTo>
                  <a:lnTo>
                    <a:pt x="2" y="116"/>
                  </a:lnTo>
                  <a:lnTo>
                    <a:pt x="12" y="116"/>
                  </a:lnTo>
                  <a:lnTo>
                    <a:pt x="12" y="116"/>
                  </a:lnTo>
                  <a:lnTo>
                    <a:pt x="19" y="116"/>
                  </a:lnTo>
                  <a:lnTo>
                    <a:pt x="23" y="111"/>
                  </a:lnTo>
                  <a:lnTo>
                    <a:pt x="25" y="107"/>
                  </a:lnTo>
                  <a:lnTo>
                    <a:pt x="27" y="99"/>
                  </a:lnTo>
                  <a:lnTo>
                    <a:pt x="27" y="50"/>
                  </a:lnTo>
                  <a:lnTo>
                    <a:pt x="34" y="50"/>
                  </a:lnTo>
                  <a:lnTo>
                    <a:pt x="34" y="50"/>
                  </a:lnTo>
                  <a:lnTo>
                    <a:pt x="34" y="61"/>
                  </a:lnTo>
                  <a:lnTo>
                    <a:pt x="29" y="73"/>
                  </a:lnTo>
                  <a:lnTo>
                    <a:pt x="36" y="80"/>
                  </a:lnTo>
                  <a:lnTo>
                    <a:pt x="36" y="80"/>
                  </a:lnTo>
                  <a:lnTo>
                    <a:pt x="40" y="71"/>
                  </a:lnTo>
                  <a:lnTo>
                    <a:pt x="44" y="63"/>
                  </a:lnTo>
                  <a:lnTo>
                    <a:pt x="46" y="52"/>
                  </a:lnTo>
                  <a:lnTo>
                    <a:pt x="46" y="40"/>
                  </a:lnTo>
                  <a:lnTo>
                    <a:pt x="29" y="40"/>
                  </a:lnTo>
                  <a:lnTo>
                    <a:pt x="29" y="4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1" name="Freeform 329"/>
            <p:cNvSpPr>
              <a:spLocks noChangeAspect="1"/>
            </p:cNvSpPr>
            <p:nvPr userDrawn="1"/>
          </p:nvSpPr>
          <p:spPr bwMode="auto">
            <a:xfrm>
              <a:off x="2806" y="2419"/>
              <a:ext cx="15" cy="36"/>
            </a:xfrm>
            <a:custGeom>
              <a:avLst/>
              <a:gdLst/>
              <a:ahLst/>
              <a:cxnLst>
                <a:cxn ang="0">
                  <a:pos x="0" y="36"/>
                </a:cxn>
                <a:cxn ang="0">
                  <a:pos x="10" y="36"/>
                </a:cxn>
                <a:cxn ang="0">
                  <a:pos x="10" y="36"/>
                </a:cxn>
                <a:cxn ang="0">
                  <a:pos x="15" y="0"/>
                </a:cxn>
                <a:cxn ang="0">
                  <a:pos x="4" y="0"/>
                </a:cxn>
                <a:cxn ang="0">
                  <a:pos x="4" y="0"/>
                </a:cxn>
                <a:cxn ang="0">
                  <a:pos x="0" y="36"/>
                </a:cxn>
                <a:cxn ang="0">
                  <a:pos x="0" y="36"/>
                </a:cxn>
              </a:cxnLst>
              <a:rect l="0" t="0" r="r" b="b"/>
              <a:pathLst>
                <a:path w="15" h="36">
                  <a:moveTo>
                    <a:pt x="0" y="36"/>
                  </a:moveTo>
                  <a:lnTo>
                    <a:pt x="10" y="36"/>
                  </a:lnTo>
                  <a:lnTo>
                    <a:pt x="10" y="36"/>
                  </a:lnTo>
                  <a:lnTo>
                    <a:pt x="15" y="0"/>
                  </a:lnTo>
                  <a:lnTo>
                    <a:pt x="4" y="0"/>
                  </a:lnTo>
                  <a:lnTo>
                    <a:pt x="4" y="0"/>
                  </a:lnTo>
                  <a:lnTo>
                    <a:pt x="0" y="36"/>
                  </a:lnTo>
                  <a:lnTo>
                    <a:pt x="0" y="36"/>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2" name="Freeform 330"/>
            <p:cNvSpPr>
              <a:spLocks noChangeAspect="1"/>
            </p:cNvSpPr>
            <p:nvPr userDrawn="1"/>
          </p:nvSpPr>
          <p:spPr bwMode="auto">
            <a:xfrm>
              <a:off x="2806" y="2345"/>
              <a:ext cx="46" cy="119"/>
            </a:xfrm>
            <a:custGeom>
              <a:avLst/>
              <a:gdLst/>
              <a:ahLst/>
              <a:cxnLst>
                <a:cxn ang="0">
                  <a:pos x="42" y="64"/>
                </a:cxn>
                <a:cxn ang="0">
                  <a:pos x="42" y="64"/>
                </a:cxn>
                <a:cxn ang="0">
                  <a:pos x="44" y="64"/>
                </a:cxn>
                <a:cxn ang="0">
                  <a:pos x="46" y="62"/>
                </a:cxn>
                <a:cxn ang="0">
                  <a:pos x="46" y="57"/>
                </a:cxn>
                <a:cxn ang="0">
                  <a:pos x="46" y="57"/>
                </a:cxn>
                <a:cxn ang="0">
                  <a:pos x="42" y="43"/>
                </a:cxn>
                <a:cxn ang="0">
                  <a:pos x="34" y="43"/>
                </a:cxn>
                <a:cxn ang="0">
                  <a:pos x="34" y="43"/>
                </a:cxn>
                <a:cxn ang="0">
                  <a:pos x="36" y="55"/>
                </a:cxn>
                <a:cxn ang="0">
                  <a:pos x="19" y="55"/>
                </a:cxn>
                <a:cxn ang="0">
                  <a:pos x="19" y="55"/>
                </a:cxn>
                <a:cxn ang="0">
                  <a:pos x="30" y="38"/>
                </a:cxn>
                <a:cxn ang="0">
                  <a:pos x="40" y="19"/>
                </a:cxn>
                <a:cxn ang="0">
                  <a:pos x="27" y="19"/>
                </a:cxn>
                <a:cxn ang="0">
                  <a:pos x="27" y="19"/>
                </a:cxn>
                <a:cxn ang="0">
                  <a:pos x="21" y="32"/>
                </a:cxn>
                <a:cxn ang="0">
                  <a:pos x="21" y="32"/>
                </a:cxn>
                <a:cxn ang="0">
                  <a:pos x="15" y="24"/>
                </a:cxn>
                <a:cxn ang="0">
                  <a:pos x="15" y="24"/>
                </a:cxn>
                <a:cxn ang="0">
                  <a:pos x="32" y="0"/>
                </a:cxn>
                <a:cxn ang="0">
                  <a:pos x="17" y="0"/>
                </a:cxn>
                <a:cxn ang="0">
                  <a:pos x="17" y="0"/>
                </a:cxn>
                <a:cxn ang="0">
                  <a:pos x="2" y="24"/>
                </a:cxn>
                <a:cxn ang="0">
                  <a:pos x="2" y="24"/>
                </a:cxn>
                <a:cxn ang="0">
                  <a:pos x="15" y="41"/>
                </a:cxn>
                <a:cxn ang="0">
                  <a:pos x="15" y="41"/>
                </a:cxn>
                <a:cxn ang="0">
                  <a:pos x="6" y="55"/>
                </a:cxn>
                <a:cxn ang="0">
                  <a:pos x="0" y="55"/>
                </a:cxn>
                <a:cxn ang="0">
                  <a:pos x="0" y="66"/>
                </a:cxn>
                <a:cxn ang="0">
                  <a:pos x="19" y="64"/>
                </a:cxn>
                <a:cxn ang="0">
                  <a:pos x="19" y="119"/>
                </a:cxn>
                <a:cxn ang="0">
                  <a:pos x="32" y="119"/>
                </a:cxn>
                <a:cxn ang="0">
                  <a:pos x="32" y="64"/>
                </a:cxn>
                <a:cxn ang="0">
                  <a:pos x="42" y="64"/>
                </a:cxn>
                <a:cxn ang="0">
                  <a:pos x="42" y="64"/>
                </a:cxn>
              </a:cxnLst>
              <a:rect l="0" t="0" r="r" b="b"/>
              <a:pathLst>
                <a:path w="46" h="119">
                  <a:moveTo>
                    <a:pt x="42" y="64"/>
                  </a:moveTo>
                  <a:lnTo>
                    <a:pt x="42" y="64"/>
                  </a:lnTo>
                  <a:lnTo>
                    <a:pt x="44" y="64"/>
                  </a:lnTo>
                  <a:lnTo>
                    <a:pt x="46" y="62"/>
                  </a:lnTo>
                  <a:lnTo>
                    <a:pt x="46" y="57"/>
                  </a:lnTo>
                  <a:lnTo>
                    <a:pt x="46" y="57"/>
                  </a:lnTo>
                  <a:lnTo>
                    <a:pt x="42" y="43"/>
                  </a:lnTo>
                  <a:lnTo>
                    <a:pt x="34" y="43"/>
                  </a:lnTo>
                  <a:lnTo>
                    <a:pt x="34" y="43"/>
                  </a:lnTo>
                  <a:lnTo>
                    <a:pt x="36" y="55"/>
                  </a:lnTo>
                  <a:lnTo>
                    <a:pt x="19" y="55"/>
                  </a:lnTo>
                  <a:lnTo>
                    <a:pt x="19" y="55"/>
                  </a:lnTo>
                  <a:lnTo>
                    <a:pt x="30" y="38"/>
                  </a:lnTo>
                  <a:lnTo>
                    <a:pt x="40" y="19"/>
                  </a:lnTo>
                  <a:lnTo>
                    <a:pt x="27" y="19"/>
                  </a:lnTo>
                  <a:lnTo>
                    <a:pt x="27" y="19"/>
                  </a:lnTo>
                  <a:lnTo>
                    <a:pt x="21" y="32"/>
                  </a:lnTo>
                  <a:lnTo>
                    <a:pt x="21" y="32"/>
                  </a:lnTo>
                  <a:lnTo>
                    <a:pt x="15" y="24"/>
                  </a:lnTo>
                  <a:lnTo>
                    <a:pt x="15" y="24"/>
                  </a:lnTo>
                  <a:lnTo>
                    <a:pt x="32" y="0"/>
                  </a:lnTo>
                  <a:lnTo>
                    <a:pt x="17" y="0"/>
                  </a:lnTo>
                  <a:lnTo>
                    <a:pt x="17" y="0"/>
                  </a:lnTo>
                  <a:lnTo>
                    <a:pt x="2" y="24"/>
                  </a:lnTo>
                  <a:lnTo>
                    <a:pt x="2" y="24"/>
                  </a:lnTo>
                  <a:lnTo>
                    <a:pt x="15" y="41"/>
                  </a:lnTo>
                  <a:lnTo>
                    <a:pt x="15" y="41"/>
                  </a:lnTo>
                  <a:lnTo>
                    <a:pt x="6" y="55"/>
                  </a:lnTo>
                  <a:lnTo>
                    <a:pt x="0" y="55"/>
                  </a:lnTo>
                  <a:lnTo>
                    <a:pt x="0" y="66"/>
                  </a:lnTo>
                  <a:lnTo>
                    <a:pt x="19" y="64"/>
                  </a:lnTo>
                  <a:lnTo>
                    <a:pt x="19" y="119"/>
                  </a:lnTo>
                  <a:lnTo>
                    <a:pt x="32" y="119"/>
                  </a:lnTo>
                  <a:lnTo>
                    <a:pt x="32" y="64"/>
                  </a:lnTo>
                  <a:lnTo>
                    <a:pt x="42" y="64"/>
                  </a:lnTo>
                  <a:lnTo>
                    <a:pt x="42" y="64"/>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3" name="Freeform 331"/>
            <p:cNvSpPr>
              <a:spLocks noChangeAspect="1"/>
            </p:cNvSpPr>
            <p:nvPr userDrawn="1"/>
          </p:nvSpPr>
          <p:spPr bwMode="auto">
            <a:xfrm>
              <a:off x="2850" y="2345"/>
              <a:ext cx="30" cy="32"/>
            </a:xfrm>
            <a:custGeom>
              <a:avLst/>
              <a:gdLst/>
              <a:ahLst/>
              <a:cxnLst>
                <a:cxn ang="0">
                  <a:pos x="28" y="0"/>
                </a:cxn>
                <a:cxn ang="0">
                  <a:pos x="13" y="0"/>
                </a:cxn>
                <a:cxn ang="0">
                  <a:pos x="13" y="0"/>
                </a:cxn>
                <a:cxn ang="0">
                  <a:pos x="9" y="17"/>
                </a:cxn>
                <a:cxn ang="0">
                  <a:pos x="0" y="32"/>
                </a:cxn>
                <a:cxn ang="0">
                  <a:pos x="11" y="32"/>
                </a:cxn>
                <a:cxn ang="0">
                  <a:pos x="11" y="32"/>
                </a:cxn>
                <a:cxn ang="0">
                  <a:pos x="19" y="17"/>
                </a:cxn>
                <a:cxn ang="0">
                  <a:pos x="28" y="0"/>
                </a:cxn>
                <a:cxn ang="0">
                  <a:pos x="28" y="0"/>
                </a:cxn>
              </a:cxnLst>
              <a:rect l="0" t="0" r="r" b="b"/>
              <a:pathLst>
                <a:path w="28" h="32">
                  <a:moveTo>
                    <a:pt x="28" y="0"/>
                  </a:moveTo>
                  <a:lnTo>
                    <a:pt x="13" y="0"/>
                  </a:lnTo>
                  <a:lnTo>
                    <a:pt x="13" y="0"/>
                  </a:lnTo>
                  <a:lnTo>
                    <a:pt x="9" y="17"/>
                  </a:lnTo>
                  <a:lnTo>
                    <a:pt x="0" y="32"/>
                  </a:lnTo>
                  <a:lnTo>
                    <a:pt x="11" y="32"/>
                  </a:lnTo>
                  <a:lnTo>
                    <a:pt x="11" y="32"/>
                  </a:lnTo>
                  <a:lnTo>
                    <a:pt x="19" y="17"/>
                  </a:lnTo>
                  <a:lnTo>
                    <a:pt x="28" y="0"/>
                  </a:lnTo>
                  <a:lnTo>
                    <a:pt x="28"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4" name="Freeform 332"/>
            <p:cNvSpPr>
              <a:spLocks noChangeAspect="1"/>
            </p:cNvSpPr>
            <p:nvPr userDrawn="1"/>
          </p:nvSpPr>
          <p:spPr bwMode="auto">
            <a:xfrm>
              <a:off x="2889" y="2345"/>
              <a:ext cx="27" cy="32"/>
            </a:xfrm>
            <a:custGeom>
              <a:avLst/>
              <a:gdLst/>
              <a:ahLst/>
              <a:cxnLst>
                <a:cxn ang="0">
                  <a:pos x="27" y="32"/>
                </a:cxn>
                <a:cxn ang="0">
                  <a:pos x="27" y="32"/>
                </a:cxn>
                <a:cxn ang="0">
                  <a:pos x="19" y="17"/>
                </a:cxn>
                <a:cxn ang="0">
                  <a:pos x="10" y="0"/>
                </a:cxn>
                <a:cxn ang="0">
                  <a:pos x="0" y="0"/>
                </a:cxn>
                <a:cxn ang="0">
                  <a:pos x="0" y="0"/>
                </a:cxn>
                <a:cxn ang="0">
                  <a:pos x="6" y="17"/>
                </a:cxn>
                <a:cxn ang="0">
                  <a:pos x="12" y="32"/>
                </a:cxn>
                <a:cxn ang="0">
                  <a:pos x="27" y="32"/>
                </a:cxn>
                <a:cxn ang="0">
                  <a:pos x="27" y="32"/>
                </a:cxn>
              </a:cxnLst>
              <a:rect l="0" t="0" r="r" b="b"/>
              <a:pathLst>
                <a:path w="27" h="32">
                  <a:moveTo>
                    <a:pt x="27" y="32"/>
                  </a:moveTo>
                  <a:lnTo>
                    <a:pt x="27" y="32"/>
                  </a:lnTo>
                  <a:lnTo>
                    <a:pt x="19" y="17"/>
                  </a:lnTo>
                  <a:lnTo>
                    <a:pt x="10" y="0"/>
                  </a:lnTo>
                  <a:lnTo>
                    <a:pt x="0" y="0"/>
                  </a:lnTo>
                  <a:lnTo>
                    <a:pt x="0" y="0"/>
                  </a:lnTo>
                  <a:lnTo>
                    <a:pt x="6" y="17"/>
                  </a:lnTo>
                  <a:lnTo>
                    <a:pt x="12" y="32"/>
                  </a:lnTo>
                  <a:lnTo>
                    <a:pt x="27" y="32"/>
                  </a:lnTo>
                  <a:lnTo>
                    <a:pt x="27" y="32"/>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5" name="Freeform 333"/>
            <p:cNvSpPr>
              <a:spLocks noChangeAspect="1"/>
            </p:cNvSpPr>
            <p:nvPr userDrawn="1"/>
          </p:nvSpPr>
          <p:spPr bwMode="auto">
            <a:xfrm>
              <a:off x="2843" y="2419"/>
              <a:ext cx="11" cy="34"/>
            </a:xfrm>
            <a:custGeom>
              <a:avLst/>
              <a:gdLst/>
              <a:ahLst/>
              <a:cxnLst>
                <a:cxn ang="0">
                  <a:pos x="0" y="0"/>
                </a:cxn>
                <a:cxn ang="0">
                  <a:pos x="0" y="0"/>
                </a:cxn>
                <a:cxn ang="0">
                  <a:pos x="0" y="34"/>
                </a:cxn>
                <a:cxn ang="0">
                  <a:pos x="11" y="34"/>
                </a:cxn>
                <a:cxn ang="0">
                  <a:pos x="11" y="34"/>
                </a:cxn>
                <a:cxn ang="0">
                  <a:pos x="8" y="0"/>
                </a:cxn>
                <a:cxn ang="0">
                  <a:pos x="0" y="0"/>
                </a:cxn>
                <a:cxn ang="0">
                  <a:pos x="0" y="0"/>
                </a:cxn>
              </a:cxnLst>
              <a:rect l="0" t="0" r="r" b="b"/>
              <a:pathLst>
                <a:path w="11" h="34">
                  <a:moveTo>
                    <a:pt x="0" y="0"/>
                  </a:moveTo>
                  <a:lnTo>
                    <a:pt x="0" y="0"/>
                  </a:lnTo>
                  <a:lnTo>
                    <a:pt x="0" y="34"/>
                  </a:lnTo>
                  <a:lnTo>
                    <a:pt x="11" y="34"/>
                  </a:lnTo>
                  <a:lnTo>
                    <a:pt x="11" y="34"/>
                  </a:lnTo>
                  <a:lnTo>
                    <a:pt x="8" y="0"/>
                  </a:lnTo>
                  <a:lnTo>
                    <a:pt x="0" y="0"/>
                  </a:lnTo>
                  <a:lnTo>
                    <a:pt x="0"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6" name="Freeform 334"/>
            <p:cNvSpPr>
              <a:spLocks noChangeAspect="1"/>
            </p:cNvSpPr>
            <p:nvPr userDrawn="1"/>
          </p:nvSpPr>
          <p:spPr bwMode="auto">
            <a:xfrm>
              <a:off x="2900" y="2419"/>
              <a:ext cx="16" cy="34"/>
            </a:xfrm>
            <a:custGeom>
              <a:avLst/>
              <a:gdLst/>
              <a:ahLst/>
              <a:cxnLst>
                <a:cxn ang="0">
                  <a:pos x="11" y="0"/>
                </a:cxn>
                <a:cxn ang="0">
                  <a:pos x="0" y="0"/>
                </a:cxn>
                <a:cxn ang="0">
                  <a:pos x="0" y="0"/>
                </a:cxn>
                <a:cxn ang="0">
                  <a:pos x="2" y="17"/>
                </a:cxn>
                <a:cxn ang="0">
                  <a:pos x="4" y="34"/>
                </a:cxn>
                <a:cxn ang="0">
                  <a:pos x="15" y="34"/>
                </a:cxn>
                <a:cxn ang="0">
                  <a:pos x="15" y="34"/>
                </a:cxn>
                <a:cxn ang="0">
                  <a:pos x="13" y="17"/>
                </a:cxn>
                <a:cxn ang="0">
                  <a:pos x="11" y="0"/>
                </a:cxn>
                <a:cxn ang="0">
                  <a:pos x="11" y="0"/>
                </a:cxn>
              </a:cxnLst>
              <a:rect l="0" t="0" r="r" b="b"/>
              <a:pathLst>
                <a:path w="15" h="34">
                  <a:moveTo>
                    <a:pt x="11" y="0"/>
                  </a:moveTo>
                  <a:lnTo>
                    <a:pt x="0" y="0"/>
                  </a:lnTo>
                  <a:lnTo>
                    <a:pt x="0" y="0"/>
                  </a:lnTo>
                  <a:lnTo>
                    <a:pt x="2" y="17"/>
                  </a:lnTo>
                  <a:lnTo>
                    <a:pt x="4" y="34"/>
                  </a:lnTo>
                  <a:lnTo>
                    <a:pt x="15" y="34"/>
                  </a:lnTo>
                  <a:lnTo>
                    <a:pt x="15" y="34"/>
                  </a:lnTo>
                  <a:lnTo>
                    <a:pt x="13" y="17"/>
                  </a:lnTo>
                  <a:lnTo>
                    <a:pt x="11" y="0"/>
                  </a:lnTo>
                  <a:lnTo>
                    <a:pt x="11"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7" name="Freeform 335"/>
            <p:cNvSpPr>
              <a:spLocks noChangeAspect="1"/>
            </p:cNvSpPr>
            <p:nvPr userDrawn="1"/>
          </p:nvSpPr>
          <p:spPr bwMode="auto">
            <a:xfrm>
              <a:off x="2860" y="2365"/>
              <a:ext cx="52" cy="46"/>
            </a:xfrm>
            <a:custGeom>
              <a:avLst/>
              <a:gdLst/>
              <a:ahLst/>
              <a:cxnLst>
                <a:cxn ang="0">
                  <a:pos x="51" y="40"/>
                </a:cxn>
                <a:cxn ang="0">
                  <a:pos x="51" y="40"/>
                </a:cxn>
                <a:cxn ang="0">
                  <a:pos x="51" y="36"/>
                </a:cxn>
                <a:cxn ang="0">
                  <a:pos x="51" y="36"/>
                </a:cxn>
                <a:cxn ang="0">
                  <a:pos x="40" y="19"/>
                </a:cxn>
                <a:cxn ang="0">
                  <a:pos x="30" y="19"/>
                </a:cxn>
                <a:cxn ang="0">
                  <a:pos x="30" y="19"/>
                </a:cxn>
                <a:cxn ang="0">
                  <a:pos x="38" y="36"/>
                </a:cxn>
                <a:cxn ang="0">
                  <a:pos x="15" y="36"/>
                </a:cxn>
                <a:cxn ang="0">
                  <a:pos x="15" y="36"/>
                </a:cxn>
                <a:cxn ang="0">
                  <a:pos x="27" y="0"/>
                </a:cxn>
                <a:cxn ang="0">
                  <a:pos x="15" y="0"/>
                </a:cxn>
                <a:cxn ang="0">
                  <a:pos x="15" y="0"/>
                </a:cxn>
                <a:cxn ang="0">
                  <a:pos x="8" y="24"/>
                </a:cxn>
                <a:cxn ang="0">
                  <a:pos x="0" y="45"/>
                </a:cxn>
                <a:cxn ang="0">
                  <a:pos x="44" y="45"/>
                </a:cxn>
                <a:cxn ang="0">
                  <a:pos x="44" y="45"/>
                </a:cxn>
                <a:cxn ang="0">
                  <a:pos x="49" y="45"/>
                </a:cxn>
                <a:cxn ang="0">
                  <a:pos x="51" y="40"/>
                </a:cxn>
                <a:cxn ang="0">
                  <a:pos x="51" y="40"/>
                </a:cxn>
              </a:cxnLst>
              <a:rect l="0" t="0" r="r" b="b"/>
              <a:pathLst>
                <a:path w="51" h="45">
                  <a:moveTo>
                    <a:pt x="51" y="40"/>
                  </a:moveTo>
                  <a:lnTo>
                    <a:pt x="51" y="40"/>
                  </a:lnTo>
                  <a:lnTo>
                    <a:pt x="51" y="36"/>
                  </a:lnTo>
                  <a:lnTo>
                    <a:pt x="51" y="36"/>
                  </a:lnTo>
                  <a:lnTo>
                    <a:pt x="40" y="19"/>
                  </a:lnTo>
                  <a:lnTo>
                    <a:pt x="30" y="19"/>
                  </a:lnTo>
                  <a:lnTo>
                    <a:pt x="30" y="19"/>
                  </a:lnTo>
                  <a:lnTo>
                    <a:pt x="38" y="36"/>
                  </a:lnTo>
                  <a:lnTo>
                    <a:pt x="15" y="36"/>
                  </a:lnTo>
                  <a:lnTo>
                    <a:pt x="15" y="36"/>
                  </a:lnTo>
                  <a:lnTo>
                    <a:pt x="27" y="0"/>
                  </a:lnTo>
                  <a:lnTo>
                    <a:pt x="15" y="0"/>
                  </a:lnTo>
                  <a:lnTo>
                    <a:pt x="15" y="0"/>
                  </a:lnTo>
                  <a:lnTo>
                    <a:pt x="8" y="24"/>
                  </a:lnTo>
                  <a:lnTo>
                    <a:pt x="0" y="45"/>
                  </a:lnTo>
                  <a:lnTo>
                    <a:pt x="44" y="45"/>
                  </a:lnTo>
                  <a:lnTo>
                    <a:pt x="44" y="45"/>
                  </a:lnTo>
                  <a:lnTo>
                    <a:pt x="49" y="45"/>
                  </a:lnTo>
                  <a:lnTo>
                    <a:pt x="51" y="40"/>
                  </a:lnTo>
                  <a:lnTo>
                    <a:pt x="51" y="4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8" name="Freeform 336"/>
            <p:cNvSpPr>
              <a:spLocks noChangeAspect="1"/>
            </p:cNvSpPr>
            <p:nvPr userDrawn="1"/>
          </p:nvSpPr>
          <p:spPr bwMode="auto">
            <a:xfrm>
              <a:off x="2882" y="2416"/>
              <a:ext cx="11" cy="22"/>
            </a:xfrm>
            <a:custGeom>
              <a:avLst/>
              <a:gdLst/>
              <a:ahLst/>
              <a:cxnLst>
                <a:cxn ang="0">
                  <a:pos x="11" y="23"/>
                </a:cxn>
                <a:cxn ang="0">
                  <a:pos x="11" y="23"/>
                </a:cxn>
                <a:cxn ang="0">
                  <a:pos x="9" y="0"/>
                </a:cxn>
                <a:cxn ang="0">
                  <a:pos x="0" y="0"/>
                </a:cxn>
                <a:cxn ang="0">
                  <a:pos x="0" y="0"/>
                </a:cxn>
                <a:cxn ang="0">
                  <a:pos x="0" y="23"/>
                </a:cxn>
                <a:cxn ang="0">
                  <a:pos x="11" y="23"/>
                </a:cxn>
                <a:cxn ang="0">
                  <a:pos x="11" y="23"/>
                </a:cxn>
              </a:cxnLst>
              <a:rect l="0" t="0" r="r" b="b"/>
              <a:pathLst>
                <a:path w="11" h="23">
                  <a:moveTo>
                    <a:pt x="11" y="23"/>
                  </a:moveTo>
                  <a:lnTo>
                    <a:pt x="11" y="23"/>
                  </a:lnTo>
                  <a:lnTo>
                    <a:pt x="9" y="0"/>
                  </a:lnTo>
                  <a:lnTo>
                    <a:pt x="0" y="0"/>
                  </a:lnTo>
                  <a:lnTo>
                    <a:pt x="0" y="0"/>
                  </a:lnTo>
                  <a:lnTo>
                    <a:pt x="0" y="23"/>
                  </a:lnTo>
                  <a:lnTo>
                    <a:pt x="11" y="23"/>
                  </a:lnTo>
                  <a:lnTo>
                    <a:pt x="11" y="23"/>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9" name="Freeform 337"/>
            <p:cNvSpPr>
              <a:spLocks noChangeAspect="1"/>
            </p:cNvSpPr>
            <p:nvPr userDrawn="1"/>
          </p:nvSpPr>
          <p:spPr bwMode="auto">
            <a:xfrm>
              <a:off x="2861" y="2416"/>
              <a:ext cx="38" cy="48"/>
            </a:xfrm>
            <a:custGeom>
              <a:avLst/>
              <a:gdLst/>
              <a:ahLst/>
              <a:cxnLst>
                <a:cxn ang="0">
                  <a:pos x="19" y="49"/>
                </a:cxn>
                <a:cxn ang="0">
                  <a:pos x="19" y="49"/>
                </a:cxn>
                <a:cxn ang="0">
                  <a:pos x="13" y="49"/>
                </a:cxn>
                <a:cxn ang="0">
                  <a:pos x="13" y="49"/>
                </a:cxn>
                <a:cxn ang="0">
                  <a:pos x="6" y="46"/>
                </a:cxn>
                <a:cxn ang="0">
                  <a:pos x="2" y="44"/>
                </a:cxn>
                <a:cxn ang="0">
                  <a:pos x="0" y="40"/>
                </a:cxn>
                <a:cxn ang="0">
                  <a:pos x="0" y="34"/>
                </a:cxn>
                <a:cxn ang="0">
                  <a:pos x="0" y="0"/>
                </a:cxn>
                <a:cxn ang="0">
                  <a:pos x="13" y="0"/>
                </a:cxn>
                <a:cxn ang="0">
                  <a:pos x="13" y="34"/>
                </a:cxn>
                <a:cxn ang="0">
                  <a:pos x="13" y="34"/>
                </a:cxn>
                <a:cxn ang="0">
                  <a:pos x="13" y="38"/>
                </a:cxn>
                <a:cxn ang="0">
                  <a:pos x="17" y="38"/>
                </a:cxn>
                <a:cxn ang="0">
                  <a:pos x="17" y="38"/>
                </a:cxn>
                <a:cxn ang="0">
                  <a:pos x="25" y="38"/>
                </a:cxn>
                <a:cxn ang="0">
                  <a:pos x="25" y="38"/>
                </a:cxn>
                <a:cxn ang="0">
                  <a:pos x="28" y="38"/>
                </a:cxn>
                <a:cxn ang="0">
                  <a:pos x="30" y="34"/>
                </a:cxn>
                <a:cxn ang="0">
                  <a:pos x="30" y="27"/>
                </a:cxn>
                <a:cxn ang="0">
                  <a:pos x="38" y="27"/>
                </a:cxn>
                <a:cxn ang="0">
                  <a:pos x="38" y="34"/>
                </a:cxn>
                <a:cxn ang="0">
                  <a:pos x="38" y="34"/>
                </a:cxn>
                <a:cxn ang="0">
                  <a:pos x="38" y="40"/>
                </a:cxn>
                <a:cxn ang="0">
                  <a:pos x="36" y="44"/>
                </a:cxn>
                <a:cxn ang="0">
                  <a:pos x="34" y="46"/>
                </a:cxn>
                <a:cxn ang="0">
                  <a:pos x="28" y="49"/>
                </a:cxn>
                <a:cxn ang="0">
                  <a:pos x="28" y="49"/>
                </a:cxn>
                <a:cxn ang="0">
                  <a:pos x="19" y="49"/>
                </a:cxn>
                <a:cxn ang="0">
                  <a:pos x="19" y="49"/>
                </a:cxn>
              </a:cxnLst>
              <a:rect l="0" t="0" r="r" b="b"/>
              <a:pathLst>
                <a:path w="38" h="49">
                  <a:moveTo>
                    <a:pt x="19" y="49"/>
                  </a:moveTo>
                  <a:lnTo>
                    <a:pt x="19" y="49"/>
                  </a:lnTo>
                  <a:lnTo>
                    <a:pt x="13" y="49"/>
                  </a:lnTo>
                  <a:lnTo>
                    <a:pt x="13" y="49"/>
                  </a:lnTo>
                  <a:lnTo>
                    <a:pt x="6" y="46"/>
                  </a:lnTo>
                  <a:lnTo>
                    <a:pt x="2" y="44"/>
                  </a:lnTo>
                  <a:lnTo>
                    <a:pt x="0" y="40"/>
                  </a:lnTo>
                  <a:lnTo>
                    <a:pt x="0" y="34"/>
                  </a:lnTo>
                  <a:lnTo>
                    <a:pt x="0" y="0"/>
                  </a:lnTo>
                  <a:lnTo>
                    <a:pt x="13" y="0"/>
                  </a:lnTo>
                  <a:lnTo>
                    <a:pt x="13" y="34"/>
                  </a:lnTo>
                  <a:lnTo>
                    <a:pt x="13" y="34"/>
                  </a:lnTo>
                  <a:lnTo>
                    <a:pt x="13" y="38"/>
                  </a:lnTo>
                  <a:lnTo>
                    <a:pt x="17" y="38"/>
                  </a:lnTo>
                  <a:lnTo>
                    <a:pt x="17" y="38"/>
                  </a:lnTo>
                  <a:lnTo>
                    <a:pt x="25" y="38"/>
                  </a:lnTo>
                  <a:lnTo>
                    <a:pt x="25" y="38"/>
                  </a:lnTo>
                  <a:lnTo>
                    <a:pt x="28" y="38"/>
                  </a:lnTo>
                  <a:lnTo>
                    <a:pt x="30" y="34"/>
                  </a:lnTo>
                  <a:lnTo>
                    <a:pt x="30" y="27"/>
                  </a:lnTo>
                  <a:lnTo>
                    <a:pt x="38" y="27"/>
                  </a:lnTo>
                  <a:lnTo>
                    <a:pt x="38" y="34"/>
                  </a:lnTo>
                  <a:lnTo>
                    <a:pt x="38" y="34"/>
                  </a:lnTo>
                  <a:lnTo>
                    <a:pt x="38" y="40"/>
                  </a:lnTo>
                  <a:lnTo>
                    <a:pt x="36" y="44"/>
                  </a:lnTo>
                  <a:lnTo>
                    <a:pt x="34" y="46"/>
                  </a:lnTo>
                  <a:lnTo>
                    <a:pt x="28" y="49"/>
                  </a:lnTo>
                  <a:lnTo>
                    <a:pt x="28" y="49"/>
                  </a:lnTo>
                  <a:lnTo>
                    <a:pt x="19" y="49"/>
                  </a:lnTo>
                  <a:lnTo>
                    <a:pt x="19" y="49"/>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60" name="Freeform 338"/>
            <p:cNvSpPr>
              <a:spLocks noChangeAspect="1" noEditPoints="1"/>
            </p:cNvSpPr>
            <p:nvPr userDrawn="1"/>
          </p:nvSpPr>
          <p:spPr bwMode="auto">
            <a:xfrm>
              <a:off x="2562" y="2348"/>
              <a:ext cx="57" cy="111"/>
            </a:xfrm>
            <a:custGeom>
              <a:avLst/>
              <a:gdLst/>
              <a:ahLst/>
              <a:cxnLst>
                <a:cxn ang="0">
                  <a:pos x="34" y="94"/>
                </a:cxn>
                <a:cxn ang="0">
                  <a:pos x="34" y="82"/>
                </a:cxn>
                <a:cxn ang="0">
                  <a:pos x="55" y="82"/>
                </a:cxn>
                <a:cxn ang="0">
                  <a:pos x="55" y="71"/>
                </a:cxn>
                <a:cxn ang="0">
                  <a:pos x="34" y="71"/>
                </a:cxn>
                <a:cxn ang="0">
                  <a:pos x="34" y="59"/>
                </a:cxn>
                <a:cxn ang="0">
                  <a:pos x="43" y="59"/>
                </a:cxn>
                <a:cxn ang="0">
                  <a:pos x="43" y="59"/>
                </a:cxn>
                <a:cxn ang="0">
                  <a:pos x="49" y="59"/>
                </a:cxn>
                <a:cxn ang="0">
                  <a:pos x="53" y="56"/>
                </a:cxn>
                <a:cxn ang="0">
                  <a:pos x="55" y="50"/>
                </a:cxn>
                <a:cxn ang="0">
                  <a:pos x="57" y="46"/>
                </a:cxn>
                <a:cxn ang="0">
                  <a:pos x="57" y="0"/>
                </a:cxn>
                <a:cxn ang="0">
                  <a:pos x="2" y="0"/>
                </a:cxn>
                <a:cxn ang="0">
                  <a:pos x="2" y="59"/>
                </a:cxn>
                <a:cxn ang="0">
                  <a:pos x="24" y="59"/>
                </a:cxn>
                <a:cxn ang="0">
                  <a:pos x="24" y="71"/>
                </a:cxn>
                <a:cxn ang="0">
                  <a:pos x="2" y="71"/>
                </a:cxn>
                <a:cxn ang="0">
                  <a:pos x="2" y="82"/>
                </a:cxn>
                <a:cxn ang="0">
                  <a:pos x="24" y="82"/>
                </a:cxn>
                <a:cxn ang="0">
                  <a:pos x="24" y="97"/>
                </a:cxn>
                <a:cxn ang="0">
                  <a:pos x="24" y="97"/>
                </a:cxn>
                <a:cxn ang="0">
                  <a:pos x="0" y="99"/>
                </a:cxn>
                <a:cxn ang="0">
                  <a:pos x="0" y="111"/>
                </a:cxn>
                <a:cxn ang="0">
                  <a:pos x="0" y="111"/>
                </a:cxn>
                <a:cxn ang="0">
                  <a:pos x="30" y="107"/>
                </a:cxn>
                <a:cxn ang="0">
                  <a:pos x="57" y="101"/>
                </a:cxn>
                <a:cxn ang="0">
                  <a:pos x="57" y="90"/>
                </a:cxn>
                <a:cxn ang="0">
                  <a:pos x="57" y="90"/>
                </a:cxn>
                <a:cxn ang="0">
                  <a:pos x="34" y="94"/>
                </a:cxn>
                <a:cxn ang="0">
                  <a:pos x="34" y="94"/>
                </a:cxn>
                <a:cxn ang="0">
                  <a:pos x="34" y="8"/>
                </a:cxn>
                <a:cxn ang="0">
                  <a:pos x="45" y="8"/>
                </a:cxn>
                <a:cxn ang="0">
                  <a:pos x="45" y="25"/>
                </a:cxn>
                <a:cxn ang="0">
                  <a:pos x="34" y="25"/>
                </a:cxn>
                <a:cxn ang="0">
                  <a:pos x="34" y="8"/>
                </a:cxn>
                <a:cxn ang="0">
                  <a:pos x="34" y="8"/>
                </a:cxn>
                <a:cxn ang="0">
                  <a:pos x="34" y="33"/>
                </a:cxn>
                <a:cxn ang="0">
                  <a:pos x="45" y="33"/>
                </a:cxn>
                <a:cxn ang="0">
                  <a:pos x="45" y="33"/>
                </a:cxn>
                <a:cxn ang="0">
                  <a:pos x="45" y="46"/>
                </a:cxn>
                <a:cxn ang="0">
                  <a:pos x="45" y="46"/>
                </a:cxn>
                <a:cxn ang="0">
                  <a:pos x="43" y="48"/>
                </a:cxn>
                <a:cxn ang="0">
                  <a:pos x="40" y="50"/>
                </a:cxn>
                <a:cxn ang="0">
                  <a:pos x="40" y="50"/>
                </a:cxn>
                <a:cxn ang="0">
                  <a:pos x="34" y="50"/>
                </a:cxn>
                <a:cxn ang="0">
                  <a:pos x="34" y="33"/>
                </a:cxn>
                <a:cxn ang="0">
                  <a:pos x="34" y="33"/>
                </a:cxn>
                <a:cxn ang="0">
                  <a:pos x="13" y="8"/>
                </a:cxn>
                <a:cxn ang="0">
                  <a:pos x="24" y="8"/>
                </a:cxn>
                <a:cxn ang="0">
                  <a:pos x="24" y="25"/>
                </a:cxn>
                <a:cxn ang="0">
                  <a:pos x="13" y="25"/>
                </a:cxn>
                <a:cxn ang="0">
                  <a:pos x="13" y="8"/>
                </a:cxn>
                <a:cxn ang="0">
                  <a:pos x="13" y="8"/>
                </a:cxn>
                <a:cxn ang="0">
                  <a:pos x="13" y="50"/>
                </a:cxn>
                <a:cxn ang="0">
                  <a:pos x="13" y="33"/>
                </a:cxn>
                <a:cxn ang="0">
                  <a:pos x="24" y="33"/>
                </a:cxn>
                <a:cxn ang="0">
                  <a:pos x="24" y="50"/>
                </a:cxn>
                <a:cxn ang="0">
                  <a:pos x="13" y="50"/>
                </a:cxn>
                <a:cxn ang="0">
                  <a:pos x="13" y="50"/>
                </a:cxn>
              </a:cxnLst>
              <a:rect l="0" t="0" r="r" b="b"/>
              <a:pathLst>
                <a:path w="57" h="111">
                  <a:moveTo>
                    <a:pt x="34" y="94"/>
                  </a:moveTo>
                  <a:lnTo>
                    <a:pt x="34" y="82"/>
                  </a:lnTo>
                  <a:lnTo>
                    <a:pt x="55" y="82"/>
                  </a:lnTo>
                  <a:lnTo>
                    <a:pt x="55" y="71"/>
                  </a:lnTo>
                  <a:lnTo>
                    <a:pt x="34" y="71"/>
                  </a:lnTo>
                  <a:lnTo>
                    <a:pt x="34" y="59"/>
                  </a:lnTo>
                  <a:lnTo>
                    <a:pt x="43" y="59"/>
                  </a:lnTo>
                  <a:lnTo>
                    <a:pt x="43" y="59"/>
                  </a:lnTo>
                  <a:lnTo>
                    <a:pt x="49" y="59"/>
                  </a:lnTo>
                  <a:lnTo>
                    <a:pt x="53" y="56"/>
                  </a:lnTo>
                  <a:lnTo>
                    <a:pt x="55" y="50"/>
                  </a:lnTo>
                  <a:lnTo>
                    <a:pt x="57" y="46"/>
                  </a:lnTo>
                  <a:lnTo>
                    <a:pt x="57" y="0"/>
                  </a:lnTo>
                  <a:lnTo>
                    <a:pt x="2" y="0"/>
                  </a:lnTo>
                  <a:lnTo>
                    <a:pt x="2" y="59"/>
                  </a:lnTo>
                  <a:lnTo>
                    <a:pt x="24" y="59"/>
                  </a:lnTo>
                  <a:lnTo>
                    <a:pt x="24" y="71"/>
                  </a:lnTo>
                  <a:lnTo>
                    <a:pt x="2" y="71"/>
                  </a:lnTo>
                  <a:lnTo>
                    <a:pt x="2" y="82"/>
                  </a:lnTo>
                  <a:lnTo>
                    <a:pt x="24" y="82"/>
                  </a:lnTo>
                  <a:lnTo>
                    <a:pt x="24" y="97"/>
                  </a:lnTo>
                  <a:lnTo>
                    <a:pt x="24" y="97"/>
                  </a:lnTo>
                  <a:lnTo>
                    <a:pt x="0" y="99"/>
                  </a:lnTo>
                  <a:lnTo>
                    <a:pt x="0" y="111"/>
                  </a:lnTo>
                  <a:lnTo>
                    <a:pt x="0" y="111"/>
                  </a:lnTo>
                  <a:lnTo>
                    <a:pt x="30" y="107"/>
                  </a:lnTo>
                  <a:lnTo>
                    <a:pt x="57" y="101"/>
                  </a:lnTo>
                  <a:lnTo>
                    <a:pt x="57" y="90"/>
                  </a:lnTo>
                  <a:lnTo>
                    <a:pt x="57" y="90"/>
                  </a:lnTo>
                  <a:lnTo>
                    <a:pt x="34" y="94"/>
                  </a:lnTo>
                  <a:lnTo>
                    <a:pt x="34" y="94"/>
                  </a:lnTo>
                  <a:close/>
                  <a:moveTo>
                    <a:pt x="34" y="8"/>
                  </a:moveTo>
                  <a:lnTo>
                    <a:pt x="45" y="8"/>
                  </a:lnTo>
                  <a:lnTo>
                    <a:pt x="45" y="25"/>
                  </a:lnTo>
                  <a:lnTo>
                    <a:pt x="34" y="25"/>
                  </a:lnTo>
                  <a:lnTo>
                    <a:pt x="34" y="8"/>
                  </a:lnTo>
                  <a:lnTo>
                    <a:pt x="34" y="8"/>
                  </a:lnTo>
                  <a:close/>
                  <a:moveTo>
                    <a:pt x="34" y="33"/>
                  </a:moveTo>
                  <a:lnTo>
                    <a:pt x="45" y="33"/>
                  </a:lnTo>
                  <a:lnTo>
                    <a:pt x="45" y="33"/>
                  </a:lnTo>
                  <a:lnTo>
                    <a:pt x="45" y="46"/>
                  </a:lnTo>
                  <a:lnTo>
                    <a:pt x="45" y="46"/>
                  </a:lnTo>
                  <a:lnTo>
                    <a:pt x="43" y="48"/>
                  </a:lnTo>
                  <a:lnTo>
                    <a:pt x="40" y="50"/>
                  </a:lnTo>
                  <a:lnTo>
                    <a:pt x="40" y="50"/>
                  </a:lnTo>
                  <a:lnTo>
                    <a:pt x="34" y="50"/>
                  </a:lnTo>
                  <a:lnTo>
                    <a:pt x="34" y="33"/>
                  </a:lnTo>
                  <a:lnTo>
                    <a:pt x="34" y="33"/>
                  </a:lnTo>
                  <a:close/>
                  <a:moveTo>
                    <a:pt x="13" y="8"/>
                  </a:moveTo>
                  <a:lnTo>
                    <a:pt x="24" y="8"/>
                  </a:lnTo>
                  <a:lnTo>
                    <a:pt x="24" y="25"/>
                  </a:lnTo>
                  <a:lnTo>
                    <a:pt x="13" y="25"/>
                  </a:lnTo>
                  <a:lnTo>
                    <a:pt x="13" y="8"/>
                  </a:lnTo>
                  <a:lnTo>
                    <a:pt x="13" y="8"/>
                  </a:lnTo>
                  <a:close/>
                  <a:moveTo>
                    <a:pt x="13" y="50"/>
                  </a:moveTo>
                  <a:lnTo>
                    <a:pt x="13" y="33"/>
                  </a:lnTo>
                  <a:lnTo>
                    <a:pt x="24" y="33"/>
                  </a:lnTo>
                  <a:lnTo>
                    <a:pt x="24" y="50"/>
                  </a:lnTo>
                  <a:lnTo>
                    <a:pt x="13" y="50"/>
                  </a:lnTo>
                  <a:lnTo>
                    <a:pt x="13" y="5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61" name="Freeform 339"/>
            <p:cNvSpPr>
              <a:spLocks noChangeAspect="1"/>
            </p:cNvSpPr>
            <p:nvPr userDrawn="1"/>
          </p:nvSpPr>
          <p:spPr bwMode="auto">
            <a:xfrm>
              <a:off x="3181" y="2343"/>
              <a:ext cx="98" cy="57"/>
            </a:xfrm>
            <a:custGeom>
              <a:avLst/>
              <a:gdLst/>
              <a:ahLst/>
              <a:cxnLst>
                <a:cxn ang="0">
                  <a:pos x="10" y="19"/>
                </a:cxn>
                <a:cxn ang="0">
                  <a:pos x="27" y="19"/>
                </a:cxn>
                <a:cxn ang="0">
                  <a:pos x="27" y="19"/>
                </a:cxn>
                <a:cxn ang="0">
                  <a:pos x="25" y="30"/>
                </a:cxn>
                <a:cxn ang="0">
                  <a:pos x="21" y="38"/>
                </a:cxn>
                <a:cxn ang="0">
                  <a:pos x="13" y="45"/>
                </a:cxn>
                <a:cxn ang="0">
                  <a:pos x="2" y="51"/>
                </a:cxn>
                <a:cxn ang="0">
                  <a:pos x="2" y="59"/>
                </a:cxn>
                <a:cxn ang="0">
                  <a:pos x="2" y="59"/>
                </a:cxn>
                <a:cxn ang="0">
                  <a:pos x="19" y="53"/>
                </a:cxn>
                <a:cxn ang="0">
                  <a:pos x="30" y="45"/>
                </a:cxn>
                <a:cxn ang="0">
                  <a:pos x="38" y="34"/>
                </a:cxn>
                <a:cxn ang="0">
                  <a:pos x="42" y="19"/>
                </a:cxn>
                <a:cxn ang="0">
                  <a:pos x="55" y="19"/>
                </a:cxn>
                <a:cxn ang="0">
                  <a:pos x="55" y="43"/>
                </a:cxn>
                <a:cxn ang="0">
                  <a:pos x="55" y="43"/>
                </a:cxn>
                <a:cxn ang="0">
                  <a:pos x="55" y="49"/>
                </a:cxn>
                <a:cxn ang="0">
                  <a:pos x="57" y="53"/>
                </a:cxn>
                <a:cxn ang="0">
                  <a:pos x="61" y="55"/>
                </a:cxn>
                <a:cxn ang="0">
                  <a:pos x="68" y="55"/>
                </a:cxn>
                <a:cxn ang="0">
                  <a:pos x="68" y="55"/>
                </a:cxn>
                <a:cxn ang="0">
                  <a:pos x="76" y="55"/>
                </a:cxn>
                <a:cxn ang="0">
                  <a:pos x="76" y="55"/>
                </a:cxn>
                <a:cxn ang="0">
                  <a:pos x="83" y="55"/>
                </a:cxn>
                <a:cxn ang="0">
                  <a:pos x="83" y="55"/>
                </a:cxn>
                <a:cxn ang="0">
                  <a:pos x="89" y="55"/>
                </a:cxn>
                <a:cxn ang="0">
                  <a:pos x="93" y="53"/>
                </a:cxn>
                <a:cxn ang="0">
                  <a:pos x="97" y="47"/>
                </a:cxn>
                <a:cxn ang="0">
                  <a:pos x="97" y="43"/>
                </a:cxn>
                <a:cxn ang="0">
                  <a:pos x="87" y="40"/>
                </a:cxn>
                <a:cxn ang="0">
                  <a:pos x="87" y="40"/>
                </a:cxn>
                <a:cxn ang="0">
                  <a:pos x="87" y="45"/>
                </a:cxn>
                <a:cxn ang="0">
                  <a:pos x="83" y="47"/>
                </a:cxn>
                <a:cxn ang="0">
                  <a:pos x="83" y="47"/>
                </a:cxn>
                <a:cxn ang="0">
                  <a:pos x="76" y="47"/>
                </a:cxn>
                <a:cxn ang="0">
                  <a:pos x="76" y="47"/>
                </a:cxn>
                <a:cxn ang="0">
                  <a:pos x="72" y="47"/>
                </a:cxn>
                <a:cxn ang="0">
                  <a:pos x="72" y="47"/>
                </a:cxn>
                <a:cxn ang="0">
                  <a:pos x="68" y="45"/>
                </a:cxn>
                <a:cxn ang="0">
                  <a:pos x="68" y="40"/>
                </a:cxn>
                <a:cxn ang="0">
                  <a:pos x="68" y="19"/>
                </a:cxn>
                <a:cxn ang="0">
                  <a:pos x="85" y="19"/>
                </a:cxn>
                <a:cxn ang="0">
                  <a:pos x="85" y="34"/>
                </a:cxn>
                <a:cxn ang="0">
                  <a:pos x="97" y="34"/>
                </a:cxn>
                <a:cxn ang="0">
                  <a:pos x="97" y="11"/>
                </a:cxn>
                <a:cxn ang="0">
                  <a:pos x="55" y="11"/>
                </a:cxn>
                <a:cxn ang="0">
                  <a:pos x="55" y="0"/>
                </a:cxn>
                <a:cxn ang="0">
                  <a:pos x="42" y="0"/>
                </a:cxn>
                <a:cxn ang="0">
                  <a:pos x="42" y="11"/>
                </a:cxn>
                <a:cxn ang="0">
                  <a:pos x="0" y="11"/>
                </a:cxn>
                <a:cxn ang="0">
                  <a:pos x="0" y="36"/>
                </a:cxn>
                <a:cxn ang="0">
                  <a:pos x="10" y="36"/>
                </a:cxn>
                <a:cxn ang="0">
                  <a:pos x="10" y="19"/>
                </a:cxn>
                <a:cxn ang="0">
                  <a:pos x="10" y="19"/>
                </a:cxn>
              </a:cxnLst>
              <a:rect l="0" t="0" r="r" b="b"/>
              <a:pathLst>
                <a:path w="97" h="59">
                  <a:moveTo>
                    <a:pt x="10" y="19"/>
                  </a:moveTo>
                  <a:lnTo>
                    <a:pt x="27" y="19"/>
                  </a:lnTo>
                  <a:lnTo>
                    <a:pt x="27" y="19"/>
                  </a:lnTo>
                  <a:lnTo>
                    <a:pt x="25" y="30"/>
                  </a:lnTo>
                  <a:lnTo>
                    <a:pt x="21" y="38"/>
                  </a:lnTo>
                  <a:lnTo>
                    <a:pt x="13" y="45"/>
                  </a:lnTo>
                  <a:lnTo>
                    <a:pt x="2" y="51"/>
                  </a:lnTo>
                  <a:lnTo>
                    <a:pt x="2" y="59"/>
                  </a:lnTo>
                  <a:lnTo>
                    <a:pt x="2" y="59"/>
                  </a:lnTo>
                  <a:lnTo>
                    <a:pt x="19" y="53"/>
                  </a:lnTo>
                  <a:lnTo>
                    <a:pt x="30" y="45"/>
                  </a:lnTo>
                  <a:lnTo>
                    <a:pt x="38" y="34"/>
                  </a:lnTo>
                  <a:lnTo>
                    <a:pt x="42" y="19"/>
                  </a:lnTo>
                  <a:lnTo>
                    <a:pt x="55" y="19"/>
                  </a:lnTo>
                  <a:lnTo>
                    <a:pt x="55" y="43"/>
                  </a:lnTo>
                  <a:lnTo>
                    <a:pt x="55" y="43"/>
                  </a:lnTo>
                  <a:lnTo>
                    <a:pt x="55" y="49"/>
                  </a:lnTo>
                  <a:lnTo>
                    <a:pt x="57" y="53"/>
                  </a:lnTo>
                  <a:lnTo>
                    <a:pt x="61" y="55"/>
                  </a:lnTo>
                  <a:lnTo>
                    <a:pt x="68" y="55"/>
                  </a:lnTo>
                  <a:lnTo>
                    <a:pt x="68" y="55"/>
                  </a:lnTo>
                  <a:lnTo>
                    <a:pt x="76" y="55"/>
                  </a:lnTo>
                  <a:lnTo>
                    <a:pt x="76" y="55"/>
                  </a:lnTo>
                  <a:lnTo>
                    <a:pt x="83" y="55"/>
                  </a:lnTo>
                  <a:lnTo>
                    <a:pt x="83" y="55"/>
                  </a:lnTo>
                  <a:lnTo>
                    <a:pt x="89" y="55"/>
                  </a:lnTo>
                  <a:lnTo>
                    <a:pt x="93" y="53"/>
                  </a:lnTo>
                  <a:lnTo>
                    <a:pt x="97" y="47"/>
                  </a:lnTo>
                  <a:lnTo>
                    <a:pt x="97" y="43"/>
                  </a:lnTo>
                  <a:lnTo>
                    <a:pt x="87" y="40"/>
                  </a:lnTo>
                  <a:lnTo>
                    <a:pt x="87" y="40"/>
                  </a:lnTo>
                  <a:lnTo>
                    <a:pt x="87" y="45"/>
                  </a:lnTo>
                  <a:lnTo>
                    <a:pt x="83" y="47"/>
                  </a:lnTo>
                  <a:lnTo>
                    <a:pt x="83" y="47"/>
                  </a:lnTo>
                  <a:lnTo>
                    <a:pt x="76" y="47"/>
                  </a:lnTo>
                  <a:lnTo>
                    <a:pt x="76" y="47"/>
                  </a:lnTo>
                  <a:lnTo>
                    <a:pt x="72" y="47"/>
                  </a:lnTo>
                  <a:lnTo>
                    <a:pt x="72" y="47"/>
                  </a:lnTo>
                  <a:lnTo>
                    <a:pt x="68" y="45"/>
                  </a:lnTo>
                  <a:lnTo>
                    <a:pt x="68" y="40"/>
                  </a:lnTo>
                  <a:lnTo>
                    <a:pt x="68" y="19"/>
                  </a:lnTo>
                  <a:lnTo>
                    <a:pt x="85" y="19"/>
                  </a:lnTo>
                  <a:lnTo>
                    <a:pt x="85" y="34"/>
                  </a:lnTo>
                  <a:lnTo>
                    <a:pt x="97" y="34"/>
                  </a:lnTo>
                  <a:lnTo>
                    <a:pt x="97" y="11"/>
                  </a:lnTo>
                  <a:lnTo>
                    <a:pt x="55" y="11"/>
                  </a:lnTo>
                  <a:lnTo>
                    <a:pt x="55" y="0"/>
                  </a:lnTo>
                  <a:lnTo>
                    <a:pt x="42" y="0"/>
                  </a:lnTo>
                  <a:lnTo>
                    <a:pt x="42" y="11"/>
                  </a:lnTo>
                  <a:lnTo>
                    <a:pt x="0" y="11"/>
                  </a:lnTo>
                  <a:lnTo>
                    <a:pt x="0" y="36"/>
                  </a:lnTo>
                  <a:lnTo>
                    <a:pt x="10" y="36"/>
                  </a:lnTo>
                  <a:lnTo>
                    <a:pt x="10" y="19"/>
                  </a:lnTo>
                  <a:lnTo>
                    <a:pt x="10" y="19"/>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62" name="Freeform 340"/>
            <p:cNvSpPr>
              <a:spLocks noChangeAspect="1"/>
            </p:cNvSpPr>
            <p:nvPr userDrawn="1"/>
          </p:nvSpPr>
          <p:spPr bwMode="auto">
            <a:xfrm>
              <a:off x="3179" y="2392"/>
              <a:ext cx="104" cy="72"/>
            </a:xfrm>
            <a:custGeom>
              <a:avLst/>
              <a:gdLst/>
              <a:ahLst/>
              <a:cxnLst>
                <a:cxn ang="0">
                  <a:pos x="93" y="46"/>
                </a:cxn>
                <a:cxn ang="0">
                  <a:pos x="93" y="55"/>
                </a:cxn>
                <a:cxn ang="0">
                  <a:pos x="93" y="55"/>
                </a:cxn>
                <a:cxn ang="0">
                  <a:pos x="91" y="59"/>
                </a:cxn>
                <a:cxn ang="0">
                  <a:pos x="89" y="59"/>
                </a:cxn>
                <a:cxn ang="0">
                  <a:pos x="89" y="59"/>
                </a:cxn>
                <a:cxn ang="0">
                  <a:pos x="87" y="59"/>
                </a:cxn>
                <a:cxn ang="0">
                  <a:pos x="87" y="59"/>
                </a:cxn>
                <a:cxn ang="0">
                  <a:pos x="82" y="59"/>
                </a:cxn>
                <a:cxn ang="0">
                  <a:pos x="82" y="59"/>
                </a:cxn>
                <a:cxn ang="0">
                  <a:pos x="80" y="59"/>
                </a:cxn>
                <a:cxn ang="0">
                  <a:pos x="80" y="55"/>
                </a:cxn>
                <a:cxn ang="0">
                  <a:pos x="80" y="19"/>
                </a:cxn>
                <a:cxn ang="0">
                  <a:pos x="49" y="19"/>
                </a:cxn>
                <a:cxn ang="0">
                  <a:pos x="49" y="19"/>
                </a:cxn>
                <a:cxn ang="0">
                  <a:pos x="51" y="2"/>
                </a:cxn>
                <a:cxn ang="0">
                  <a:pos x="38" y="0"/>
                </a:cxn>
                <a:cxn ang="0">
                  <a:pos x="38" y="0"/>
                </a:cxn>
                <a:cxn ang="0">
                  <a:pos x="36" y="19"/>
                </a:cxn>
                <a:cxn ang="0">
                  <a:pos x="4" y="19"/>
                </a:cxn>
                <a:cxn ang="0">
                  <a:pos x="4" y="27"/>
                </a:cxn>
                <a:cxn ang="0">
                  <a:pos x="34" y="27"/>
                </a:cxn>
                <a:cxn ang="0">
                  <a:pos x="34" y="27"/>
                </a:cxn>
                <a:cxn ang="0">
                  <a:pos x="29" y="38"/>
                </a:cxn>
                <a:cxn ang="0">
                  <a:pos x="23" y="48"/>
                </a:cxn>
                <a:cxn ang="0">
                  <a:pos x="15" y="55"/>
                </a:cxn>
                <a:cxn ang="0">
                  <a:pos x="0" y="63"/>
                </a:cxn>
                <a:cxn ang="0">
                  <a:pos x="0" y="72"/>
                </a:cxn>
                <a:cxn ang="0">
                  <a:pos x="0" y="72"/>
                </a:cxn>
                <a:cxn ang="0">
                  <a:pos x="17" y="67"/>
                </a:cxn>
                <a:cxn ang="0">
                  <a:pos x="29" y="59"/>
                </a:cxn>
                <a:cxn ang="0">
                  <a:pos x="36" y="53"/>
                </a:cxn>
                <a:cxn ang="0">
                  <a:pos x="40" y="46"/>
                </a:cxn>
                <a:cxn ang="0">
                  <a:pos x="44" y="38"/>
                </a:cxn>
                <a:cxn ang="0">
                  <a:pos x="46" y="27"/>
                </a:cxn>
                <a:cxn ang="0">
                  <a:pos x="68" y="27"/>
                </a:cxn>
                <a:cxn ang="0">
                  <a:pos x="68" y="57"/>
                </a:cxn>
                <a:cxn ang="0">
                  <a:pos x="68" y="57"/>
                </a:cxn>
                <a:cxn ang="0">
                  <a:pos x="68" y="61"/>
                </a:cxn>
                <a:cxn ang="0">
                  <a:pos x="70" y="65"/>
                </a:cxn>
                <a:cxn ang="0">
                  <a:pos x="74" y="69"/>
                </a:cxn>
                <a:cxn ang="0">
                  <a:pos x="78" y="69"/>
                </a:cxn>
                <a:cxn ang="0">
                  <a:pos x="78" y="69"/>
                </a:cxn>
                <a:cxn ang="0">
                  <a:pos x="85" y="69"/>
                </a:cxn>
                <a:cxn ang="0">
                  <a:pos x="85" y="69"/>
                </a:cxn>
                <a:cxn ang="0">
                  <a:pos x="93" y="69"/>
                </a:cxn>
                <a:cxn ang="0">
                  <a:pos x="93" y="69"/>
                </a:cxn>
                <a:cxn ang="0">
                  <a:pos x="97" y="67"/>
                </a:cxn>
                <a:cxn ang="0">
                  <a:pos x="101" y="65"/>
                </a:cxn>
                <a:cxn ang="0">
                  <a:pos x="104" y="61"/>
                </a:cxn>
                <a:cxn ang="0">
                  <a:pos x="104" y="55"/>
                </a:cxn>
                <a:cxn ang="0">
                  <a:pos x="104" y="46"/>
                </a:cxn>
                <a:cxn ang="0">
                  <a:pos x="93" y="46"/>
                </a:cxn>
                <a:cxn ang="0">
                  <a:pos x="93" y="46"/>
                </a:cxn>
              </a:cxnLst>
              <a:rect l="0" t="0" r="r" b="b"/>
              <a:pathLst>
                <a:path w="104" h="72">
                  <a:moveTo>
                    <a:pt x="93" y="46"/>
                  </a:moveTo>
                  <a:lnTo>
                    <a:pt x="93" y="55"/>
                  </a:lnTo>
                  <a:lnTo>
                    <a:pt x="93" y="55"/>
                  </a:lnTo>
                  <a:lnTo>
                    <a:pt x="91" y="59"/>
                  </a:lnTo>
                  <a:lnTo>
                    <a:pt x="89" y="59"/>
                  </a:lnTo>
                  <a:lnTo>
                    <a:pt x="89" y="59"/>
                  </a:lnTo>
                  <a:lnTo>
                    <a:pt x="87" y="59"/>
                  </a:lnTo>
                  <a:lnTo>
                    <a:pt x="87" y="59"/>
                  </a:lnTo>
                  <a:lnTo>
                    <a:pt x="82" y="59"/>
                  </a:lnTo>
                  <a:lnTo>
                    <a:pt x="82" y="59"/>
                  </a:lnTo>
                  <a:lnTo>
                    <a:pt x="80" y="59"/>
                  </a:lnTo>
                  <a:lnTo>
                    <a:pt x="80" y="55"/>
                  </a:lnTo>
                  <a:lnTo>
                    <a:pt x="80" y="19"/>
                  </a:lnTo>
                  <a:lnTo>
                    <a:pt x="49" y="19"/>
                  </a:lnTo>
                  <a:lnTo>
                    <a:pt x="49" y="19"/>
                  </a:lnTo>
                  <a:lnTo>
                    <a:pt x="51" y="2"/>
                  </a:lnTo>
                  <a:lnTo>
                    <a:pt x="38" y="0"/>
                  </a:lnTo>
                  <a:lnTo>
                    <a:pt x="38" y="0"/>
                  </a:lnTo>
                  <a:lnTo>
                    <a:pt x="36" y="19"/>
                  </a:lnTo>
                  <a:lnTo>
                    <a:pt x="4" y="19"/>
                  </a:lnTo>
                  <a:lnTo>
                    <a:pt x="4" y="27"/>
                  </a:lnTo>
                  <a:lnTo>
                    <a:pt x="34" y="27"/>
                  </a:lnTo>
                  <a:lnTo>
                    <a:pt x="34" y="27"/>
                  </a:lnTo>
                  <a:lnTo>
                    <a:pt x="29" y="38"/>
                  </a:lnTo>
                  <a:lnTo>
                    <a:pt x="23" y="48"/>
                  </a:lnTo>
                  <a:lnTo>
                    <a:pt x="15" y="55"/>
                  </a:lnTo>
                  <a:lnTo>
                    <a:pt x="0" y="63"/>
                  </a:lnTo>
                  <a:lnTo>
                    <a:pt x="0" y="72"/>
                  </a:lnTo>
                  <a:lnTo>
                    <a:pt x="0" y="72"/>
                  </a:lnTo>
                  <a:lnTo>
                    <a:pt x="17" y="67"/>
                  </a:lnTo>
                  <a:lnTo>
                    <a:pt x="29" y="59"/>
                  </a:lnTo>
                  <a:lnTo>
                    <a:pt x="36" y="53"/>
                  </a:lnTo>
                  <a:lnTo>
                    <a:pt x="40" y="46"/>
                  </a:lnTo>
                  <a:lnTo>
                    <a:pt x="44" y="38"/>
                  </a:lnTo>
                  <a:lnTo>
                    <a:pt x="46" y="27"/>
                  </a:lnTo>
                  <a:lnTo>
                    <a:pt x="68" y="27"/>
                  </a:lnTo>
                  <a:lnTo>
                    <a:pt x="68" y="57"/>
                  </a:lnTo>
                  <a:lnTo>
                    <a:pt x="68" y="57"/>
                  </a:lnTo>
                  <a:lnTo>
                    <a:pt x="68" y="61"/>
                  </a:lnTo>
                  <a:lnTo>
                    <a:pt x="70" y="65"/>
                  </a:lnTo>
                  <a:lnTo>
                    <a:pt x="74" y="69"/>
                  </a:lnTo>
                  <a:lnTo>
                    <a:pt x="78" y="69"/>
                  </a:lnTo>
                  <a:lnTo>
                    <a:pt x="78" y="69"/>
                  </a:lnTo>
                  <a:lnTo>
                    <a:pt x="85" y="69"/>
                  </a:lnTo>
                  <a:lnTo>
                    <a:pt x="85" y="69"/>
                  </a:lnTo>
                  <a:lnTo>
                    <a:pt x="93" y="69"/>
                  </a:lnTo>
                  <a:lnTo>
                    <a:pt x="93" y="69"/>
                  </a:lnTo>
                  <a:lnTo>
                    <a:pt x="97" y="67"/>
                  </a:lnTo>
                  <a:lnTo>
                    <a:pt x="101" y="65"/>
                  </a:lnTo>
                  <a:lnTo>
                    <a:pt x="104" y="61"/>
                  </a:lnTo>
                  <a:lnTo>
                    <a:pt x="104" y="55"/>
                  </a:lnTo>
                  <a:lnTo>
                    <a:pt x="104" y="46"/>
                  </a:lnTo>
                  <a:lnTo>
                    <a:pt x="93" y="46"/>
                  </a:lnTo>
                  <a:lnTo>
                    <a:pt x="93" y="46"/>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grpSp>
      <p:sp>
        <p:nvSpPr>
          <p:cNvPr id="63" name="Rectangle 341"/>
          <p:cNvSpPr>
            <a:spLocks noChangeArrowheads="1"/>
          </p:cNvSpPr>
          <p:nvPr/>
        </p:nvSpPr>
        <p:spPr bwMode="auto">
          <a:xfrm>
            <a:off x="6988420" y="0"/>
            <a:ext cx="2152650" cy="76200"/>
          </a:xfrm>
          <a:prstGeom prst="rect">
            <a:avLst/>
          </a:prstGeom>
          <a:solidFill>
            <a:srgbClr val="0070C0"/>
          </a:solidFill>
          <a:ln w="9525">
            <a:noFill/>
            <a:miter lim="800000"/>
            <a:headEnd/>
            <a:tailEnd/>
          </a:ln>
          <a:effectLst/>
        </p:spPr>
        <p:txBody>
          <a:bodyPr wrap="none" anchor="ctr"/>
          <a:lstStyle/>
          <a:p>
            <a:pPr>
              <a:defRPr/>
            </a:pPr>
            <a:endParaRPr lang="ja-JP" altLang="en-US">
              <a:ea typeface="ＭＳ Ｐゴシック" pitchFamily="50" charset="-128"/>
            </a:endParaRPr>
          </a:p>
        </p:txBody>
      </p:sp>
      <p:sp>
        <p:nvSpPr>
          <p:cNvPr id="182" name="Rectangle 10"/>
          <p:cNvSpPr>
            <a:spLocks noGrp="1" noChangeArrowheads="1"/>
          </p:cNvSpPr>
          <p:nvPr>
            <p:ph type="subTitle" sz="quarter" idx="1"/>
          </p:nvPr>
        </p:nvSpPr>
        <p:spPr bwMode="gray">
          <a:xfrm>
            <a:off x="1049215" y="476672"/>
            <a:ext cx="3993174" cy="762000"/>
          </a:xfrm>
          <a:prstGeom prst="rect">
            <a:avLst/>
          </a:prstGeom>
        </p:spPr>
        <p:txBody>
          <a:bodyPr lIns="0" tIns="43193" rIns="0" bIns="79200" anchor="ctr">
            <a:normAutofit/>
          </a:bodyPr>
          <a:lstStyle>
            <a:lvl1pPr marL="0" indent="0">
              <a:spcBef>
                <a:spcPct val="25000"/>
              </a:spcBef>
              <a:buFont typeface="Wingdings" pitchFamily="2" charset="2"/>
              <a:buNone/>
              <a:defRPr sz="1600"/>
            </a:lvl1pPr>
          </a:lstStyle>
          <a:p>
            <a:pPr marL="0" marR="0" lvl="0" indent="0" algn="l" defTabSz="914400" rtl="0" eaLnBrk="1" fontAlgn="auto" latinLnBrk="0" hangingPunct="1">
              <a:lnSpc>
                <a:spcPct val="100000"/>
              </a:lnSpc>
              <a:spcBef>
                <a:spcPct val="25000"/>
              </a:spcBef>
              <a:spcAft>
                <a:spcPts val="0"/>
              </a:spcAft>
              <a:buClrTx/>
              <a:buSzTx/>
              <a:buFont typeface="Wingdings" pitchFamily="2" charset="2"/>
              <a:buNone/>
              <a:tabLst/>
              <a:defRPr/>
            </a:pPr>
            <a:r>
              <a:rPr lang="ja-JP" altLang="en-US" smtClean="0"/>
              <a:t>マスタ サブタイトルの書式設定</a:t>
            </a:r>
            <a:endParaRPr lang="ja-JP" altLang="en-US" dirty="0"/>
          </a:p>
        </p:txBody>
      </p:sp>
      <p:sp>
        <p:nvSpPr>
          <p:cNvPr id="184" name="Rectangle 9"/>
          <p:cNvSpPr>
            <a:spLocks noGrp="1" noChangeArrowheads="1"/>
          </p:cNvSpPr>
          <p:nvPr>
            <p:ph type="ctrTitle" sz="quarter"/>
          </p:nvPr>
        </p:nvSpPr>
        <p:spPr bwMode="gray">
          <a:xfrm>
            <a:off x="1049215" y="1844824"/>
            <a:ext cx="7033846" cy="1981200"/>
          </a:xfrm>
          <a:prstGeom prst="rect">
            <a:avLst/>
          </a:prstGeom>
        </p:spPr>
        <p:txBody>
          <a:bodyPr tIns="43193" bIns="43193" anchor="ctr"/>
          <a:lstStyle>
            <a:lvl1pPr fontAlgn="ctr">
              <a:lnSpc>
                <a:spcPct val="125000"/>
              </a:lnSpc>
              <a:spcBef>
                <a:spcPct val="50000"/>
              </a:spcBef>
              <a:defRPr sz="2400">
                <a:latin typeface="HGP創英角ｺﾞｼｯｸUB" pitchFamily="50" charset="-128"/>
                <a:ea typeface="HGP創英角ｺﾞｼｯｸUB" pitchFamily="50" charset="-128"/>
              </a:defRPr>
            </a:lvl1pPr>
          </a:lstStyle>
          <a:p>
            <a:r>
              <a:rPr lang="ja-JP" altLang="en-US" smtClean="0"/>
              <a:t>マスタ タイトルの書式設定</a:t>
            </a:r>
            <a:endParaRPr lang="ja-JP" altLang="en-US" dirty="0"/>
          </a:p>
        </p:txBody>
      </p:sp>
      <p:sp>
        <p:nvSpPr>
          <p:cNvPr id="185" name="Line 282"/>
          <p:cNvSpPr>
            <a:spLocks noChangeShapeType="1"/>
          </p:cNvSpPr>
          <p:nvPr/>
        </p:nvSpPr>
        <p:spPr bwMode="auto">
          <a:xfrm>
            <a:off x="1049215" y="1268760"/>
            <a:ext cx="8094785" cy="0"/>
          </a:xfrm>
          <a:prstGeom prst="line">
            <a:avLst/>
          </a:prstGeom>
          <a:noFill/>
          <a:ln w="6350">
            <a:solidFill>
              <a:schemeClr val="accent5"/>
            </a:solidFill>
            <a:prstDash val="solid"/>
            <a:round/>
            <a:headEnd/>
            <a:tailEnd/>
          </a:ln>
          <a:effectLst/>
        </p:spPr>
        <p:txBody>
          <a:bodyPr/>
          <a:lstStyle/>
          <a:p>
            <a:pPr>
              <a:defRPr/>
            </a:pPr>
            <a:endParaRPr lang="ja-JP" altLang="en-US">
              <a:ea typeface="ＭＳ Ｐゴシック" pitchFamily="50" charset="-128"/>
            </a:endParaRPr>
          </a:p>
        </p:txBody>
      </p:sp>
      <p:sp>
        <p:nvSpPr>
          <p:cNvPr id="186" name="Line 197"/>
          <p:cNvSpPr>
            <a:spLocks noChangeShapeType="1"/>
          </p:cNvSpPr>
          <p:nvPr/>
        </p:nvSpPr>
        <p:spPr bwMode="auto">
          <a:xfrm>
            <a:off x="5556738" y="4953000"/>
            <a:ext cx="3587262" cy="0"/>
          </a:xfrm>
          <a:prstGeom prst="line">
            <a:avLst/>
          </a:prstGeom>
          <a:noFill/>
          <a:ln w="6350">
            <a:solidFill>
              <a:schemeClr val="accent5"/>
            </a:solidFill>
            <a:prstDash val="solid"/>
            <a:round/>
            <a:headEnd/>
            <a:tailEnd/>
          </a:ln>
          <a:effectLst/>
        </p:spPr>
        <p:txBody>
          <a:bodyPr/>
          <a:lstStyle/>
          <a:p>
            <a:pPr>
              <a:defRPr/>
            </a:pPr>
            <a:endParaRPr lang="ja-JP" altLang="en-US">
              <a:ea typeface="ＭＳ Ｐゴシック" pitchFamily="50" charset="-128"/>
            </a:endParaRPr>
          </a:p>
        </p:txBody>
      </p:sp>
      <p:sp>
        <p:nvSpPr>
          <p:cNvPr id="65" name="テキスト プレースホルダ 64"/>
          <p:cNvSpPr>
            <a:spLocks noGrp="1"/>
          </p:cNvSpPr>
          <p:nvPr>
            <p:ph type="body" sz="quarter" idx="10"/>
          </p:nvPr>
        </p:nvSpPr>
        <p:spPr>
          <a:xfrm>
            <a:off x="5569034" y="4581128"/>
            <a:ext cx="2060537" cy="288652"/>
          </a:xfrm>
        </p:spPr>
        <p:txBody>
          <a:bodyPr lIns="0" rIns="0" anchor="ctr" anchorCtr="0"/>
          <a:lstStyle>
            <a:lvl1pPr marL="0" indent="0">
              <a:buNone/>
              <a:defRPr sz="1400"/>
            </a:lvl1pPr>
          </a:lstStyle>
          <a:p>
            <a:pPr lvl="0"/>
            <a:r>
              <a:rPr kumimoji="1" lang="ja-JP" altLang="en-US" smtClean="0"/>
              <a:t>マスタ テキストの書式設定</a:t>
            </a:r>
          </a:p>
        </p:txBody>
      </p:sp>
      <p:sp>
        <p:nvSpPr>
          <p:cNvPr id="68" name="テキスト プレースホルダ 64"/>
          <p:cNvSpPr>
            <a:spLocks noGrp="1"/>
          </p:cNvSpPr>
          <p:nvPr>
            <p:ph type="body" sz="quarter" idx="11"/>
          </p:nvPr>
        </p:nvSpPr>
        <p:spPr>
          <a:xfrm>
            <a:off x="5569034" y="5085184"/>
            <a:ext cx="3390328" cy="648072"/>
          </a:xfrm>
        </p:spPr>
        <p:txBody>
          <a:bodyPr lIns="0" rIns="0" anchor="ctr" anchorCtr="0"/>
          <a:lstStyle>
            <a:lvl1pPr marL="0" indent="0">
              <a:spcBef>
                <a:spcPts val="0"/>
              </a:spcBef>
              <a:buNone/>
              <a:defRPr sz="1200"/>
            </a:lvl1pPr>
          </a:lstStyle>
          <a:p>
            <a:pPr lvl="0"/>
            <a:r>
              <a:rPr kumimoji="1" lang="ja-JP" altLang="en-US" smtClean="0"/>
              <a:t>マスタ テキストの書式設定</a:t>
            </a:r>
          </a:p>
        </p:txBody>
      </p:sp>
      <p:sp>
        <p:nvSpPr>
          <p:cNvPr id="69" name="テキスト プレースホルダ 64"/>
          <p:cNvSpPr>
            <a:spLocks noGrp="1"/>
          </p:cNvSpPr>
          <p:nvPr>
            <p:ph type="body" sz="quarter" idx="12"/>
          </p:nvPr>
        </p:nvSpPr>
        <p:spPr>
          <a:xfrm>
            <a:off x="5569034" y="5805264"/>
            <a:ext cx="3390328" cy="360040"/>
          </a:xfrm>
        </p:spPr>
        <p:txBody>
          <a:bodyPr lIns="0" rIns="0" anchor="ctr" anchorCtr="0"/>
          <a:lstStyle>
            <a:lvl1pPr marL="0" indent="0">
              <a:buNone/>
              <a:defRPr sz="1800"/>
            </a:lvl1pPr>
          </a:lstStyle>
          <a:p>
            <a:pPr lvl="0"/>
            <a:r>
              <a:rPr kumimoji="1" lang="ja-JP" altLang="en-US" smtClean="0"/>
              <a:t>マスタ テキストの書式設定</a:t>
            </a:r>
          </a:p>
        </p:txBody>
      </p:sp>
      <p:sp>
        <p:nvSpPr>
          <p:cNvPr id="70" name="テキスト プレースホルダ 64"/>
          <p:cNvSpPr>
            <a:spLocks noGrp="1"/>
          </p:cNvSpPr>
          <p:nvPr>
            <p:ph type="body" sz="quarter" idx="13"/>
          </p:nvPr>
        </p:nvSpPr>
        <p:spPr>
          <a:xfrm>
            <a:off x="5569034" y="6237312"/>
            <a:ext cx="3390328" cy="360040"/>
          </a:xfrm>
        </p:spPr>
        <p:txBody>
          <a:bodyPr lIns="0" rIns="0" anchor="ctr" anchorCtr="0"/>
          <a:lstStyle>
            <a:lvl1pPr marL="0" indent="0">
              <a:spcBef>
                <a:spcPts val="0"/>
              </a:spcBef>
              <a:buNone/>
              <a:defRPr sz="1000"/>
            </a:lvl1pPr>
          </a:lstStyle>
          <a:p>
            <a:pPr lvl="0"/>
            <a:r>
              <a:rPr kumimoji="1" lang="ja-JP" altLang="en-US" smtClean="0"/>
              <a:t>マスタ テキストの書式設定</a:t>
            </a:r>
          </a:p>
        </p:txBody>
      </p:sp>
      <p:grpSp>
        <p:nvGrpSpPr>
          <p:cNvPr id="3" name="グループ化 369"/>
          <p:cNvGrpSpPr>
            <a:grpSpLocks noChangeAspect="1"/>
          </p:cNvGrpSpPr>
          <p:nvPr/>
        </p:nvGrpSpPr>
        <p:grpSpPr>
          <a:xfrm>
            <a:off x="5271427" y="152401"/>
            <a:ext cx="1163077" cy="603783"/>
            <a:chOff x="539552" y="3284984"/>
            <a:chExt cx="6537211" cy="3132584"/>
          </a:xfrm>
        </p:grpSpPr>
        <p:pic>
          <p:nvPicPr>
            <p:cNvPr id="371" name="Picture 300"/>
            <p:cNvPicPr>
              <a:picLocks noChangeAspect="1" noChangeArrowheads="1"/>
            </p:cNvPicPr>
            <p:nvPr/>
          </p:nvPicPr>
          <p:blipFill>
            <a:blip r:embed="rId2" cstate="print"/>
            <a:srcRect/>
            <a:stretch>
              <a:fillRect/>
            </a:stretch>
          </p:blipFill>
          <p:spPr bwMode="auto">
            <a:xfrm>
              <a:off x="2298908" y="3959694"/>
              <a:ext cx="4753741" cy="1839131"/>
            </a:xfrm>
            <a:prstGeom prst="rect">
              <a:avLst/>
            </a:prstGeom>
            <a:noFill/>
            <a:ln w="9525">
              <a:noFill/>
              <a:miter lim="800000"/>
              <a:headEnd/>
              <a:tailEnd/>
            </a:ln>
          </p:spPr>
        </p:pic>
        <p:sp>
          <p:nvSpPr>
            <p:cNvPr id="372" name="Freeform 290"/>
            <p:cNvSpPr>
              <a:spLocks noChangeAspect="1"/>
            </p:cNvSpPr>
            <p:nvPr userDrawn="1"/>
          </p:nvSpPr>
          <p:spPr bwMode="auto">
            <a:xfrm>
              <a:off x="3112261" y="3291008"/>
              <a:ext cx="397655" cy="1481953"/>
            </a:xfrm>
            <a:custGeom>
              <a:avLst/>
              <a:gdLst/>
              <a:ahLst/>
              <a:cxnLst>
                <a:cxn ang="0">
                  <a:pos x="132" y="0"/>
                </a:cxn>
                <a:cxn ang="0">
                  <a:pos x="0" y="0"/>
                </a:cxn>
                <a:cxn ang="0">
                  <a:pos x="0" y="0"/>
                </a:cxn>
                <a:cxn ang="0">
                  <a:pos x="5" y="121"/>
                </a:cxn>
                <a:cxn ang="0">
                  <a:pos x="7" y="183"/>
                </a:cxn>
                <a:cxn ang="0">
                  <a:pos x="8" y="246"/>
                </a:cxn>
                <a:cxn ang="0">
                  <a:pos x="8" y="246"/>
                </a:cxn>
                <a:cxn ang="0">
                  <a:pos x="7" y="310"/>
                </a:cxn>
                <a:cxn ang="0">
                  <a:pos x="5" y="372"/>
                </a:cxn>
                <a:cxn ang="0">
                  <a:pos x="0" y="492"/>
                </a:cxn>
                <a:cxn ang="0">
                  <a:pos x="132" y="492"/>
                </a:cxn>
                <a:cxn ang="0">
                  <a:pos x="132" y="492"/>
                </a:cxn>
                <a:cxn ang="0">
                  <a:pos x="127" y="372"/>
                </a:cxn>
                <a:cxn ang="0">
                  <a:pos x="124" y="310"/>
                </a:cxn>
                <a:cxn ang="0">
                  <a:pos x="124" y="246"/>
                </a:cxn>
                <a:cxn ang="0">
                  <a:pos x="124" y="246"/>
                </a:cxn>
                <a:cxn ang="0">
                  <a:pos x="124" y="183"/>
                </a:cxn>
                <a:cxn ang="0">
                  <a:pos x="127" y="121"/>
                </a:cxn>
                <a:cxn ang="0">
                  <a:pos x="132" y="0"/>
                </a:cxn>
                <a:cxn ang="0">
                  <a:pos x="132" y="0"/>
                </a:cxn>
              </a:cxnLst>
              <a:rect l="0" t="0" r="r" b="b"/>
              <a:pathLst>
                <a:path w="132" h="492">
                  <a:moveTo>
                    <a:pt x="132" y="0"/>
                  </a:moveTo>
                  <a:lnTo>
                    <a:pt x="0" y="0"/>
                  </a:lnTo>
                  <a:lnTo>
                    <a:pt x="0" y="0"/>
                  </a:lnTo>
                  <a:lnTo>
                    <a:pt x="5" y="121"/>
                  </a:lnTo>
                  <a:lnTo>
                    <a:pt x="7" y="183"/>
                  </a:lnTo>
                  <a:lnTo>
                    <a:pt x="8" y="246"/>
                  </a:lnTo>
                  <a:lnTo>
                    <a:pt x="8" y="246"/>
                  </a:lnTo>
                  <a:lnTo>
                    <a:pt x="7" y="310"/>
                  </a:lnTo>
                  <a:lnTo>
                    <a:pt x="5" y="372"/>
                  </a:lnTo>
                  <a:lnTo>
                    <a:pt x="0" y="492"/>
                  </a:lnTo>
                  <a:lnTo>
                    <a:pt x="132" y="492"/>
                  </a:lnTo>
                  <a:lnTo>
                    <a:pt x="132" y="492"/>
                  </a:lnTo>
                  <a:lnTo>
                    <a:pt x="127" y="372"/>
                  </a:lnTo>
                  <a:lnTo>
                    <a:pt x="124" y="310"/>
                  </a:lnTo>
                  <a:lnTo>
                    <a:pt x="124" y="246"/>
                  </a:lnTo>
                  <a:lnTo>
                    <a:pt x="124" y="246"/>
                  </a:lnTo>
                  <a:lnTo>
                    <a:pt x="124" y="183"/>
                  </a:lnTo>
                  <a:lnTo>
                    <a:pt x="127" y="121"/>
                  </a:lnTo>
                  <a:lnTo>
                    <a:pt x="132" y="0"/>
                  </a:lnTo>
                  <a:lnTo>
                    <a:pt x="132" y="0"/>
                  </a:lnTo>
                  <a:close/>
                </a:path>
              </a:pathLst>
            </a:custGeom>
            <a:solidFill>
              <a:srgbClr val="005BAC"/>
            </a:solidFill>
            <a:ln w="9525">
              <a:noFill/>
              <a:round/>
              <a:headEnd/>
              <a:tailEnd/>
            </a:ln>
          </p:spPr>
          <p:txBody>
            <a:bodyPr/>
            <a:lstStyle/>
            <a:p>
              <a:pPr>
                <a:defRPr/>
              </a:pPr>
              <a:endParaRPr lang="ja-JP" altLang="en-US">
                <a:ea typeface="ＭＳ Ｐゴシック" pitchFamily="50" charset="-128"/>
              </a:endParaRPr>
            </a:p>
          </p:txBody>
        </p:sp>
        <p:sp>
          <p:nvSpPr>
            <p:cNvPr id="373" name="Freeform 291"/>
            <p:cNvSpPr>
              <a:spLocks noChangeAspect="1"/>
            </p:cNvSpPr>
            <p:nvPr userDrawn="1"/>
          </p:nvSpPr>
          <p:spPr bwMode="auto">
            <a:xfrm>
              <a:off x="539552" y="3284984"/>
              <a:ext cx="2536558" cy="1494002"/>
            </a:xfrm>
            <a:custGeom>
              <a:avLst/>
              <a:gdLst/>
              <a:ahLst/>
              <a:cxnLst>
                <a:cxn ang="0">
                  <a:pos x="670" y="265"/>
                </a:cxn>
                <a:cxn ang="0">
                  <a:pos x="719" y="240"/>
                </a:cxn>
                <a:cxn ang="0">
                  <a:pos x="757" y="208"/>
                </a:cxn>
                <a:cxn ang="0">
                  <a:pos x="780" y="168"/>
                </a:cxn>
                <a:cxn ang="0">
                  <a:pos x="786" y="148"/>
                </a:cxn>
                <a:cxn ang="0">
                  <a:pos x="788" y="127"/>
                </a:cxn>
                <a:cxn ang="0">
                  <a:pos x="788" y="115"/>
                </a:cxn>
                <a:cxn ang="0">
                  <a:pos x="784" y="92"/>
                </a:cxn>
                <a:cxn ang="0">
                  <a:pos x="776" y="72"/>
                </a:cxn>
                <a:cxn ang="0">
                  <a:pos x="765" y="54"/>
                </a:cxn>
                <a:cxn ang="0">
                  <a:pos x="757" y="46"/>
                </a:cxn>
                <a:cxn ang="0">
                  <a:pos x="724" y="22"/>
                </a:cxn>
                <a:cxn ang="0">
                  <a:pos x="683" y="8"/>
                </a:cxn>
                <a:cxn ang="0">
                  <a:pos x="637" y="2"/>
                </a:cxn>
                <a:cxn ang="0">
                  <a:pos x="586" y="0"/>
                </a:cxn>
                <a:cxn ang="0">
                  <a:pos x="529" y="2"/>
                </a:cxn>
                <a:cxn ang="0">
                  <a:pos x="413" y="5"/>
                </a:cxn>
                <a:cxn ang="0">
                  <a:pos x="364" y="5"/>
                </a:cxn>
                <a:cxn ang="0">
                  <a:pos x="372" y="167"/>
                </a:cxn>
                <a:cxn ang="0">
                  <a:pos x="373" y="313"/>
                </a:cxn>
                <a:cxn ang="0">
                  <a:pos x="311" y="242"/>
                </a:cxn>
                <a:cxn ang="0">
                  <a:pos x="187" y="86"/>
                </a:cxn>
                <a:cxn ang="0">
                  <a:pos x="0" y="5"/>
                </a:cxn>
                <a:cxn ang="0">
                  <a:pos x="7" y="126"/>
                </a:cxn>
                <a:cxn ang="0">
                  <a:pos x="10" y="251"/>
                </a:cxn>
                <a:cxn ang="0">
                  <a:pos x="8" y="315"/>
                </a:cxn>
                <a:cxn ang="0">
                  <a:pos x="0" y="497"/>
                </a:cxn>
                <a:cxn ang="0">
                  <a:pos x="107" y="497"/>
                </a:cxn>
                <a:cxn ang="0">
                  <a:pos x="97" y="319"/>
                </a:cxn>
                <a:cxn ang="0">
                  <a:pos x="95" y="165"/>
                </a:cxn>
                <a:cxn ang="0">
                  <a:pos x="162" y="242"/>
                </a:cxn>
                <a:cxn ang="0">
                  <a:pos x="299" y="410"/>
                </a:cxn>
                <a:cxn ang="0">
                  <a:pos x="362" y="497"/>
                </a:cxn>
                <a:cxn ang="0">
                  <a:pos x="473" y="497"/>
                </a:cxn>
                <a:cxn ang="0">
                  <a:pos x="467" y="315"/>
                </a:cxn>
                <a:cxn ang="0">
                  <a:pos x="465" y="251"/>
                </a:cxn>
                <a:cxn ang="0">
                  <a:pos x="468" y="68"/>
                </a:cxn>
                <a:cxn ang="0">
                  <a:pos x="502" y="67"/>
                </a:cxn>
                <a:cxn ang="0">
                  <a:pos x="543" y="67"/>
                </a:cxn>
                <a:cxn ang="0">
                  <a:pos x="591" y="72"/>
                </a:cxn>
                <a:cxn ang="0">
                  <a:pos x="618" y="84"/>
                </a:cxn>
                <a:cxn ang="0">
                  <a:pos x="630" y="94"/>
                </a:cxn>
                <a:cxn ang="0">
                  <a:pos x="643" y="113"/>
                </a:cxn>
                <a:cxn ang="0">
                  <a:pos x="649" y="145"/>
                </a:cxn>
                <a:cxn ang="0">
                  <a:pos x="648" y="154"/>
                </a:cxn>
                <a:cxn ang="0">
                  <a:pos x="643" y="175"/>
                </a:cxn>
                <a:cxn ang="0">
                  <a:pos x="634" y="192"/>
                </a:cxn>
                <a:cxn ang="0">
                  <a:pos x="618" y="208"/>
                </a:cxn>
                <a:cxn ang="0">
                  <a:pos x="589" y="227"/>
                </a:cxn>
                <a:cxn ang="0">
                  <a:pos x="542" y="245"/>
                </a:cxn>
                <a:cxn ang="0">
                  <a:pos x="515" y="253"/>
                </a:cxn>
                <a:cxn ang="0">
                  <a:pos x="603" y="370"/>
                </a:cxn>
                <a:cxn ang="0">
                  <a:pos x="689" y="497"/>
                </a:cxn>
                <a:cxn ang="0">
                  <a:pos x="843" y="497"/>
                </a:cxn>
                <a:cxn ang="0">
                  <a:pos x="707" y="318"/>
                </a:cxn>
                <a:cxn ang="0">
                  <a:pos x="670" y="265"/>
                </a:cxn>
              </a:cxnLst>
              <a:rect l="0" t="0" r="r" b="b"/>
              <a:pathLst>
                <a:path w="843" h="497">
                  <a:moveTo>
                    <a:pt x="670" y="265"/>
                  </a:moveTo>
                  <a:lnTo>
                    <a:pt x="670" y="265"/>
                  </a:lnTo>
                  <a:lnTo>
                    <a:pt x="697" y="254"/>
                  </a:lnTo>
                  <a:lnTo>
                    <a:pt x="719" y="240"/>
                  </a:lnTo>
                  <a:lnTo>
                    <a:pt x="740" y="226"/>
                  </a:lnTo>
                  <a:lnTo>
                    <a:pt x="757" y="208"/>
                  </a:lnTo>
                  <a:lnTo>
                    <a:pt x="770" y="189"/>
                  </a:lnTo>
                  <a:lnTo>
                    <a:pt x="780" y="168"/>
                  </a:lnTo>
                  <a:lnTo>
                    <a:pt x="784" y="159"/>
                  </a:lnTo>
                  <a:lnTo>
                    <a:pt x="786" y="148"/>
                  </a:lnTo>
                  <a:lnTo>
                    <a:pt x="788" y="138"/>
                  </a:lnTo>
                  <a:lnTo>
                    <a:pt x="788" y="127"/>
                  </a:lnTo>
                  <a:lnTo>
                    <a:pt x="788" y="127"/>
                  </a:lnTo>
                  <a:lnTo>
                    <a:pt x="788" y="115"/>
                  </a:lnTo>
                  <a:lnTo>
                    <a:pt x="786" y="103"/>
                  </a:lnTo>
                  <a:lnTo>
                    <a:pt x="784" y="92"/>
                  </a:lnTo>
                  <a:lnTo>
                    <a:pt x="781" y="81"/>
                  </a:lnTo>
                  <a:lnTo>
                    <a:pt x="776" y="72"/>
                  </a:lnTo>
                  <a:lnTo>
                    <a:pt x="770" y="62"/>
                  </a:lnTo>
                  <a:lnTo>
                    <a:pt x="765" y="54"/>
                  </a:lnTo>
                  <a:lnTo>
                    <a:pt x="757" y="46"/>
                  </a:lnTo>
                  <a:lnTo>
                    <a:pt x="757" y="46"/>
                  </a:lnTo>
                  <a:lnTo>
                    <a:pt x="742" y="32"/>
                  </a:lnTo>
                  <a:lnTo>
                    <a:pt x="724" y="22"/>
                  </a:lnTo>
                  <a:lnTo>
                    <a:pt x="705" y="14"/>
                  </a:lnTo>
                  <a:lnTo>
                    <a:pt x="683" y="8"/>
                  </a:lnTo>
                  <a:lnTo>
                    <a:pt x="661" y="5"/>
                  </a:lnTo>
                  <a:lnTo>
                    <a:pt x="637" y="2"/>
                  </a:lnTo>
                  <a:lnTo>
                    <a:pt x="611" y="2"/>
                  </a:lnTo>
                  <a:lnTo>
                    <a:pt x="586" y="0"/>
                  </a:lnTo>
                  <a:lnTo>
                    <a:pt x="586" y="0"/>
                  </a:lnTo>
                  <a:lnTo>
                    <a:pt x="529" y="2"/>
                  </a:lnTo>
                  <a:lnTo>
                    <a:pt x="470" y="3"/>
                  </a:lnTo>
                  <a:lnTo>
                    <a:pt x="413" y="5"/>
                  </a:lnTo>
                  <a:lnTo>
                    <a:pt x="364" y="5"/>
                  </a:lnTo>
                  <a:lnTo>
                    <a:pt x="364" y="5"/>
                  </a:lnTo>
                  <a:lnTo>
                    <a:pt x="368" y="86"/>
                  </a:lnTo>
                  <a:lnTo>
                    <a:pt x="372" y="167"/>
                  </a:lnTo>
                  <a:lnTo>
                    <a:pt x="373" y="243"/>
                  </a:lnTo>
                  <a:lnTo>
                    <a:pt x="373" y="313"/>
                  </a:lnTo>
                  <a:lnTo>
                    <a:pt x="373" y="313"/>
                  </a:lnTo>
                  <a:lnTo>
                    <a:pt x="311" y="242"/>
                  </a:lnTo>
                  <a:lnTo>
                    <a:pt x="249" y="165"/>
                  </a:lnTo>
                  <a:lnTo>
                    <a:pt x="187" y="86"/>
                  </a:lnTo>
                  <a:lnTo>
                    <a:pt x="129" y="5"/>
                  </a:lnTo>
                  <a:lnTo>
                    <a:pt x="0" y="5"/>
                  </a:lnTo>
                  <a:lnTo>
                    <a:pt x="0" y="5"/>
                  </a:lnTo>
                  <a:lnTo>
                    <a:pt x="7" y="126"/>
                  </a:lnTo>
                  <a:lnTo>
                    <a:pt x="8" y="188"/>
                  </a:lnTo>
                  <a:lnTo>
                    <a:pt x="10" y="251"/>
                  </a:lnTo>
                  <a:lnTo>
                    <a:pt x="10" y="251"/>
                  </a:lnTo>
                  <a:lnTo>
                    <a:pt x="8" y="315"/>
                  </a:lnTo>
                  <a:lnTo>
                    <a:pt x="7" y="377"/>
                  </a:lnTo>
                  <a:lnTo>
                    <a:pt x="0" y="497"/>
                  </a:lnTo>
                  <a:lnTo>
                    <a:pt x="107" y="497"/>
                  </a:lnTo>
                  <a:lnTo>
                    <a:pt x="107" y="497"/>
                  </a:lnTo>
                  <a:lnTo>
                    <a:pt x="100" y="408"/>
                  </a:lnTo>
                  <a:lnTo>
                    <a:pt x="97" y="319"/>
                  </a:lnTo>
                  <a:lnTo>
                    <a:pt x="95" y="238"/>
                  </a:lnTo>
                  <a:lnTo>
                    <a:pt x="95" y="165"/>
                  </a:lnTo>
                  <a:lnTo>
                    <a:pt x="95" y="165"/>
                  </a:lnTo>
                  <a:lnTo>
                    <a:pt x="162" y="242"/>
                  </a:lnTo>
                  <a:lnTo>
                    <a:pt x="230" y="324"/>
                  </a:lnTo>
                  <a:lnTo>
                    <a:pt x="299" y="410"/>
                  </a:lnTo>
                  <a:lnTo>
                    <a:pt x="330" y="454"/>
                  </a:lnTo>
                  <a:lnTo>
                    <a:pt x="362" y="497"/>
                  </a:lnTo>
                  <a:lnTo>
                    <a:pt x="473" y="497"/>
                  </a:lnTo>
                  <a:lnTo>
                    <a:pt x="473" y="497"/>
                  </a:lnTo>
                  <a:lnTo>
                    <a:pt x="468" y="377"/>
                  </a:lnTo>
                  <a:lnTo>
                    <a:pt x="467" y="315"/>
                  </a:lnTo>
                  <a:lnTo>
                    <a:pt x="465" y="251"/>
                  </a:lnTo>
                  <a:lnTo>
                    <a:pt x="465" y="251"/>
                  </a:lnTo>
                  <a:lnTo>
                    <a:pt x="465" y="159"/>
                  </a:lnTo>
                  <a:lnTo>
                    <a:pt x="468" y="68"/>
                  </a:lnTo>
                  <a:lnTo>
                    <a:pt x="468" y="68"/>
                  </a:lnTo>
                  <a:lnTo>
                    <a:pt x="502" y="67"/>
                  </a:lnTo>
                  <a:lnTo>
                    <a:pt x="543" y="67"/>
                  </a:lnTo>
                  <a:lnTo>
                    <a:pt x="543" y="67"/>
                  </a:lnTo>
                  <a:lnTo>
                    <a:pt x="568" y="68"/>
                  </a:lnTo>
                  <a:lnTo>
                    <a:pt x="591" y="72"/>
                  </a:lnTo>
                  <a:lnTo>
                    <a:pt x="610" y="80"/>
                  </a:lnTo>
                  <a:lnTo>
                    <a:pt x="618" y="84"/>
                  </a:lnTo>
                  <a:lnTo>
                    <a:pt x="624" y="89"/>
                  </a:lnTo>
                  <a:lnTo>
                    <a:pt x="630" y="94"/>
                  </a:lnTo>
                  <a:lnTo>
                    <a:pt x="635" y="100"/>
                  </a:lnTo>
                  <a:lnTo>
                    <a:pt x="643" y="113"/>
                  </a:lnTo>
                  <a:lnTo>
                    <a:pt x="648" y="127"/>
                  </a:lnTo>
                  <a:lnTo>
                    <a:pt x="649" y="145"/>
                  </a:lnTo>
                  <a:lnTo>
                    <a:pt x="649" y="145"/>
                  </a:lnTo>
                  <a:lnTo>
                    <a:pt x="648" y="154"/>
                  </a:lnTo>
                  <a:lnTo>
                    <a:pt x="646" y="165"/>
                  </a:lnTo>
                  <a:lnTo>
                    <a:pt x="643" y="175"/>
                  </a:lnTo>
                  <a:lnTo>
                    <a:pt x="638" y="184"/>
                  </a:lnTo>
                  <a:lnTo>
                    <a:pt x="634" y="192"/>
                  </a:lnTo>
                  <a:lnTo>
                    <a:pt x="626" y="200"/>
                  </a:lnTo>
                  <a:lnTo>
                    <a:pt x="618" y="208"/>
                  </a:lnTo>
                  <a:lnTo>
                    <a:pt x="610" y="215"/>
                  </a:lnTo>
                  <a:lnTo>
                    <a:pt x="589" y="227"/>
                  </a:lnTo>
                  <a:lnTo>
                    <a:pt x="567" y="237"/>
                  </a:lnTo>
                  <a:lnTo>
                    <a:pt x="542" y="245"/>
                  </a:lnTo>
                  <a:lnTo>
                    <a:pt x="515" y="253"/>
                  </a:lnTo>
                  <a:lnTo>
                    <a:pt x="515" y="253"/>
                  </a:lnTo>
                  <a:lnTo>
                    <a:pt x="557" y="308"/>
                  </a:lnTo>
                  <a:lnTo>
                    <a:pt x="603" y="370"/>
                  </a:lnTo>
                  <a:lnTo>
                    <a:pt x="648" y="435"/>
                  </a:lnTo>
                  <a:lnTo>
                    <a:pt x="689" y="497"/>
                  </a:lnTo>
                  <a:lnTo>
                    <a:pt x="843" y="497"/>
                  </a:lnTo>
                  <a:lnTo>
                    <a:pt x="843" y="497"/>
                  </a:lnTo>
                  <a:lnTo>
                    <a:pt x="748" y="375"/>
                  </a:lnTo>
                  <a:lnTo>
                    <a:pt x="707" y="318"/>
                  </a:lnTo>
                  <a:lnTo>
                    <a:pt x="670" y="265"/>
                  </a:lnTo>
                  <a:lnTo>
                    <a:pt x="670" y="265"/>
                  </a:lnTo>
                  <a:close/>
                </a:path>
              </a:pathLst>
            </a:custGeom>
            <a:solidFill>
              <a:srgbClr val="005BAC"/>
            </a:solidFill>
            <a:ln w="9525">
              <a:noFill/>
              <a:round/>
              <a:headEnd/>
              <a:tailEnd/>
            </a:ln>
          </p:spPr>
          <p:txBody>
            <a:bodyPr/>
            <a:lstStyle/>
            <a:p>
              <a:pPr>
                <a:defRPr/>
              </a:pPr>
              <a:endParaRPr lang="ja-JP" altLang="en-US">
                <a:ea typeface="ＭＳ Ｐゴシック" pitchFamily="50" charset="-128"/>
              </a:endParaRPr>
            </a:p>
          </p:txBody>
        </p:sp>
        <p:sp>
          <p:nvSpPr>
            <p:cNvPr id="374" name="Freeform 292"/>
            <p:cNvSpPr>
              <a:spLocks noChangeAspect="1"/>
            </p:cNvSpPr>
            <p:nvPr userDrawn="1"/>
          </p:nvSpPr>
          <p:spPr bwMode="auto">
            <a:xfrm>
              <a:off x="3967822" y="4507897"/>
              <a:ext cx="518157" cy="692783"/>
            </a:xfrm>
            <a:custGeom>
              <a:avLst/>
              <a:gdLst/>
              <a:ahLst/>
              <a:cxnLst>
                <a:cxn ang="0">
                  <a:pos x="103" y="114"/>
                </a:cxn>
                <a:cxn ang="0">
                  <a:pos x="171" y="114"/>
                </a:cxn>
                <a:cxn ang="0">
                  <a:pos x="171" y="97"/>
                </a:cxn>
                <a:cxn ang="0">
                  <a:pos x="97" y="97"/>
                </a:cxn>
                <a:cxn ang="0">
                  <a:pos x="97" y="54"/>
                </a:cxn>
                <a:cxn ang="0">
                  <a:pos x="159" y="54"/>
                </a:cxn>
                <a:cxn ang="0">
                  <a:pos x="159" y="36"/>
                </a:cxn>
                <a:cxn ang="0">
                  <a:pos x="97" y="36"/>
                </a:cxn>
                <a:cxn ang="0">
                  <a:pos x="97" y="0"/>
                </a:cxn>
                <a:cxn ang="0">
                  <a:pos x="76" y="0"/>
                </a:cxn>
                <a:cxn ang="0">
                  <a:pos x="76" y="36"/>
                </a:cxn>
                <a:cxn ang="0">
                  <a:pos x="14" y="36"/>
                </a:cxn>
                <a:cxn ang="0">
                  <a:pos x="14" y="54"/>
                </a:cxn>
                <a:cxn ang="0">
                  <a:pos x="76" y="54"/>
                </a:cxn>
                <a:cxn ang="0">
                  <a:pos x="76" y="97"/>
                </a:cxn>
                <a:cxn ang="0">
                  <a:pos x="3" y="97"/>
                </a:cxn>
                <a:cxn ang="0">
                  <a:pos x="3" y="114"/>
                </a:cxn>
                <a:cxn ang="0">
                  <a:pos x="70" y="114"/>
                </a:cxn>
                <a:cxn ang="0">
                  <a:pos x="70" y="114"/>
                </a:cxn>
                <a:cxn ang="0">
                  <a:pos x="54" y="135"/>
                </a:cxn>
                <a:cxn ang="0">
                  <a:pos x="38" y="155"/>
                </a:cxn>
                <a:cxn ang="0">
                  <a:pos x="19" y="174"/>
                </a:cxn>
                <a:cxn ang="0">
                  <a:pos x="0" y="192"/>
                </a:cxn>
                <a:cxn ang="0">
                  <a:pos x="11" y="208"/>
                </a:cxn>
                <a:cxn ang="0">
                  <a:pos x="11" y="208"/>
                </a:cxn>
                <a:cxn ang="0">
                  <a:pos x="29" y="192"/>
                </a:cxn>
                <a:cxn ang="0">
                  <a:pos x="46" y="173"/>
                </a:cxn>
                <a:cxn ang="0">
                  <a:pos x="62" y="154"/>
                </a:cxn>
                <a:cxn ang="0">
                  <a:pos x="76" y="133"/>
                </a:cxn>
                <a:cxn ang="0">
                  <a:pos x="76" y="228"/>
                </a:cxn>
                <a:cxn ang="0">
                  <a:pos x="97" y="228"/>
                </a:cxn>
                <a:cxn ang="0">
                  <a:pos x="97" y="133"/>
                </a:cxn>
                <a:cxn ang="0">
                  <a:pos x="97" y="133"/>
                </a:cxn>
                <a:cxn ang="0">
                  <a:pos x="111" y="154"/>
                </a:cxn>
                <a:cxn ang="0">
                  <a:pos x="127" y="173"/>
                </a:cxn>
                <a:cxn ang="0">
                  <a:pos x="144" y="192"/>
                </a:cxn>
                <a:cxn ang="0">
                  <a:pos x="162" y="208"/>
                </a:cxn>
                <a:cxn ang="0">
                  <a:pos x="173" y="192"/>
                </a:cxn>
                <a:cxn ang="0">
                  <a:pos x="173" y="192"/>
                </a:cxn>
                <a:cxn ang="0">
                  <a:pos x="154" y="174"/>
                </a:cxn>
                <a:cxn ang="0">
                  <a:pos x="136" y="155"/>
                </a:cxn>
                <a:cxn ang="0">
                  <a:pos x="119" y="135"/>
                </a:cxn>
                <a:cxn ang="0">
                  <a:pos x="103" y="114"/>
                </a:cxn>
                <a:cxn ang="0">
                  <a:pos x="103" y="114"/>
                </a:cxn>
              </a:cxnLst>
              <a:rect l="0" t="0" r="r" b="b"/>
              <a:pathLst>
                <a:path w="173" h="228">
                  <a:moveTo>
                    <a:pt x="103" y="114"/>
                  </a:moveTo>
                  <a:lnTo>
                    <a:pt x="171" y="114"/>
                  </a:lnTo>
                  <a:lnTo>
                    <a:pt x="171" y="97"/>
                  </a:lnTo>
                  <a:lnTo>
                    <a:pt x="97" y="97"/>
                  </a:lnTo>
                  <a:lnTo>
                    <a:pt x="97" y="54"/>
                  </a:lnTo>
                  <a:lnTo>
                    <a:pt x="159" y="54"/>
                  </a:lnTo>
                  <a:lnTo>
                    <a:pt x="159" y="36"/>
                  </a:lnTo>
                  <a:lnTo>
                    <a:pt x="97" y="36"/>
                  </a:lnTo>
                  <a:lnTo>
                    <a:pt x="97" y="0"/>
                  </a:lnTo>
                  <a:lnTo>
                    <a:pt x="76" y="0"/>
                  </a:lnTo>
                  <a:lnTo>
                    <a:pt x="76" y="36"/>
                  </a:lnTo>
                  <a:lnTo>
                    <a:pt x="14" y="36"/>
                  </a:lnTo>
                  <a:lnTo>
                    <a:pt x="14" y="54"/>
                  </a:lnTo>
                  <a:lnTo>
                    <a:pt x="76" y="54"/>
                  </a:lnTo>
                  <a:lnTo>
                    <a:pt x="76" y="97"/>
                  </a:lnTo>
                  <a:lnTo>
                    <a:pt x="3" y="97"/>
                  </a:lnTo>
                  <a:lnTo>
                    <a:pt x="3" y="114"/>
                  </a:lnTo>
                  <a:lnTo>
                    <a:pt x="70" y="114"/>
                  </a:lnTo>
                  <a:lnTo>
                    <a:pt x="70" y="114"/>
                  </a:lnTo>
                  <a:lnTo>
                    <a:pt x="54" y="135"/>
                  </a:lnTo>
                  <a:lnTo>
                    <a:pt x="38" y="155"/>
                  </a:lnTo>
                  <a:lnTo>
                    <a:pt x="19" y="174"/>
                  </a:lnTo>
                  <a:lnTo>
                    <a:pt x="0" y="192"/>
                  </a:lnTo>
                  <a:lnTo>
                    <a:pt x="11" y="208"/>
                  </a:lnTo>
                  <a:lnTo>
                    <a:pt x="11" y="208"/>
                  </a:lnTo>
                  <a:lnTo>
                    <a:pt x="29" y="192"/>
                  </a:lnTo>
                  <a:lnTo>
                    <a:pt x="46" y="173"/>
                  </a:lnTo>
                  <a:lnTo>
                    <a:pt x="62" y="154"/>
                  </a:lnTo>
                  <a:lnTo>
                    <a:pt x="76" y="133"/>
                  </a:lnTo>
                  <a:lnTo>
                    <a:pt x="76" y="228"/>
                  </a:lnTo>
                  <a:lnTo>
                    <a:pt x="97" y="228"/>
                  </a:lnTo>
                  <a:lnTo>
                    <a:pt x="97" y="133"/>
                  </a:lnTo>
                  <a:lnTo>
                    <a:pt x="97" y="133"/>
                  </a:lnTo>
                  <a:lnTo>
                    <a:pt x="111" y="154"/>
                  </a:lnTo>
                  <a:lnTo>
                    <a:pt x="127" y="173"/>
                  </a:lnTo>
                  <a:lnTo>
                    <a:pt x="144" y="192"/>
                  </a:lnTo>
                  <a:lnTo>
                    <a:pt x="162" y="208"/>
                  </a:lnTo>
                  <a:lnTo>
                    <a:pt x="173" y="192"/>
                  </a:lnTo>
                  <a:lnTo>
                    <a:pt x="173" y="192"/>
                  </a:lnTo>
                  <a:lnTo>
                    <a:pt x="154" y="174"/>
                  </a:lnTo>
                  <a:lnTo>
                    <a:pt x="136" y="155"/>
                  </a:lnTo>
                  <a:lnTo>
                    <a:pt x="119" y="135"/>
                  </a:lnTo>
                  <a:lnTo>
                    <a:pt x="103" y="114"/>
                  </a:lnTo>
                  <a:lnTo>
                    <a:pt x="103" y="114"/>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375" name="Freeform 293"/>
            <p:cNvSpPr>
              <a:spLocks noChangeAspect="1"/>
            </p:cNvSpPr>
            <p:nvPr userDrawn="1"/>
          </p:nvSpPr>
          <p:spPr bwMode="auto">
            <a:xfrm>
              <a:off x="4630581" y="4507897"/>
              <a:ext cx="536232" cy="692783"/>
            </a:xfrm>
            <a:custGeom>
              <a:avLst/>
              <a:gdLst/>
              <a:ahLst/>
              <a:cxnLst>
                <a:cxn ang="0">
                  <a:pos x="108" y="125"/>
                </a:cxn>
                <a:cxn ang="0">
                  <a:pos x="172" y="125"/>
                </a:cxn>
                <a:cxn ang="0">
                  <a:pos x="172" y="108"/>
                </a:cxn>
                <a:cxn ang="0">
                  <a:pos x="143" y="108"/>
                </a:cxn>
                <a:cxn ang="0">
                  <a:pos x="143" y="63"/>
                </a:cxn>
                <a:cxn ang="0">
                  <a:pos x="124" y="63"/>
                </a:cxn>
                <a:cxn ang="0">
                  <a:pos x="124" y="108"/>
                </a:cxn>
                <a:cxn ang="0">
                  <a:pos x="97" y="108"/>
                </a:cxn>
                <a:cxn ang="0">
                  <a:pos x="97" y="46"/>
                </a:cxn>
                <a:cxn ang="0">
                  <a:pos x="164" y="46"/>
                </a:cxn>
                <a:cxn ang="0">
                  <a:pos x="164" y="30"/>
                </a:cxn>
                <a:cxn ang="0">
                  <a:pos x="97" y="30"/>
                </a:cxn>
                <a:cxn ang="0">
                  <a:pos x="97" y="0"/>
                </a:cxn>
                <a:cxn ang="0">
                  <a:pos x="78" y="0"/>
                </a:cxn>
                <a:cxn ang="0">
                  <a:pos x="78" y="30"/>
                </a:cxn>
                <a:cxn ang="0">
                  <a:pos x="12" y="30"/>
                </a:cxn>
                <a:cxn ang="0">
                  <a:pos x="12" y="46"/>
                </a:cxn>
                <a:cxn ang="0">
                  <a:pos x="78" y="46"/>
                </a:cxn>
                <a:cxn ang="0">
                  <a:pos x="78" y="108"/>
                </a:cxn>
                <a:cxn ang="0">
                  <a:pos x="50" y="108"/>
                </a:cxn>
                <a:cxn ang="0">
                  <a:pos x="50" y="63"/>
                </a:cxn>
                <a:cxn ang="0">
                  <a:pos x="32" y="63"/>
                </a:cxn>
                <a:cxn ang="0">
                  <a:pos x="32" y="108"/>
                </a:cxn>
                <a:cxn ang="0">
                  <a:pos x="4" y="108"/>
                </a:cxn>
                <a:cxn ang="0">
                  <a:pos x="4" y="125"/>
                </a:cxn>
                <a:cxn ang="0">
                  <a:pos x="67" y="125"/>
                </a:cxn>
                <a:cxn ang="0">
                  <a:pos x="67" y="125"/>
                </a:cxn>
                <a:cxn ang="0">
                  <a:pos x="51" y="144"/>
                </a:cxn>
                <a:cxn ang="0">
                  <a:pos x="35" y="162"/>
                </a:cxn>
                <a:cxn ang="0">
                  <a:pos x="18" y="179"/>
                </a:cxn>
                <a:cxn ang="0">
                  <a:pos x="0" y="195"/>
                </a:cxn>
                <a:cxn ang="0">
                  <a:pos x="12" y="211"/>
                </a:cxn>
                <a:cxn ang="0">
                  <a:pos x="12" y="211"/>
                </a:cxn>
                <a:cxn ang="0">
                  <a:pos x="29" y="195"/>
                </a:cxn>
                <a:cxn ang="0">
                  <a:pos x="46" y="176"/>
                </a:cxn>
                <a:cxn ang="0">
                  <a:pos x="64" y="157"/>
                </a:cxn>
                <a:cxn ang="0">
                  <a:pos x="78" y="138"/>
                </a:cxn>
                <a:cxn ang="0">
                  <a:pos x="78" y="228"/>
                </a:cxn>
                <a:cxn ang="0">
                  <a:pos x="97" y="228"/>
                </a:cxn>
                <a:cxn ang="0">
                  <a:pos x="97" y="138"/>
                </a:cxn>
                <a:cxn ang="0">
                  <a:pos x="97" y="138"/>
                </a:cxn>
                <a:cxn ang="0">
                  <a:pos x="112" y="157"/>
                </a:cxn>
                <a:cxn ang="0">
                  <a:pos x="129" y="176"/>
                </a:cxn>
                <a:cxn ang="0">
                  <a:pos x="147" y="195"/>
                </a:cxn>
                <a:cxn ang="0">
                  <a:pos x="164" y="211"/>
                </a:cxn>
                <a:cxn ang="0">
                  <a:pos x="175" y="195"/>
                </a:cxn>
                <a:cxn ang="0">
                  <a:pos x="175" y="195"/>
                </a:cxn>
                <a:cxn ang="0">
                  <a:pos x="158" y="179"/>
                </a:cxn>
                <a:cxn ang="0">
                  <a:pos x="140" y="162"/>
                </a:cxn>
                <a:cxn ang="0">
                  <a:pos x="124" y="144"/>
                </a:cxn>
                <a:cxn ang="0">
                  <a:pos x="108" y="125"/>
                </a:cxn>
                <a:cxn ang="0">
                  <a:pos x="108" y="125"/>
                </a:cxn>
              </a:cxnLst>
              <a:rect l="0" t="0" r="r" b="b"/>
              <a:pathLst>
                <a:path w="175" h="228">
                  <a:moveTo>
                    <a:pt x="108" y="125"/>
                  </a:moveTo>
                  <a:lnTo>
                    <a:pt x="172" y="125"/>
                  </a:lnTo>
                  <a:lnTo>
                    <a:pt x="172" y="108"/>
                  </a:lnTo>
                  <a:lnTo>
                    <a:pt x="143" y="108"/>
                  </a:lnTo>
                  <a:lnTo>
                    <a:pt x="143" y="63"/>
                  </a:lnTo>
                  <a:lnTo>
                    <a:pt x="124" y="63"/>
                  </a:lnTo>
                  <a:lnTo>
                    <a:pt x="124" y="108"/>
                  </a:lnTo>
                  <a:lnTo>
                    <a:pt x="97" y="108"/>
                  </a:lnTo>
                  <a:lnTo>
                    <a:pt x="97" y="46"/>
                  </a:lnTo>
                  <a:lnTo>
                    <a:pt x="164" y="46"/>
                  </a:lnTo>
                  <a:lnTo>
                    <a:pt x="164" y="30"/>
                  </a:lnTo>
                  <a:lnTo>
                    <a:pt x="97" y="30"/>
                  </a:lnTo>
                  <a:lnTo>
                    <a:pt x="97" y="0"/>
                  </a:lnTo>
                  <a:lnTo>
                    <a:pt x="78" y="0"/>
                  </a:lnTo>
                  <a:lnTo>
                    <a:pt x="78" y="30"/>
                  </a:lnTo>
                  <a:lnTo>
                    <a:pt x="12" y="30"/>
                  </a:lnTo>
                  <a:lnTo>
                    <a:pt x="12" y="46"/>
                  </a:lnTo>
                  <a:lnTo>
                    <a:pt x="78" y="46"/>
                  </a:lnTo>
                  <a:lnTo>
                    <a:pt x="78" y="108"/>
                  </a:lnTo>
                  <a:lnTo>
                    <a:pt x="50" y="108"/>
                  </a:lnTo>
                  <a:lnTo>
                    <a:pt x="50" y="63"/>
                  </a:lnTo>
                  <a:lnTo>
                    <a:pt x="32" y="63"/>
                  </a:lnTo>
                  <a:lnTo>
                    <a:pt x="32" y="108"/>
                  </a:lnTo>
                  <a:lnTo>
                    <a:pt x="4" y="108"/>
                  </a:lnTo>
                  <a:lnTo>
                    <a:pt x="4" y="125"/>
                  </a:lnTo>
                  <a:lnTo>
                    <a:pt x="67" y="125"/>
                  </a:lnTo>
                  <a:lnTo>
                    <a:pt x="67" y="125"/>
                  </a:lnTo>
                  <a:lnTo>
                    <a:pt x="51" y="144"/>
                  </a:lnTo>
                  <a:lnTo>
                    <a:pt x="35" y="162"/>
                  </a:lnTo>
                  <a:lnTo>
                    <a:pt x="18" y="179"/>
                  </a:lnTo>
                  <a:lnTo>
                    <a:pt x="0" y="195"/>
                  </a:lnTo>
                  <a:lnTo>
                    <a:pt x="12" y="211"/>
                  </a:lnTo>
                  <a:lnTo>
                    <a:pt x="12" y="211"/>
                  </a:lnTo>
                  <a:lnTo>
                    <a:pt x="29" y="195"/>
                  </a:lnTo>
                  <a:lnTo>
                    <a:pt x="46" y="176"/>
                  </a:lnTo>
                  <a:lnTo>
                    <a:pt x="64" y="157"/>
                  </a:lnTo>
                  <a:lnTo>
                    <a:pt x="78" y="138"/>
                  </a:lnTo>
                  <a:lnTo>
                    <a:pt x="78" y="228"/>
                  </a:lnTo>
                  <a:lnTo>
                    <a:pt x="97" y="228"/>
                  </a:lnTo>
                  <a:lnTo>
                    <a:pt x="97" y="138"/>
                  </a:lnTo>
                  <a:lnTo>
                    <a:pt x="97" y="138"/>
                  </a:lnTo>
                  <a:lnTo>
                    <a:pt x="112" y="157"/>
                  </a:lnTo>
                  <a:lnTo>
                    <a:pt x="129" y="176"/>
                  </a:lnTo>
                  <a:lnTo>
                    <a:pt x="147" y="195"/>
                  </a:lnTo>
                  <a:lnTo>
                    <a:pt x="164" y="211"/>
                  </a:lnTo>
                  <a:lnTo>
                    <a:pt x="175" y="195"/>
                  </a:lnTo>
                  <a:lnTo>
                    <a:pt x="175" y="195"/>
                  </a:lnTo>
                  <a:lnTo>
                    <a:pt x="158" y="179"/>
                  </a:lnTo>
                  <a:lnTo>
                    <a:pt x="140" y="162"/>
                  </a:lnTo>
                  <a:lnTo>
                    <a:pt x="124" y="144"/>
                  </a:lnTo>
                  <a:lnTo>
                    <a:pt x="108" y="125"/>
                  </a:lnTo>
                  <a:lnTo>
                    <a:pt x="108" y="125"/>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376" name="Rectangle 294"/>
            <p:cNvSpPr>
              <a:spLocks noChangeAspect="1" noChangeArrowheads="1"/>
            </p:cNvSpPr>
            <p:nvPr userDrawn="1"/>
          </p:nvSpPr>
          <p:spPr bwMode="auto">
            <a:xfrm>
              <a:off x="5636769" y="4580187"/>
              <a:ext cx="66276" cy="409646"/>
            </a:xfrm>
            <a:prstGeom prst="rect">
              <a:avLst/>
            </a:prstGeom>
            <a:solidFill>
              <a:srgbClr val="FFFFFF"/>
            </a:solidFill>
            <a:ln w="9525">
              <a:noFill/>
              <a:miter lim="800000"/>
              <a:headEnd/>
              <a:tailEnd/>
            </a:ln>
          </p:spPr>
          <p:txBody>
            <a:bodyPr/>
            <a:lstStyle/>
            <a:p>
              <a:pPr>
                <a:defRPr/>
              </a:pPr>
              <a:endParaRPr lang="ja-JP" altLang="en-US">
                <a:ea typeface="ＭＳ Ｐゴシック" pitchFamily="50" charset="-128"/>
              </a:endParaRPr>
            </a:p>
          </p:txBody>
        </p:sp>
        <p:sp>
          <p:nvSpPr>
            <p:cNvPr id="377" name="Freeform 295"/>
            <p:cNvSpPr>
              <a:spLocks noChangeAspect="1"/>
            </p:cNvSpPr>
            <p:nvPr userDrawn="1"/>
          </p:nvSpPr>
          <p:spPr bwMode="auto">
            <a:xfrm>
              <a:off x="5293340" y="4531993"/>
              <a:ext cx="313304" cy="198799"/>
            </a:xfrm>
            <a:custGeom>
              <a:avLst/>
              <a:gdLst/>
              <a:ahLst/>
              <a:cxnLst>
                <a:cxn ang="0">
                  <a:pos x="70" y="8"/>
                </a:cxn>
                <a:cxn ang="0">
                  <a:pos x="70" y="8"/>
                </a:cxn>
                <a:cxn ang="0">
                  <a:pos x="65" y="2"/>
                </a:cxn>
                <a:cxn ang="0">
                  <a:pos x="62" y="0"/>
                </a:cxn>
                <a:cxn ang="0">
                  <a:pos x="57" y="0"/>
                </a:cxn>
                <a:cxn ang="0">
                  <a:pos x="57" y="0"/>
                </a:cxn>
                <a:cxn ang="0">
                  <a:pos x="54" y="0"/>
                </a:cxn>
                <a:cxn ang="0">
                  <a:pos x="49" y="3"/>
                </a:cxn>
                <a:cxn ang="0">
                  <a:pos x="44" y="8"/>
                </a:cxn>
                <a:cxn ang="0">
                  <a:pos x="44" y="8"/>
                </a:cxn>
                <a:cxn ang="0">
                  <a:pos x="24" y="30"/>
                </a:cxn>
                <a:cxn ang="0">
                  <a:pos x="0" y="51"/>
                </a:cxn>
                <a:cxn ang="0">
                  <a:pos x="9" y="67"/>
                </a:cxn>
                <a:cxn ang="0">
                  <a:pos x="9" y="67"/>
                </a:cxn>
                <a:cxn ang="0">
                  <a:pos x="35" y="43"/>
                </a:cxn>
                <a:cxn ang="0">
                  <a:pos x="57" y="17"/>
                </a:cxn>
                <a:cxn ang="0">
                  <a:pos x="57" y="17"/>
                </a:cxn>
                <a:cxn ang="0">
                  <a:pos x="74" y="35"/>
                </a:cxn>
                <a:cxn ang="0">
                  <a:pos x="97" y="56"/>
                </a:cxn>
                <a:cxn ang="0">
                  <a:pos x="106" y="41"/>
                </a:cxn>
                <a:cxn ang="0">
                  <a:pos x="106" y="41"/>
                </a:cxn>
                <a:cxn ang="0">
                  <a:pos x="89" y="25"/>
                </a:cxn>
                <a:cxn ang="0">
                  <a:pos x="70" y="8"/>
                </a:cxn>
                <a:cxn ang="0">
                  <a:pos x="70" y="8"/>
                </a:cxn>
              </a:cxnLst>
              <a:rect l="0" t="0" r="r" b="b"/>
              <a:pathLst>
                <a:path w="106" h="67">
                  <a:moveTo>
                    <a:pt x="70" y="8"/>
                  </a:moveTo>
                  <a:lnTo>
                    <a:pt x="70" y="8"/>
                  </a:lnTo>
                  <a:lnTo>
                    <a:pt x="65" y="2"/>
                  </a:lnTo>
                  <a:lnTo>
                    <a:pt x="62" y="0"/>
                  </a:lnTo>
                  <a:lnTo>
                    <a:pt x="57" y="0"/>
                  </a:lnTo>
                  <a:lnTo>
                    <a:pt x="57" y="0"/>
                  </a:lnTo>
                  <a:lnTo>
                    <a:pt x="54" y="0"/>
                  </a:lnTo>
                  <a:lnTo>
                    <a:pt x="49" y="3"/>
                  </a:lnTo>
                  <a:lnTo>
                    <a:pt x="44" y="8"/>
                  </a:lnTo>
                  <a:lnTo>
                    <a:pt x="44" y="8"/>
                  </a:lnTo>
                  <a:lnTo>
                    <a:pt x="24" y="30"/>
                  </a:lnTo>
                  <a:lnTo>
                    <a:pt x="0" y="51"/>
                  </a:lnTo>
                  <a:lnTo>
                    <a:pt x="9" y="67"/>
                  </a:lnTo>
                  <a:lnTo>
                    <a:pt x="9" y="67"/>
                  </a:lnTo>
                  <a:lnTo>
                    <a:pt x="35" y="43"/>
                  </a:lnTo>
                  <a:lnTo>
                    <a:pt x="57" y="17"/>
                  </a:lnTo>
                  <a:lnTo>
                    <a:pt x="57" y="17"/>
                  </a:lnTo>
                  <a:lnTo>
                    <a:pt x="74" y="35"/>
                  </a:lnTo>
                  <a:lnTo>
                    <a:pt x="97" y="56"/>
                  </a:lnTo>
                  <a:lnTo>
                    <a:pt x="106" y="41"/>
                  </a:lnTo>
                  <a:lnTo>
                    <a:pt x="106" y="41"/>
                  </a:lnTo>
                  <a:lnTo>
                    <a:pt x="89" y="25"/>
                  </a:lnTo>
                  <a:lnTo>
                    <a:pt x="70" y="8"/>
                  </a:lnTo>
                  <a:lnTo>
                    <a:pt x="70" y="8"/>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378" name="Freeform 296"/>
            <p:cNvSpPr>
              <a:spLocks noChangeAspect="1"/>
            </p:cNvSpPr>
            <p:nvPr userDrawn="1"/>
          </p:nvSpPr>
          <p:spPr bwMode="auto">
            <a:xfrm>
              <a:off x="5684970" y="4538018"/>
              <a:ext cx="132552" cy="632541"/>
            </a:xfrm>
            <a:custGeom>
              <a:avLst/>
              <a:gdLst/>
              <a:ahLst/>
              <a:cxnLst>
                <a:cxn ang="0">
                  <a:pos x="23" y="0"/>
                </a:cxn>
                <a:cxn ang="0">
                  <a:pos x="23" y="189"/>
                </a:cxn>
                <a:cxn ang="0">
                  <a:pos x="23" y="189"/>
                </a:cxn>
                <a:cxn ang="0">
                  <a:pos x="21" y="194"/>
                </a:cxn>
                <a:cxn ang="0">
                  <a:pos x="19" y="196"/>
                </a:cxn>
                <a:cxn ang="0">
                  <a:pos x="16" y="196"/>
                </a:cxn>
                <a:cxn ang="0">
                  <a:pos x="0" y="196"/>
                </a:cxn>
                <a:cxn ang="0">
                  <a:pos x="0" y="213"/>
                </a:cxn>
                <a:cxn ang="0">
                  <a:pos x="23" y="213"/>
                </a:cxn>
                <a:cxn ang="0">
                  <a:pos x="23" y="213"/>
                </a:cxn>
                <a:cxn ang="0">
                  <a:pos x="30" y="213"/>
                </a:cxn>
                <a:cxn ang="0">
                  <a:pos x="37" y="208"/>
                </a:cxn>
                <a:cxn ang="0">
                  <a:pos x="40" y="202"/>
                </a:cxn>
                <a:cxn ang="0">
                  <a:pos x="42" y="194"/>
                </a:cxn>
                <a:cxn ang="0">
                  <a:pos x="42" y="0"/>
                </a:cxn>
                <a:cxn ang="0">
                  <a:pos x="23" y="0"/>
                </a:cxn>
              </a:cxnLst>
              <a:rect l="0" t="0" r="r" b="b"/>
              <a:pathLst>
                <a:path w="42" h="213">
                  <a:moveTo>
                    <a:pt x="23" y="0"/>
                  </a:moveTo>
                  <a:lnTo>
                    <a:pt x="23" y="189"/>
                  </a:lnTo>
                  <a:lnTo>
                    <a:pt x="23" y="189"/>
                  </a:lnTo>
                  <a:lnTo>
                    <a:pt x="21" y="194"/>
                  </a:lnTo>
                  <a:lnTo>
                    <a:pt x="19" y="196"/>
                  </a:lnTo>
                  <a:lnTo>
                    <a:pt x="16" y="196"/>
                  </a:lnTo>
                  <a:lnTo>
                    <a:pt x="0" y="196"/>
                  </a:lnTo>
                  <a:lnTo>
                    <a:pt x="0" y="213"/>
                  </a:lnTo>
                  <a:lnTo>
                    <a:pt x="23" y="213"/>
                  </a:lnTo>
                  <a:lnTo>
                    <a:pt x="23" y="213"/>
                  </a:lnTo>
                  <a:lnTo>
                    <a:pt x="30" y="213"/>
                  </a:lnTo>
                  <a:lnTo>
                    <a:pt x="37" y="208"/>
                  </a:lnTo>
                  <a:lnTo>
                    <a:pt x="40" y="202"/>
                  </a:lnTo>
                  <a:lnTo>
                    <a:pt x="42" y="194"/>
                  </a:lnTo>
                  <a:lnTo>
                    <a:pt x="42" y="0"/>
                  </a:lnTo>
                  <a:lnTo>
                    <a:pt x="23" y="0"/>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379" name="Freeform 297"/>
            <p:cNvSpPr>
              <a:spLocks noChangeAspect="1" noEditPoints="1"/>
            </p:cNvSpPr>
            <p:nvPr userDrawn="1"/>
          </p:nvSpPr>
          <p:spPr bwMode="auto">
            <a:xfrm>
              <a:off x="5293340" y="4646453"/>
              <a:ext cx="313304" cy="518081"/>
            </a:xfrm>
            <a:custGeom>
              <a:avLst/>
              <a:gdLst/>
              <a:ahLst/>
              <a:cxnLst>
                <a:cxn ang="0">
                  <a:pos x="40" y="114"/>
                </a:cxn>
                <a:cxn ang="0">
                  <a:pos x="35" y="116"/>
                </a:cxn>
                <a:cxn ang="0">
                  <a:pos x="30" y="117"/>
                </a:cxn>
                <a:cxn ang="0">
                  <a:pos x="84" y="100"/>
                </a:cxn>
                <a:cxn ang="0">
                  <a:pos x="89" y="100"/>
                </a:cxn>
                <a:cxn ang="0">
                  <a:pos x="96" y="92"/>
                </a:cxn>
                <a:cxn ang="0">
                  <a:pos x="97" y="38"/>
                </a:cxn>
                <a:cxn ang="0">
                  <a:pos x="96" y="31"/>
                </a:cxn>
                <a:cxn ang="0">
                  <a:pos x="89" y="25"/>
                </a:cxn>
                <a:cxn ang="0">
                  <a:pos x="65" y="24"/>
                </a:cxn>
                <a:cxn ang="0">
                  <a:pos x="48" y="0"/>
                </a:cxn>
                <a:cxn ang="0">
                  <a:pos x="27" y="24"/>
                </a:cxn>
                <a:cxn ang="0">
                  <a:pos x="23" y="25"/>
                </a:cxn>
                <a:cxn ang="0">
                  <a:pos x="16" y="31"/>
                </a:cxn>
                <a:cxn ang="0">
                  <a:pos x="15" y="79"/>
                </a:cxn>
                <a:cxn ang="0">
                  <a:pos x="15" y="105"/>
                </a:cxn>
                <a:cxn ang="0">
                  <a:pos x="7" y="143"/>
                </a:cxn>
                <a:cxn ang="0">
                  <a:pos x="15" y="170"/>
                </a:cxn>
                <a:cxn ang="0">
                  <a:pos x="21" y="154"/>
                </a:cxn>
                <a:cxn ang="0">
                  <a:pos x="27" y="160"/>
                </a:cxn>
                <a:cxn ang="0">
                  <a:pos x="27" y="166"/>
                </a:cxn>
                <a:cxn ang="0">
                  <a:pos x="34" y="173"/>
                </a:cxn>
                <a:cxn ang="0">
                  <a:pos x="88" y="173"/>
                </a:cxn>
                <a:cxn ang="0">
                  <a:pos x="94" y="173"/>
                </a:cxn>
                <a:cxn ang="0">
                  <a:pos x="100" y="166"/>
                </a:cxn>
                <a:cxn ang="0">
                  <a:pos x="102" y="128"/>
                </a:cxn>
                <a:cxn ang="0">
                  <a:pos x="100" y="122"/>
                </a:cxn>
                <a:cxn ang="0">
                  <a:pos x="94" y="116"/>
                </a:cxn>
                <a:cxn ang="0">
                  <a:pos x="88" y="114"/>
                </a:cxn>
                <a:cxn ang="0">
                  <a:pos x="32" y="85"/>
                </a:cxn>
                <a:cxn ang="0">
                  <a:pos x="78" y="68"/>
                </a:cxn>
                <a:cxn ang="0">
                  <a:pos x="78" y="81"/>
                </a:cxn>
                <a:cxn ang="0">
                  <a:pos x="75" y="85"/>
                </a:cxn>
                <a:cxn ang="0">
                  <a:pos x="37" y="38"/>
                </a:cxn>
                <a:cxn ang="0">
                  <a:pos x="75" y="38"/>
                </a:cxn>
                <a:cxn ang="0">
                  <a:pos x="78" y="43"/>
                </a:cxn>
                <a:cxn ang="0">
                  <a:pos x="32" y="54"/>
                </a:cxn>
                <a:cxn ang="0">
                  <a:pos x="32" y="43"/>
                </a:cxn>
                <a:cxn ang="0">
                  <a:pos x="37" y="38"/>
                </a:cxn>
                <a:cxn ang="0">
                  <a:pos x="83" y="154"/>
                </a:cxn>
                <a:cxn ang="0">
                  <a:pos x="83" y="157"/>
                </a:cxn>
                <a:cxn ang="0">
                  <a:pos x="48" y="157"/>
                </a:cxn>
                <a:cxn ang="0">
                  <a:pos x="45" y="157"/>
                </a:cxn>
                <a:cxn ang="0">
                  <a:pos x="45" y="133"/>
                </a:cxn>
                <a:cxn ang="0">
                  <a:pos x="45" y="130"/>
                </a:cxn>
                <a:cxn ang="0">
                  <a:pos x="80" y="128"/>
                </a:cxn>
                <a:cxn ang="0">
                  <a:pos x="83" y="130"/>
                </a:cxn>
                <a:cxn ang="0">
                  <a:pos x="83" y="154"/>
                </a:cxn>
              </a:cxnLst>
              <a:rect l="0" t="0" r="r" b="b"/>
              <a:pathLst>
                <a:path w="102" h="173">
                  <a:moveTo>
                    <a:pt x="88" y="114"/>
                  </a:moveTo>
                  <a:lnTo>
                    <a:pt x="40" y="114"/>
                  </a:lnTo>
                  <a:lnTo>
                    <a:pt x="40" y="114"/>
                  </a:lnTo>
                  <a:lnTo>
                    <a:pt x="35" y="116"/>
                  </a:lnTo>
                  <a:lnTo>
                    <a:pt x="30" y="117"/>
                  </a:lnTo>
                  <a:lnTo>
                    <a:pt x="30" y="117"/>
                  </a:lnTo>
                  <a:lnTo>
                    <a:pt x="32" y="100"/>
                  </a:lnTo>
                  <a:lnTo>
                    <a:pt x="84" y="100"/>
                  </a:lnTo>
                  <a:lnTo>
                    <a:pt x="84" y="100"/>
                  </a:lnTo>
                  <a:lnTo>
                    <a:pt x="89" y="100"/>
                  </a:lnTo>
                  <a:lnTo>
                    <a:pt x="94" y="97"/>
                  </a:lnTo>
                  <a:lnTo>
                    <a:pt x="96" y="92"/>
                  </a:lnTo>
                  <a:lnTo>
                    <a:pt x="97" y="87"/>
                  </a:lnTo>
                  <a:lnTo>
                    <a:pt x="97" y="38"/>
                  </a:lnTo>
                  <a:lnTo>
                    <a:pt x="97" y="38"/>
                  </a:lnTo>
                  <a:lnTo>
                    <a:pt x="96" y="31"/>
                  </a:lnTo>
                  <a:lnTo>
                    <a:pt x="94" y="27"/>
                  </a:lnTo>
                  <a:lnTo>
                    <a:pt x="89" y="25"/>
                  </a:lnTo>
                  <a:lnTo>
                    <a:pt x="84" y="24"/>
                  </a:lnTo>
                  <a:lnTo>
                    <a:pt x="65" y="24"/>
                  </a:lnTo>
                  <a:lnTo>
                    <a:pt x="65" y="0"/>
                  </a:lnTo>
                  <a:lnTo>
                    <a:pt x="48" y="0"/>
                  </a:lnTo>
                  <a:lnTo>
                    <a:pt x="48" y="24"/>
                  </a:lnTo>
                  <a:lnTo>
                    <a:pt x="27" y="24"/>
                  </a:lnTo>
                  <a:lnTo>
                    <a:pt x="27" y="24"/>
                  </a:lnTo>
                  <a:lnTo>
                    <a:pt x="23" y="25"/>
                  </a:lnTo>
                  <a:lnTo>
                    <a:pt x="18" y="27"/>
                  </a:lnTo>
                  <a:lnTo>
                    <a:pt x="16" y="31"/>
                  </a:lnTo>
                  <a:lnTo>
                    <a:pt x="15" y="38"/>
                  </a:lnTo>
                  <a:lnTo>
                    <a:pt x="15" y="79"/>
                  </a:lnTo>
                  <a:lnTo>
                    <a:pt x="15" y="79"/>
                  </a:lnTo>
                  <a:lnTo>
                    <a:pt x="15" y="105"/>
                  </a:lnTo>
                  <a:lnTo>
                    <a:pt x="11" y="125"/>
                  </a:lnTo>
                  <a:lnTo>
                    <a:pt x="7" y="143"/>
                  </a:lnTo>
                  <a:lnTo>
                    <a:pt x="0" y="160"/>
                  </a:lnTo>
                  <a:lnTo>
                    <a:pt x="15" y="170"/>
                  </a:lnTo>
                  <a:lnTo>
                    <a:pt x="15" y="170"/>
                  </a:lnTo>
                  <a:lnTo>
                    <a:pt x="21" y="154"/>
                  </a:lnTo>
                  <a:lnTo>
                    <a:pt x="27" y="138"/>
                  </a:lnTo>
                  <a:lnTo>
                    <a:pt x="27" y="160"/>
                  </a:lnTo>
                  <a:lnTo>
                    <a:pt x="27" y="160"/>
                  </a:lnTo>
                  <a:lnTo>
                    <a:pt x="27" y="166"/>
                  </a:lnTo>
                  <a:lnTo>
                    <a:pt x="30" y="170"/>
                  </a:lnTo>
                  <a:lnTo>
                    <a:pt x="34" y="173"/>
                  </a:lnTo>
                  <a:lnTo>
                    <a:pt x="40" y="173"/>
                  </a:lnTo>
                  <a:lnTo>
                    <a:pt x="88" y="173"/>
                  </a:lnTo>
                  <a:lnTo>
                    <a:pt x="88" y="173"/>
                  </a:lnTo>
                  <a:lnTo>
                    <a:pt x="94" y="173"/>
                  </a:lnTo>
                  <a:lnTo>
                    <a:pt x="97" y="170"/>
                  </a:lnTo>
                  <a:lnTo>
                    <a:pt x="100" y="166"/>
                  </a:lnTo>
                  <a:lnTo>
                    <a:pt x="102" y="160"/>
                  </a:lnTo>
                  <a:lnTo>
                    <a:pt x="102" y="128"/>
                  </a:lnTo>
                  <a:lnTo>
                    <a:pt x="102" y="128"/>
                  </a:lnTo>
                  <a:lnTo>
                    <a:pt x="100" y="122"/>
                  </a:lnTo>
                  <a:lnTo>
                    <a:pt x="97" y="117"/>
                  </a:lnTo>
                  <a:lnTo>
                    <a:pt x="94" y="116"/>
                  </a:lnTo>
                  <a:lnTo>
                    <a:pt x="88" y="114"/>
                  </a:lnTo>
                  <a:lnTo>
                    <a:pt x="88" y="114"/>
                  </a:lnTo>
                  <a:close/>
                  <a:moveTo>
                    <a:pt x="75" y="85"/>
                  </a:moveTo>
                  <a:lnTo>
                    <a:pt x="32" y="85"/>
                  </a:lnTo>
                  <a:lnTo>
                    <a:pt x="32" y="68"/>
                  </a:lnTo>
                  <a:lnTo>
                    <a:pt x="78" y="68"/>
                  </a:lnTo>
                  <a:lnTo>
                    <a:pt x="78" y="81"/>
                  </a:lnTo>
                  <a:lnTo>
                    <a:pt x="78" y="81"/>
                  </a:lnTo>
                  <a:lnTo>
                    <a:pt x="78" y="84"/>
                  </a:lnTo>
                  <a:lnTo>
                    <a:pt x="75" y="85"/>
                  </a:lnTo>
                  <a:lnTo>
                    <a:pt x="75" y="85"/>
                  </a:lnTo>
                  <a:close/>
                  <a:moveTo>
                    <a:pt x="37" y="38"/>
                  </a:moveTo>
                  <a:lnTo>
                    <a:pt x="75" y="38"/>
                  </a:lnTo>
                  <a:lnTo>
                    <a:pt x="75" y="38"/>
                  </a:lnTo>
                  <a:lnTo>
                    <a:pt x="78" y="39"/>
                  </a:lnTo>
                  <a:lnTo>
                    <a:pt x="78" y="43"/>
                  </a:lnTo>
                  <a:lnTo>
                    <a:pt x="78" y="54"/>
                  </a:lnTo>
                  <a:lnTo>
                    <a:pt x="32" y="54"/>
                  </a:lnTo>
                  <a:lnTo>
                    <a:pt x="32" y="43"/>
                  </a:lnTo>
                  <a:lnTo>
                    <a:pt x="32" y="43"/>
                  </a:lnTo>
                  <a:lnTo>
                    <a:pt x="34" y="39"/>
                  </a:lnTo>
                  <a:lnTo>
                    <a:pt x="37" y="38"/>
                  </a:lnTo>
                  <a:lnTo>
                    <a:pt x="37" y="38"/>
                  </a:lnTo>
                  <a:close/>
                  <a:moveTo>
                    <a:pt x="83" y="154"/>
                  </a:moveTo>
                  <a:lnTo>
                    <a:pt x="83" y="154"/>
                  </a:lnTo>
                  <a:lnTo>
                    <a:pt x="83" y="157"/>
                  </a:lnTo>
                  <a:lnTo>
                    <a:pt x="80" y="157"/>
                  </a:lnTo>
                  <a:lnTo>
                    <a:pt x="48" y="157"/>
                  </a:lnTo>
                  <a:lnTo>
                    <a:pt x="48" y="157"/>
                  </a:lnTo>
                  <a:lnTo>
                    <a:pt x="45" y="157"/>
                  </a:lnTo>
                  <a:lnTo>
                    <a:pt x="45" y="154"/>
                  </a:lnTo>
                  <a:lnTo>
                    <a:pt x="45" y="133"/>
                  </a:lnTo>
                  <a:lnTo>
                    <a:pt x="45" y="133"/>
                  </a:lnTo>
                  <a:lnTo>
                    <a:pt x="45" y="130"/>
                  </a:lnTo>
                  <a:lnTo>
                    <a:pt x="48" y="128"/>
                  </a:lnTo>
                  <a:lnTo>
                    <a:pt x="80" y="128"/>
                  </a:lnTo>
                  <a:lnTo>
                    <a:pt x="80" y="128"/>
                  </a:lnTo>
                  <a:lnTo>
                    <a:pt x="83" y="130"/>
                  </a:lnTo>
                  <a:lnTo>
                    <a:pt x="83" y="133"/>
                  </a:lnTo>
                  <a:lnTo>
                    <a:pt x="83" y="154"/>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380" name="Freeform 298"/>
            <p:cNvSpPr>
              <a:spLocks noChangeAspect="1" noEditPoints="1"/>
            </p:cNvSpPr>
            <p:nvPr userDrawn="1"/>
          </p:nvSpPr>
          <p:spPr bwMode="auto">
            <a:xfrm>
              <a:off x="5956098" y="4538018"/>
              <a:ext cx="530207" cy="644589"/>
            </a:xfrm>
            <a:custGeom>
              <a:avLst/>
              <a:gdLst/>
              <a:ahLst/>
              <a:cxnLst>
                <a:cxn ang="0">
                  <a:pos x="155" y="184"/>
                </a:cxn>
                <a:cxn ang="0">
                  <a:pos x="152" y="192"/>
                </a:cxn>
                <a:cxn ang="0">
                  <a:pos x="146" y="196"/>
                </a:cxn>
                <a:cxn ang="0">
                  <a:pos x="136" y="196"/>
                </a:cxn>
                <a:cxn ang="0">
                  <a:pos x="127" y="196"/>
                </a:cxn>
                <a:cxn ang="0">
                  <a:pos x="122" y="196"/>
                </a:cxn>
                <a:cxn ang="0">
                  <a:pos x="119" y="189"/>
                </a:cxn>
                <a:cxn ang="0">
                  <a:pos x="117" y="142"/>
                </a:cxn>
                <a:cxn ang="0">
                  <a:pos x="166" y="126"/>
                </a:cxn>
                <a:cxn ang="0">
                  <a:pos x="117" y="86"/>
                </a:cxn>
                <a:cxn ang="0">
                  <a:pos x="139" y="75"/>
                </a:cxn>
                <a:cxn ang="0">
                  <a:pos x="166" y="95"/>
                </a:cxn>
                <a:cxn ang="0">
                  <a:pos x="176" y="78"/>
                </a:cxn>
                <a:cxn ang="0">
                  <a:pos x="144" y="56"/>
                </a:cxn>
                <a:cxn ang="0">
                  <a:pos x="165" y="34"/>
                </a:cxn>
                <a:cxn ang="0">
                  <a:pos x="152" y="22"/>
                </a:cxn>
                <a:cxn ang="0">
                  <a:pos x="132" y="45"/>
                </a:cxn>
                <a:cxn ang="0">
                  <a:pos x="119" y="34"/>
                </a:cxn>
                <a:cxn ang="0">
                  <a:pos x="127" y="0"/>
                </a:cxn>
                <a:cxn ang="0">
                  <a:pos x="108" y="22"/>
                </a:cxn>
                <a:cxn ang="0">
                  <a:pos x="98" y="11"/>
                </a:cxn>
                <a:cxn ang="0">
                  <a:pos x="95" y="7"/>
                </a:cxn>
                <a:cxn ang="0">
                  <a:pos x="85" y="3"/>
                </a:cxn>
                <a:cxn ang="0">
                  <a:pos x="32" y="2"/>
                </a:cxn>
                <a:cxn ang="0">
                  <a:pos x="70" y="18"/>
                </a:cxn>
                <a:cxn ang="0">
                  <a:pos x="57" y="32"/>
                </a:cxn>
                <a:cxn ang="0">
                  <a:pos x="43" y="46"/>
                </a:cxn>
                <a:cxn ang="0">
                  <a:pos x="11" y="34"/>
                </a:cxn>
                <a:cxn ang="0">
                  <a:pos x="30" y="57"/>
                </a:cxn>
                <a:cxn ang="0">
                  <a:pos x="14" y="68"/>
                </a:cxn>
                <a:cxn ang="0">
                  <a:pos x="8" y="95"/>
                </a:cxn>
                <a:cxn ang="0">
                  <a:pos x="35" y="75"/>
                </a:cxn>
                <a:cxn ang="0">
                  <a:pos x="54" y="86"/>
                </a:cxn>
                <a:cxn ang="0">
                  <a:pos x="54" y="95"/>
                </a:cxn>
                <a:cxn ang="0">
                  <a:pos x="8" y="126"/>
                </a:cxn>
                <a:cxn ang="0">
                  <a:pos x="49" y="142"/>
                </a:cxn>
                <a:cxn ang="0">
                  <a:pos x="43" y="159"/>
                </a:cxn>
                <a:cxn ang="0">
                  <a:pos x="35" y="175"/>
                </a:cxn>
                <a:cxn ang="0">
                  <a:pos x="6" y="199"/>
                </a:cxn>
                <a:cxn ang="0">
                  <a:pos x="16" y="215"/>
                </a:cxn>
                <a:cxn ang="0">
                  <a:pos x="35" y="200"/>
                </a:cxn>
                <a:cxn ang="0">
                  <a:pos x="51" y="184"/>
                </a:cxn>
                <a:cxn ang="0">
                  <a:pos x="62" y="164"/>
                </a:cxn>
                <a:cxn ang="0">
                  <a:pos x="68" y="142"/>
                </a:cxn>
                <a:cxn ang="0">
                  <a:pos x="100" y="191"/>
                </a:cxn>
                <a:cxn ang="0">
                  <a:pos x="100" y="200"/>
                </a:cxn>
                <a:cxn ang="0">
                  <a:pos x="108" y="210"/>
                </a:cxn>
                <a:cxn ang="0">
                  <a:pos x="122" y="213"/>
                </a:cxn>
                <a:cxn ang="0">
                  <a:pos x="136" y="213"/>
                </a:cxn>
                <a:cxn ang="0">
                  <a:pos x="149" y="213"/>
                </a:cxn>
                <a:cxn ang="0">
                  <a:pos x="160" y="211"/>
                </a:cxn>
                <a:cxn ang="0">
                  <a:pos x="166" y="207"/>
                </a:cxn>
                <a:cxn ang="0">
                  <a:pos x="171" y="191"/>
                </a:cxn>
                <a:cxn ang="0">
                  <a:pos x="155" y="165"/>
                </a:cxn>
                <a:cxn ang="0">
                  <a:pos x="87" y="24"/>
                </a:cxn>
                <a:cxn ang="0">
                  <a:pos x="97" y="35"/>
                </a:cxn>
                <a:cxn ang="0">
                  <a:pos x="133" y="70"/>
                </a:cxn>
                <a:cxn ang="0">
                  <a:pos x="41" y="70"/>
                </a:cxn>
                <a:cxn ang="0">
                  <a:pos x="87" y="24"/>
                </a:cxn>
                <a:cxn ang="0">
                  <a:pos x="71" y="126"/>
                </a:cxn>
                <a:cxn ang="0">
                  <a:pos x="73" y="97"/>
                </a:cxn>
                <a:cxn ang="0">
                  <a:pos x="100" y="86"/>
                </a:cxn>
                <a:cxn ang="0">
                  <a:pos x="71" y="126"/>
                </a:cxn>
              </a:cxnLst>
              <a:rect l="0" t="0" r="r" b="b"/>
              <a:pathLst>
                <a:path w="176" h="215">
                  <a:moveTo>
                    <a:pt x="155" y="184"/>
                  </a:moveTo>
                  <a:lnTo>
                    <a:pt x="155" y="184"/>
                  </a:lnTo>
                  <a:lnTo>
                    <a:pt x="154" y="189"/>
                  </a:lnTo>
                  <a:lnTo>
                    <a:pt x="152" y="192"/>
                  </a:lnTo>
                  <a:lnTo>
                    <a:pt x="151" y="196"/>
                  </a:lnTo>
                  <a:lnTo>
                    <a:pt x="146" y="196"/>
                  </a:lnTo>
                  <a:lnTo>
                    <a:pt x="146" y="196"/>
                  </a:lnTo>
                  <a:lnTo>
                    <a:pt x="136" y="196"/>
                  </a:lnTo>
                  <a:lnTo>
                    <a:pt x="136" y="196"/>
                  </a:lnTo>
                  <a:lnTo>
                    <a:pt x="127" y="196"/>
                  </a:lnTo>
                  <a:lnTo>
                    <a:pt x="127" y="196"/>
                  </a:lnTo>
                  <a:lnTo>
                    <a:pt x="122" y="196"/>
                  </a:lnTo>
                  <a:lnTo>
                    <a:pt x="120" y="192"/>
                  </a:lnTo>
                  <a:lnTo>
                    <a:pt x="119" y="189"/>
                  </a:lnTo>
                  <a:lnTo>
                    <a:pt x="117" y="184"/>
                  </a:lnTo>
                  <a:lnTo>
                    <a:pt x="117" y="142"/>
                  </a:lnTo>
                  <a:lnTo>
                    <a:pt x="166" y="142"/>
                  </a:lnTo>
                  <a:lnTo>
                    <a:pt x="166" y="126"/>
                  </a:lnTo>
                  <a:lnTo>
                    <a:pt x="117" y="126"/>
                  </a:lnTo>
                  <a:lnTo>
                    <a:pt x="117" y="86"/>
                  </a:lnTo>
                  <a:lnTo>
                    <a:pt x="139" y="86"/>
                  </a:lnTo>
                  <a:lnTo>
                    <a:pt x="139" y="75"/>
                  </a:lnTo>
                  <a:lnTo>
                    <a:pt x="139" y="75"/>
                  </a:lnTo>
                  <a:lnTo>
                    <a:pt x="166" y="95"/>
                  </a:lnTo>
                  <a:lnTo>
                    <a:pt x="176" y="78"/>
                  </a:lnTo>
                  <a:lnTo>
                    <a:pt x="176" y="78"/>
                  </a:lnTo>
                  <a:lnTo>
                    <a:pt x="159" y="68"/>
                  </a:lnTo>
                  <a:lnTo>
                    <a:pt x="144" y="56"/>
                  </a:lnTo>
                  <a:lnTo>
                    <a:pt x="144" y="56"/>
                  </a:lnTo>
                  <a:lnTo>
                    <a:pt x="165" y="34"/>
                  </a:lnTo>
                  <a:lnTo>
                    <a:pt x="152" y="22"/>
                  </a:lnTo>
                  <a:lnTo>
                    <a:pt x="152" y="22"/>
                  </a:lnTo>
                  <a:lnTo>
                    <a:pt x="132" y="45"/>
                  </a:lnTo>
                  <a:lnTo>
                    <a:pt x="132" y="45"/>
                  </a:lnTo>
                  <a:lnTo>
                    <a:pt x="119" y="34"/>
                  </a:lnTo>
                  <a:lnTo>
                    <a:pt x="119" y="34"/>
                  </a:lnTo>
                  <a:lnTo>
                    <a:pt x="139" y="11"/>
                  </a:lnTo>
                  <a:lnTo>
                    <a:pt x="127" y="0"/>
                  </a:lnTo>
                  <a:lnTo>
                    <a:pt x="127" y="0"/>
                  </a:lnTo>
                  <a:lnTo>
                    <a:pt x="108" y="22"/>
                  </a:lnTo>
                  <a:lnTo>
                    <a:pt x="108" y="22"/>
                  </a:lnTo>
                  <a:lnTo>
                    <a:pt x="98" y="11"/>
                  </a:lnTo>
                  <a:lnTo>
                    <a:pt x="98" y="11"/>
                  </a:lnTo>
                  <a:lnTo>
                    <a:pt x="95" y="7"/>
                  </a:lnTo>
                  <a:lnTo>
                    <a:pt x="90" y="3"/>
                  </a:lnTo>
                  <a:lnTo>
                    <a:pt x="85" y="3"/>
                  </a:lnTo>
                  <a:lnTo>
                    <a:pt x="79" y="2"/>
                  </a:lnTo>
                  <a:lnTo>
                    <a:pt x="32" y="2"/>
                  </a:lnTo>
                  <a:lnTo>
                    <a:pt x="32" y="18"/>
                  </a:lnTo>
                  <a:lnTo>
                    <a:pt x="70" y="18"/>
                  </a:lnTo>
                  <a:lnTo>
                    <a:pt x="70" y="18"/>
                  </a:lnTo>
                  <a:lnTo>
                    <a:pt x="57" y="32"/>
                  </a:lnTo>
                  <a:lnTo>
                    <a:pt x="43" y="46"/>
                  </a:lnTo>
                  <a:lnTo>
                    <a:pt x="43" y="46"/>
                  </a:lnTo>
                  <a:lnTo>
                    <a:pt x="24" y="22"/>
                  </a:lnTo>
                  <a:lnTo>
                    <a:pt x="11" y="34"/>
                  </a:lnTo>
                  <a:lnTo>
                    <a:pt x="11" y="34"/>
                  </a:lnTo>
                  <a:lnTo>
                    <a:pt x="30" y="57"/>
                  </a:lnTo>
                  <a:lnTo>
                    <a:pt x="30" y="57"/>
                  </a:lnTo>
                  <a:lnTo>
                    <a:pt x="14" y="68"/>
                  </a:lnTo>
                  <a:lnTo>
                    <a:pt x="0" y="78"/>
                  </a:lnTo>
                  <a:lnTo>
                    <a:pt x="8" y="95"/>
                  </a:lnTo>
                  <a:lnTo>
                    <a:pt x="8" y="95"/>
                  </a:lnTo>
                  <a:lnTo>
                    <a:pt x="35" y="75"/>
                  </a:lnTo>
                  <a:lnTo>
                    <a:pt x="35" y="86"/>
                  </a:lnTo>
                  <a:lnTo>
                    <a:pt x="54" y="86"/>
                  </a:lnTo>
                  <a:lnTo>
                    <a:pt x="54" y="95"/>
                  </a:lnTo>
                  <a:lnTo>
                    <a:pt x="54" y="95"/>
                  </a:lnTo>
                  <a:lnTo>
                    <a:pt x="52" y="126"/>
                  </a:lnTo>
                  <a:lnTo>
                    <a:pt x="8" y="126"/>
                  </a:lnTo>
                  <a:lnTo>
                    <a:pt x="8" y="142"/>
                  </a:lnTo>
                  <a:lnTo>
                    <a:pt x="49" y="142"/>
                  </a:lnTo>
                  <a:lnTo>
                    <a:pt x="49" y="142"/>
                  </a:lnTo>
                  <a:lnTo>
                    <a:pt x="43" y="159"/>
                  </a:lnTo>
                  <a:lnTo>
                    <a:pt x="39" y="167"/>
                  </a:lnTo>
                  <a:lnTo>
                    <a:pt x="35" y="175"/>
                  </a:lnTo>
                  <a:lnTo>
                    <a:pt x="22" y="188"/>
                  </a:lnTo>
                  <a:lnTo>
                    <a:pt x="6" y="199"/>
                  </a:lnTo>
                  <a:lnTo>
                    <a:pt x="16" y="215"/>
                  </a:lnTo>
                  <a:lnTo>
                    <a:pt x="16" y="215"/>
                  </a:lnTo>
                  <a:lnTo>
                    <a:pt x="25" y="208"/>
                  </a:lnTo>
                  <a:lnTo>
                    <a:pt x="35" y="200"/>
                  </a:lnTo>
                  <a:lnTo>
                    <a:pt x="43" y="192"/>
                  </a:lnTo>
                  <a:lnTo>
                    <a:pt x="51" y="184"/>
                  </a:lnTo>
                  <a:lnTo>
                    <a:pt x="57" y="175"/>
                  </a:lnTo>
                  <a:lnTo>
                    <a:pt x="62" y="164"/>
                  </a:lnTo>
                  <a:lnTo>
                    <a:pt x="65" y="154"/>
                  </a:lnTo>
                  <a:lnTo>
                    <a:pt x="68" y="142"/>
                  </a:lnTo>
                  <a:lnTo>
                    <a:pt x="100" y="142"/>
                  </a:lnTo>
                  <a:lnTo>
                    <a:pt x="100" y="191"/>
                  </a:lnTo>
                  <a:lnTo>
                    <a:pt x="100" y="191"/>
                  </a:lnTo>
                  <a:lnTo>
                    <a:pt x="100" y="200"/>
                  </a:lnTo>
                  <a:lnTo>
                    <a:pt x="105" y="207"/>
                  </a:lnTo>
                  <a:lnTo>
                    <a:pt x="108" y="210"/>
                  </a:lnTo>
                  <a:lnTo>
                    <a:pt x="111" y="211"/>
                  </a:lnTo>
                  <a:lnTo>
                    <a:pt x="122" y="213"/>
                  </a:lnTo>
                  <a:lnTo>
                    <a:pt x="122" y="213"/>
                  </a:lnTo>
                  <a:lnTo>
                    <a:pt x="136" y="213"/>
                  </a:lnTo>
                  <a:lnTo>
                    <a:pt x="136" y="213"/>
                  </a:lnTo>
                  <a:lnTo>
                    <a:pt x="149" y="213"/>
                  </a:lnTo>
                  <a:lnTo>
                    <a:pt x="149" y="213"/>
                  </a:lnTo>
                  <a:lnTo>
                    <a:pt x="160" y="211"/>
                  </a:lnTo>
                  <a:lnTo>
                    <a:pt x="163" y="210"/>
                  </a:lnTo>
                  <a:lnTo>
                    <a:pt x="166" y="207"/>
                  </a:lnTo>
                  <a:lnTo>
                    <a:pt x="171" y="200"/>
                  </a:lnTo>
                  <a:lnTo>
                    <a:pt x="171" y="191"/>
                  </a:lnTo>
                  <a:lnTo>
                    <a:pt x="171" y="165"/>
                  </a:lnTo>
                  <a:lnTo>
                    <a:pt x="155" y="165"/>
                  </a:lnTo>
                  <a:lnTo>
                    <a:pt x="155" y="184"/>
                  </a:lnTo>
                  <a:close/>
                  <a:moveTo>
                    <a:pt x="87" y="24"/>
                  </a:moveTo>
                  <a:lnTo>
                    <a:pt x="87" y="24"/>
                  </a:lnTo>
                  <a:lnTo>
                    <a:pt x="97" y="35"/>
                  </a:lnTo>
                  <a:lnTo>
                    <a:pt x="108" y="48"/>
                  </a:lnTo>
                  <a:lnTo>
                    <a:pt x="133" y="70"/>
                  </a:lnTo>
                  <a:lnTo>
                    <a:pt x="41" y="70"/>
                  </a:lnTo>
                  <a:lnTo>
                    <a:pt x="41" y="70"/>
                  </a:lnTo>
                  <a:lnTo>
                    <a:pt x="66" y="48"/>
                  </a:lnTo>
                  <a:lnTo>
                    <a:pt x="87" y="24"/>
                  </a:lnTo>
                  <a:lnTo>
                    <a:pt x="87" y="24"/>
                  </a:lnTo>
                  <a:close/>
                  <a:moveTo>
                    <a:pt x="71" y="126"/>
                  </a:moveTo>
                  <a:lnTo>
                    <a:pt x="71" y="126"/>
                  </a:lnTo>
                  <a:lnTo>
                    <a:pt x="73" y="97"/>
                  </a:lnTo>
                  <a:lnTo>
                    <a:pt x="73" y="86"/>
                  </a:lnTo>
                  <a:lnTo>
                    <a:pt x="100" y="86"/>
                  </a:lnTo>
                  <a:lnTo>
                    <a:pt x="100" y="126"/>
                  </a:lnTo>
                  <a:lnTo>
                    <a:pt x="71" y="126"/>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381" name="Freeform 299"/>
            <p:cNvSpPr>
              <a:spLocks noChangeAspect="1" noEditPoints="1"/>
            </p:cNvSpPr>
            <p:nvPr userDrawn="1"/>
          </p:nvSpPr>
          <p:spPr bwMode="auto">
            <a:xfrm>
              <a:off x="2889333" y="6134431"/>
              <a:ext cx="198828" cy="198799"/>
            </a:xfrm>
            <a:custGeom>
              <a:avLst/>
              <a:gdLst/>
              <a:ahLst/>
              <a:cxnLst>
                <a:cxn ang="0">
                  <a:pos x="65" y="39"/>
                </a:cxn>
                <a:cxn ang="0">
                  <a:pos x="19" y="39"/>
                </a:cxn>
                <a:cxn ang="0">
                  <a:pos x="19" y="39"/>
                </a:cxn>
                <a:cxn ang="0">
                  <a:pos x="21" y="44"/>
                </a:cxn>
                <a:cxn ang="0">
                  <a:pos x="24" y="47"/>
                </a:cxn>
                <a:cxn ang="0">
                  <a:pos x="29" y="50"/>
                </a:cxn>
                <a:cxn ang="0">
                  <a:pos x="35" y="52"/>
                </a:cxn>
                <a:cxn ang="0">
                  <a:pos x="35" y="52"/>
                </a:cxn>
                <a:cxn ang="0">
                  <a:pos x="40" y="50"/>
                </a:cxn>
                <a:cxn ang="0">
                  <a:pos x="43" y="49"/>
                </a:cxn>
                <a:cxn ang="0">
                  <a:pos x="49" y="44"/>
                </a:cxn>
                <a:cxn ang="0">
                  <a:pos x="62" y="55"/>
                </a:cxn>
                <a:cxn ang="0">
                  <a:pos x="62" y="55"/>
                </a:cxn>
                <a:cxn ang="0">
                  <a:pos x="56" y="60"/>
                </a:cxn>
                <a:cxn ang="0">
                  <a:pos x="49" y="63"/>
                </a:cxn>
                <a:cxn ang="0">
                  <a:pos x="43" y="66"/>
                </a:cxn>
                <a:cxn ang="0">
                  <a:pos x="35" y="66"/>
                </a:cxn>
                <a:cxn ang="0">
                  <a:pos x="35" y="66"/>
                </a:cxn>
                <a:cxn ang="0">
                  <a:pos x="27" y="66"/>
                </a:cxn>
                <a:cxn ang="0">
                  <a:pos x="21" y="65"/>
                </a:cxn>
                <a:cxn ang="0">
                  <a:pos x="14" y="61"/>
                </a:cxn>
                <a:cxn ang="0">
                  <a:pos x="10" y="57"/>
                </a:cxn>
                <a:cxn ang="0">
                  <a:pos x="5" y="52"/>
                </a:cxn>
                <a:cxn ang="0">
                  <a:pos x="2" y="47"/>
                </a:cxn>
                <a:cxn ang="0">
                  <a:pos x="0" y="41"/>
                </a:cxn>
                <a:cxn ang="0">
                  <a:pos x="0" y="33"/>
                </a:cxn>
                <a:cxn ang="0">
                  <a:pos x="0" y="33"/>
                </a:cxn>
                <a:cxn ang="0">
                  <a:pos x="0" y="27"/>
                </a:cxn>
                <a:cxn ang="0">
                  <a:pos x="2" y="20"/>
                </a:cxn>
                <a:cxn ang="0">
                  <a:pos x="5" y="14"/>
                </a:cxn>
                <a:cxn ang="0">
                  <a:pos x="8" y="9"/>
                </a:cxn>
                <a:cxn ang="0">
                  <a:pos x="13" y="4"/>
                </a:cxn>
                <a:cxn ang="0">
                  <a:pos x="19" y="1"/>
                </a:cxn>
                <a:cxn ang="0">
                  <a:pos x="26" y="0"/>
                </a:cxn>
                <a:cxn ang="0">
                  <a:pos x="32" y="0"/>
                </a:cxn>
                <a:cxn ang="0">
                  <a:pos x="32" y="0"/>
                </a:cxn>
                <a:cxn ang="0">
                  <a:pos x="40" y="0"/>
                </a:cxn>
                <a:cxn ang="0">
                  <a:pos x="48" y="1"/>
                </a:cxn>
                <a:cxn ang="0">
                  <a:pos x="53" y="6"/>
                </a:cxn>
                <a:cxn ang="0">
                  <a:pos x="57" y="11"/>
                </a:cxn>
                <a:cxn ang="0">
                  <a:pos x="62" y="15"/>
                </a:cxn>
                <a:cxn ang="0">
                  <a:pos x="64" y="23"/>
                </a:cxn>
                <a:cxn ang="0">
                  <a:pos x="65" y="30"/>
                </a:cxn>
                <a:cxn ang="0">
                  <a:pos x="65" y="39"/>
                </a:cxn>
                <a:cxn ang="0">
                  <a:pos x="65" y="39"/>
                </a:cxn>
                <a:cxn ang="0">
                  <a:pos x="46" y="25"/>
                </a:cxn>
                <a:cxn ang="0">
                  <a:pos x="46" y="25"/>
                </a:cxn>
                <a:cxn ang="0">
                  <a:pos x="45" y="20"/>
                </a:cxn>
                <a:cxn ang="0">
                  <a:pos x="41" y="17"/>
                </a:cxn>
                <a:cxn ang="0">
                  <a:pos x="38" y="14"/>
                </a:cxn>
                <a:cxn ang="0">
                  <a:pos x="34" y="14"/>
                </a:cxn>
                <a:cxn ang="0">
                  <a:pos x="34" y="14"/>
                </a:cxn>
                <a:cxn ang="0">
                  <a:pos x="27" y="14"/>
                </a:cxn>
                <a:cxn ang="0">
                  <a:pos x="24" y="17"/>
                </a:cxn>
                <a:cxn ang="0">
                  <a:pos x="21" y="20"/>
                </a:cxn>
                <a:cxn ang="0">
                  <a:pos x="19" y="25"/>
                </a:cxn>
                <a:cxn ang="0">
                  <a:pos x="46" y="25"/>
                </a:cxn>
              </a:cxnLst>
              <a:rect l="0" t="0" r="r" b="b"/>
              <a:pathLst>
                <a:path w="65" h="66">
                  <a:moveTo>
                    <a:pt x="65" y="39"/>
                  </a:moveTo>
                  <a:lnTo>
                    <a:pt x="19" y="39"/>
                  </a:lnTo>
                  <a:lnTo>
                    <a:pt x="19" y="39"/>
                  </a:lnTo>
                  <a:lnTo>
                    <a:pt x="21" y="44"/>
                  </a:lnTo>
                  <a:lnTo>
                    <a:pt x="24" y="47"/>
                  </a:lnTo>
                  <a:lnTo>
                    <a:pt x="29" y="50"/>
                  </a:lnTo>
                  <a:lnTo>
                    <a:pt x="35" y="52"/>
                  </a:lnTo>
                  <a:lnTo>
                    <a:pt x="35" y="52"/>
                  </a:lnTo>
                  <a:lnTo>
                    <a:pt x="40" y="50"/>
                  </a:lnTo>
                  <a:lnTo>
                    <a:pt x="43" y="49"/>
                  </a:lnTo>
                  <a:lnTo>
                    <a:pt x="49" y="44"/>
                  </a:lnTo>
                  <a:lnTo>
                    <a:pt x="62" y="55"/>
                  </a:lnTo>
                  <a:lnTo>
                    <a:pt x="62" y="55"/>
                  </a:lnTo>
                  <a:lnTo>
                    <a:pt x="56" y="60"/>
                  </a:lnTo>
                  <a:lnTo>
                    <a:pt x="49" y="63"/>
                  </a:lnTo>
                  <a:lnTo>
                    <a:pt x="43" y="66"/>
                  </a:lnTo>
                  <a:lnTo>
                    <a:pt x="35" y="66"/>
                  </a:lnTo>
                  <a:lnTo>
                    <a:pt x="35" y="66"/>
                  </a:lnTo>
                  <a:lnTo>
                    <a:pt x="27" y="66"/>
                  </a:lnTo>
                  <a:lnTo>
                    <a:pt x="21" y="65"/>
                  </a:lnTo>
                  <a:lnTo>
                    <a:pt x="14" y="61"/>
                  </a:lnTo>
                  <a:lnTo>
                    <a:pt x="10" y="57"/>
                  </a:lnTo>
                  <a:lnTo>
                    <a:pt x="5" y="52"/>
                  </a:lnTo>
                  <a:lnTo>
                    <a:pt x="2" y="47"/>
                  </a:lnTo>
                  <a:lnTo>
                    <a:pt x="0" y="41"/>
                  </a:lnTo>
                  <a:lnTo>
                    <a:pt x="0" y="33"/>
                  </a:lnTo>
                  <a:lnTo>
                    <a:pt x="0" y="33"/>
                  </a:lnTo>
                  <a:lnTo>
                    <a:pt x="0" y="27"/>
                  </a:lnTo>
                  <a:lnTo>
                    <a:pt x="2" y="20"/>
                  </a:lnTo>
                  <a:lnTo>
                    <a:pt x="5" y="14"/>
                  </a:lnTo>
                  <a:lnTo>
                    <a:pt x="8" y="9"/>
                  </a:lnTo>
                  <a:lnTo>
                    <a:pt x="13" y="4"/>
                  </a:lnTo>
                  <a:lnTo>
                    <a:pt x="19" y="1"/>
                  </a:lnTo>
                  <a:lnTo>
                    <a:pt x="26" y="0"/>
                  </a:lnTo>
                  <a:lnTo>
                    <a:pt x="32" y="0"/>
                  </a:lnTo>
                  <a:lnTo>
                    <a:pt x="32" y="0"/>
                  </a:lnTo>
                  <a:lnTo>
                    <a:pt x="40" y="0"/>
                  </a:lnTo>
                  <a:lnTo>
                    <a:pt x="48" y="1"/>
                  </a:lnTo>
                  <a:lnTo>
                    <a:pt x="53" y="6"/>
                  </a:lnTo>
                  <a:lnTo>
                    <a:pt x="57" y="11"/>
                  </a:lnTo>
                  <a:lnTo>
                    <a:pt x="62" y="15"/>
                  </a:lnTo>
                  <a:lnTo>
                    <a:pt x="64" y="23"/>
                  </a:lnTo>
                  <a:lnTo>
                    <a:pt x="65" y="30"/>
                  </a:lnTo>
                  <a:lnTo>
                    <a:pt x="65" y="39"/>
                  </a:lnTo>
                  <a:lnTo>
                    <a:pt x="65" y="39"/>
                  </a:lnTo>
                  <a:close/>
                  <a:moveTo>
                    <a:pt x="46" y="25"/>
                  </a:moveTo>
                  <a:lnTo>
                    <a:pt x="46" y="25"/>
                  </a:lnTo>
                  <a:lnTo>
                    <a:pt x="45" y="20"/>
                  </a:lnTo>
                  <a:lnTo>
                    <a:pt x="41" y="17"/>
                  </a:lnTo>
                  <a:lnTo>
                    <a:pt x="38" y="14"/>
                  </a:lnTo>
                  <a:lnTo>
                    <a:pt x="34" y="14"/>
                  </a:lnTo>
                  <a:lnTo>
                    <a:pt x="34" y="14"/>
                  </a:lnTo>
                  <a:lnTo>
                    <a:pt x="27" y="14"/>
                  </a:lnTo>
                  <a:lnTo>
                    <a:pt x="24" y="17"/>
                  </a:lnTo>
                  <a:lnTo>
                    <a:pt x="21" y="20"/>
                  </a:lnTo>
                  <a:lnTo>
                    <a:pt x="19" y="25"/>
                  </a:lnTo>
                  <a:lnTo>
                    <a:pt x="46" y="25"/>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82" name="Freeform 300"/>
            <p:cNvSpPr>
              <a:spLocks noChangeAspect="1"/>
            </p:cNvSpPr>
            <p:nvPr userDrawn="1"/>
          </p:nvSpPr>
          <p:spPr bwMode="auto">
            <a:xfrm>
              <a:off x="2696530" y="6134431"/>
              <a:ext cx="132552" cy="180726"/>
            </a:xfrm>
            <a:custGeom>
              <a:avLst/>
              <a:gdLst/>
              <a:ahLst/>
              <a:cxnLst>
                <a:cxn ang="0">
                  <a:pos x="0" y="1"/>
                </a:cxn>
                <a:cxn ang="0">
                  <a:pos x="20" y="1"/>
                </a:cxn>
                <a:cxn ang="0">
                  <a:pos x="20" y="11"/>
                </a:cxn>
                <a:cxn ang="0">
                  <a:pos x="20" y="11"/>
                </a:cxn>
                <a:cxn ang="0">
                  <a:pos x="20" y="11"/>
                </a:cxn>
                <a:cxn ang="0">
                  <a:pos x="24" y="6"/>
                </a:cxn>
                <a:cxn ang="0">
                  <a:pos x="28" y="3"/>
                </a:cxn>
                <a:cxn ang="0">
                  <a:pos x="33" y="0"/>
                </a:cxn>
                <a:cxn ang="0">
                  <a:pos x="39" y="0"/>
                </a:cxn>
                <a:cxn ang="0">
                  <a:pos x="39" y="0"/>
                </a:cxn>
                <a:cxn ang="0">
                  <a:pos x="46" y="0"/>
                </a:cxn>
                <a:cxn ang="0">
                  <a:pos x="46" y="19"/>
                </a:cxn>
                <a:cxn ang="0">
                  <a:pos x="46" y="19"/>
                </a:cxn>
                <a:cxn ang="0">
                  <a:pos x="36" y="17"/>
                </a:cxn>
                <a:cxn ang="0">
                  <a:pos x="36" y="17"/>
                </a:cxn>
                <a:cxn ang="0">
                  <a:pos x="30" y="17"/>
                </a:cxn>
                <a:cxn ang="0">
                  <a:pos x="25" y="20"/>
                </a:cxn>
                <a:cxn ang="0">
                  <a:pos x="22" y="27"/>
                </a:cxn>
                <a:cxn ang="0">
                  <a:pos x="20" y="36"/>
                </a:cxn>
                <a:cxn ang="0">
                  <a:pos x="20" y="65"/>
                </a:cxn>
                <a:cxn ang="0">
                  <a:pos x="0" y="65"/>
                </a:cxn>
                <a:cxn ang="0">
                  <a:pos x="0" y="1"/>
                </a:cxn>
              </a:cxnLst>
              <a:rect l="0" t="0" r="r" b="b"/>
              <a:pathLst>
                <a:path w="46" h="65">
                  <a:moveTo>
                    <a:pt x="0" y="1"/>
                  </a:moveTo>
                  <a:lnTo>
                    <a:pt x="20" y="1"/>
                  </a:lnTo>
                  <a:lnTo>
                    <a:pt x="20" y="11"/>
                  </a:lnTo>
                  <a:lnTo>
                    <a:pt x="20" y="11"/>
                  </a:lnTo>
                  <a:lnTo>
                    <a:pt x="20" y="11"/>
                  </a:lnTo>
                  <a:lnTo>
                    <a:pt x="24" y="6"/>
                  </a:lnTo>
                  <a:lnTo>
                    <a:pt x="28" y="3"/>
                  </a:lnTo>
                  <a:lnTo>
                    <a:pt x="33" y="0"/>
                  </a:lnTo>
                  <a:lnTo>
                    <a:pt x="39" y="0"/>
                  </a:lnTo>
                  <a:lnTo>
                    <a:pt x="39" y="0"/>
                  </a:lnTo>
                  <a:lnTo>
                    <a:pt x="46" y="0"/>
                  </a:lnTo>
                  <a:lnTo>
                    <a:pt x="46" y="19"/>
                  </a:lnTo>
                  <a:lnTo>
                    <a:pt x="46" y="19"/>
                  </a:lnTo>
                  <a:lnTo>
                    <a:pt x="36" y="17"/>
                  </a:lnTo>
                  <a:lnTo>
                    <a:pt x="36" y="17"/>
                  </a:lnTo>
                  <a:lnTo>
                    <a:pt x="30" y="17"/>
                  </a:lnTo>
                  <a:lnTo>
                    <a:pt x="25" y="20"/>
                  </a:lnTo>
                  <a:lnTo>
                    <a:pt x="22" y="27"/>
                  </a:lnTo>
                  <a:lnTo>
                    <a:pt x="20" y="36"/>
                  </a:lnTo>
                  <a:lnTo>
                    <a:pt x="20" y="65"/>
                  </a:lnTo>
                  <a:lnTo>
                    <a:pt x="0" y="65"/>
                  </a:lnTo>
                  <a:lnTo>
                    <a:pt x="0" y="1"/>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83" name="Freeform 301"/>
            <p:cNvSpPr>
              <a:spLocks noChangeAspect="1"/>
            </p:cNvSpPr>
            <p:nvPr userDrawn="1"/>
          </p:nvSpPr>
          <p:spPr bwMode="auto">
            <a:xfrm>
              <a:off x="7010487" y="6266963"/>
              <a:ext cx="66276" cy="72290"/>
            </a:xfrm>
            <a:custGeom>
              <a:avLst/>
              <a:gdLst/>
              <a:ahLst/>
              <a:cxnLst>
                <a:cxn ang="0">
                  <a:pos x="13" y="0"/>
                </a:cxn>
                <a:cxn ang="0">
                  <a:pos x="13" y="0"/>
                </a:cxn>
                <a:cxn ang="0">
                  <a:pos x="16" y="2"/>
                </a:cxn>
                <a:cxn ang="0">
                  <a:pos x="21" y="3"/>
                </a:cxn>
                <a:cxn ang="0">
                  <a:pos x="22" y="8"/>
                </a:cxn>
                <a:cxn ang="0">
                  <a:pos x="24" y="11"/>
                </a:cxn>
                <a:cxn ang="0">
                  <a:pos x="24" y="11"/>
                </a:cxn>
                <a:cxn ang="0">
                  <a:pos x="22" y="16"/>
                </a:cxn>
                <a:cxn ang="0">
                  <a:pos x="21" y="19"/>
                </a:cxn>
                <a:cxn ang="0">
                  <a:pos x="16" y="22"/>
                </a:cxn>
                <a:cxn ang="0">
                  <a:pos x="13" y="24"/>
                </a:cxn>
                <a:cxn ang="0">
                  <a:pos x="13" y="24"/>
                </a:cxn>
                <a:cxn ang="0">
                  <a:pos x="8" y="22"/>
                </a:cxn>
                <a:cxn ang="0">
                  <a:pos x="3" y="21"/>
                </a:cxn>
                <a:cxn ang="0">
                  <a:pos x="2" y="16"/>
                </a:cxn>
                <a:cxn ang="0">
                  <a:pos x="0" y="13"/>
                </a:cxn>
                <a:cxn ang="0">
                  <a:pos x="0" y="13"/>
                </a:cxn>
                <a:cxn ang="0">
                  <a:pos x="2" y="8"/>
                </a:cxn>
                <a:cxn ang="0">
                  <a:pos x="3" y="3"/>
                </a:cxn>
                <a:cxn ang="0">
                  <a:pos x="8" y="2"/>
                </a:cxn>
                <a:cxn ang="0">
                  <a:pos x="13" y="0"/>
                </a:cxn>
                <a:cxn ang="0">
                  <a:pos x="13" y="0"/>
                </a:cxn>
              </a:cxnLst>
              <a:rect l="0" t="0" r="r" b="b"/>
              <a:pathLst>
                <a:path w="24" h="24">
                  <a:moveTo>
                    <a:pt x="13" y="0"/>
                  </a:moveTo>
                  <a:lnTo>
                    <a:pt x="13" y="0"/>
                  </a:lnTo>
                  <a:lnTo>
                    <a:pt x="16" y="2"/>
                  </a:lnTo>
                  <a:lnTo>
                    <a:pt x="21" y="3"/>
                  </a:lnTo>
                  <a:lnTo>
                    <a:pt x="22" y="8"/>
                  </a:lnTo>
                  <a:lnTo>
                    <a:pt x="24" y="11"/>
                  </a:lnTo>
                  <a:lnTo>
                    <a:pt x="24" y="11"/>
                  </a:lnTo>
                  <a:lnTo>
                    <a:pt x="22" y="16"/>
                  </a:lnTo>
                  <a:lnTo>
                    <a:pt x="21" y="19"/>
                  </a:lnTo>
                  <a:lnTo>
                    <a:pt x="16" y="22"/>
                  </a:lnTo>
                  <a:lnTo>
                    <a:pt x="13" y="24"/>
                  </a:lnTo>
                  <a:lnTo>
                    <a:pt x="13" y="24"/>
                  </a:lnTo>
                  <a:lnTo>
                    <a:pt x="8" y="22"/>
                  </a:lnTo>
                  <a:lnTo>
                    <a:pt x="3" y="21"/>
                  </a:lnTo>
                  <a:lnTo>
                    <a:pt x="2" y="16"/>
                  </a:lnTo>
                  <a:lnTo>
                    <a:pt x="0" y="13"/>
                  </a:lnTo>
                  <a:lnTo>
                    <a:pt x="0" y="13"/>
                  </a:lnTo>
                  <a:lnTo>
                    <a:pt x="2" y="8"/>
                  </a:lnTo>
                  <a:lnTo>
                    <a:pt x="3" y="3"/>
                  </a:lnTo>
                  <a:lnTo>
                    <a:pt x="8" y="2"/>
                  </a:lnTo>
                  <a:lnTo>
                    <a:pt x="13" y="0"/>
                  </a:lnTo>
                  <a:lnTo>
                    <a:pt x="13" y="0"/>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84" name="Freeform 302"/>
            <p:cNvSpPr>
              <a:spLocks noChangeAspect="1"/>
            </p:cNvSpPr>
            <p:nvPr userDrawn="1"/>
          </p:nvSpPr>
          <p:spPr bwMode="auto">
            <a:xfrm>
              <a:off x="6522456" y="6134431"/>
              <a:ext cx="138577" cy="180726"/>
            </a:xfrm>
            <a:custGeom>
              <a:avLst/>
              <a:gdLst/>
              <a:ahLst/>
              <a:cxnLst>
                <a:cxn ang="0">
                  <a:pos x="0" y="1"/>
                </a:cxn>
                <a:cxn ang="0">
                  <a:pos x="21" y="1"/>
                </a:cxn>
                <a:cxn ang="0">
                  <a:pos x="21" y="11"/>
                </a:cxn>
                <a:cxn ang="0">
                  <a:pos x="21" y="11"/>
                </a:cxn>
                <a:cxn ang="0">
                  <a:pos x="21" y="11"/>
                </a:cxn>
                <a:cxn ang="0">
                  <a:pos x="24" y="6"/>
                </a:cxn>
                <a:cxn ang="0">
                  <a:pos x="29" y="3"/>
                </a:cxn>
                <a:cxn ang="0">
                  <a:pos x="34" y="0"/>
                </a:cxn>
                <a:cxn ang="0">
                  <a:pos x="40" y="0"/>
                </a:cxn>
                <a:cxn ang="0">
                  <a:pos x="40" y="0"/>
                </a:cxn>
                <a:cxn ang="0">
                  <a:pos x="46" y="0"/>
                </a:cxn>
                <a:cxn ang="0">
                  <a:pos x="46" y="19"/>
                </a:cxn>
                <a:cxn ang="0">
                  <a:pos x="46" y="19"/>
                </a:cxn>
                <a:cxn ang="0">
                  <a:pos x="38" y="17"/>
                </a:cxn>
                <a:cxn ang="0">
                  <a:pos x="38" y="17"/>
                </a:cxn>
                <a:cxn ang="0">
                  <a:pos x="32" y="17"/>
                </a:cxn>
                <a:cxn ang="0">
                  <a:pos x="26" y="20"/>
                </a:cxn>
                <a:cxn ang="0">
                  <a:pos x="22" y="27"/>
                </a:cxn>
                <a:cxn ang="0">
                  <a:pos x="21" y="36"/>
                </a:cxn>
                <a:cxn ang="0">
                  <a:pos x="21" y="65"/>
                </a:cxn>
                <a:cxn ang="0">
                  <a:pos x="0" y="65"/>
                </a:cxn>
                <a:cxn ang="0">
                  <a:pos x="0" y="1"/>
                </a:cxn>
              </a:cxnLst>
              <a:rect l="0" t="0" r="r" b="b"/>
              <a:pathLst>
                <a:path w="46" h="65">
                  <a:moveTo>
                    <a:pt x="0" y="1"/>
                  </a:moveTo>
                  <a:lnTo>
                    <a:pt x="21" y="1"/>
                  </a:lnTo>
                  <a:lnTo>
                    <a:pt x="21" y="11"/>
                  </a:lnTo>
                  <a:lnTo>
                    <a:pt x="21" y="11"/>
                  </a:lnTo>
                  <a:lnTo>
                    <a:pt x="21" y="11"/>
                  </a:lnTo>
                  <a:lnTo>
                    <a:pt x="24" y="6"/>
                  </a:lnTo>
                  <a:lnTo>
                    <a:pt x="29" y="3"/>
                  </a:lnTo>
                  <a:lnTo>
                    <a:pt x="34" y="0"/>
                  </a:lnTo>
                  <a:lnTo>
                    <a:pt x="40" y="0"/>
                  </a:lnTo>
                  <a:lnTo>
                    <a:pt x="40" y="0"/>
                  </a:lnTo>
                  <a:lnTo>
                    <a:pt x="46" y="0"/>
                  </a:lnTo>
                  <a:lnTo>
                    <a:pt x="46" y="19"/>
                  </a:lnTo>
                  <a:lnTo>
                    <a:pt x="46" y="19"/>
                  </a:lnTo>
                  <a:lnTo>
                    <a:pt x="38" y="17"/>
                  </a:lnTo>
                  <a:lnTo>
                    <a:pt x="38" y="17"/>
                  </a:lnTo>
                  <a:lnTo>
                    <a:pt x="32" y="17"/>
                  </a:lnTo>
                  <a:lnTo>
                    <a:pt x="26" y="20"/>
                  </a:lnTo>
                  <a:lnTo>
                    <a:pt x="22" y="27"/>
                  </a:lnTo>
                  <a:lnTo>
                    <a:pt x="21" y="36"/>
                  </a:lnTo>
                  <a:lnTo>
                    <a:pt x="21" y="65"/>
                  </a:lnTo>
                  <a:lnTo>
                    <a:pt x="0" y="65"/>
                  </a:lnTo>
                  <a:lnTo>
                    <a:pt x="0" y="1"/>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85" name="Freeform 303"/>
            <p:cNvSpPr>
              <a:spLocks noChangeAspect="1" noEditPoints="1"/>
            </p:cNvSpPr>
            <p:nvPr userDrawn="1"/>
          </p:nvSpPr>
          <p:spPr bwMode="auto">
            <a:xfrm>
              <a:off x="6721283" y="6134431"/>
              <a:ext cx="198828" cy="198799"/>
            </a:xfrm>
            <a:custGeom>
              <a:avLst/>
              <a:gdLst/>
              <a:ahLst/>
              <a:cxnLst>
                <a:cxn ang="0">
                  <a:pos x="66" y="39"/>
                </a:cxn>
                <a:cxn ang="0">
                  <a:pos x="20" y="39"/>
                </a:cxn>
                <a:cxn ang="0">
                  <a:pos x="20" y="39"/>
                </a:cxn>
                <a:cxn ang="0">
                  <a:pos x="22" y="44"/>
                </a:cxn>
                <a:cxn ang="0">
                  <a:pos x="25" y="47"/>
                </a:cxn>
                <a:cxn ang="0">
                  <a:pos x="30" y="50"/>
                </a:cxn>
                <a:cxn ang="0">
                  <a:pos x="35" y="52"/>
                </a:cxn>
                <a:cxn ang="0">
                  <a:pos x="35" y="52"/>
                </a:cxn>
                <a:cxn ang="0">
                  <a:pos x="39" y="50"/>
                </a:cxn>
                <a:cxn ang="0">
                  <a:pos x="44" y="49"/>
                </a:cxn>
                <a:cxn ang="0">
                  <a:pos x="49" y="44"/>
                </a:cxn>
                <a:cxn ang="0">
                  <a:pos x="62" y="55"/>
                </a:cxn>
                <a:cxn ang="0">
                  <a:pos x="62" y="55"/>
                </a:cxn>
                <a:cxn ang="0">
                  <a:pos x="57" y="60"/>
                </a:cxn>
                <a:cxn ang="0">
                  <a:pos x="51" y="63"/>
                </a:cxn>
                <a:cxn ang="0">
                  <a:pos x="43" y="66"/>
                </a:cxn>
                <a:cxn ang="0">
                  <a:pos x="35" y="66"/>
                </a:cxn>
                <a:cxn ang="0">
                  <a:pos x="35" y="66"/>
                </a:cxn>
                <a:cxn ang="0">
                  <a:pos x="28" y="66"/>
                </a:cxn>
                <a:cxn ang="0">
                  <a:pos x="20" y="65"/>
                </a:cxn>
                <a:cxn ang="0">
                  <a:pos x="16" y="61"/>
                </a:cxn>
                <a:cxn ang="0">
                  <a:pos x="9" y="57"/>
                </a:cxn>
                <a:cxn ang="0">
                  <a:pos x="6" y="52"/>
                </a:cxn>
                <a:cxn ang="0">
                  <a:pos x="3" y="47"/>
                </a:cxn>
                <a:cxn ang="0">
                  <a:pos x="0" y="41"/>
                </a:cxn>
                <a:cxn ang="0">
                  <a:pos x="0" y="33"/>
                </a:cxn>
                <a:cxn ang="0">
                  <a:pos x="0" y="33"/>
                </a:cxn>
                <a:cxn ang="0">
                  <a:pos x="0" y="27"/>
                </a:cxn>
                <a:cxn ang="0">
                  <a:pos x="1" y="20"/>
                </a:cxn>
                <a:cxn ang="0">
                  <a:pos x="5" y="14"/>
                </a:cxn>
                <a:cxn ang="0">
                  <a:pos x="9" y="9"/>
                </a:cxn>
                <a:cxn ang="0">
                  <a:pos x="14" y="4"/>
                </a:cxn>
                <a:cxn ang="0">
                  <a:pos x="19" y="1"/>
                </a:cxn>
                <a:cxn ang="0">
                  <a:pos x="25" y="0"/>
                </a:cxn>
                <a:cxn ang="0">
                  <a:pos x="33" y="0"/>
                </a:cxn>
                <a:cxn ang="0">
                  <a:pos x="33" y="0"/>
                </a:cxn>
                <a:cxn ang="0">
                  <a:pos x="41" y="0"/>
                </a:cxn>
                <a:cxn ang="0">
                  <a:pos x="47" y="1"/>
                </a:cxn>
                <a:cxn ang="0">
                  <a:pos x="54" y="6"/>
                </a:cxn>
                <a:cxn ang="0">
                  <a:pos x="59" y="11"/>
                </a:cxn>
                <a:cxn ang="0">
                  <a:pos x="62" y="15"/>
                </a:cxn>
                <a:cxn ang="0">
                  <a:pos x="65" y="23"/>
                </a:cxn>
                <a:cxn ang="0">
                  <a:pos x="66" y="30"/>
                </a:cxn>
                <a:cxn ang="0">
                  <a:pos x="66" y="39"/>
                </a:cxn>
                <a:cxn ang="0">
                  <a:pos x="66" y="39"/>
                </a:cxn>
                <a:cxn ang="0">
                  <a:pos x="46" y="25"/>
                </a:cxn>
                <a:cxn ang="0">
                  <a:pos x="46" y="25"/>
                </a:cxn>
                <a:cxn ang="0">
                  <a:pos x="44" y="20"/>
                </a:cxn>
                <a:cxn ang="0">
                  <a:pos x="43" y="17"/>
                </a:cxn>
                <a:cxn ang="0">
                  <a:pos x="38" y="14"/>
                </a:cxn>
                <a:cxn ang="0">
                  <a:pos x="33" y="14"/>
                </a:cxn>
                <a:cxn ang="0">
                  <a:pos x="33" y="14"/>
                </a:cxn>
                <a:cxn ang="0">
                  <a:pos x="28" y="14"/>
                </a:cxn>
                <a:cxn ang="0">
                  <a:pos x="24" y="17"/>
                </a:cxn>
                <a:cxn ang="0">
                  <a:pos x="20" y="20"/>
                </a:cxn>
                <a:cxn ang="0">
                  <a:pos x="20" y="25"/>
                </a:cxn>
                <a:cxn ang="0">
                  <a:pos x="46" y="25"/>
                </a:cxn>
              </a:cxnLst>
              <a:rect l="0" t="0" r="r" b="b"/>
              <a:pathLst>
                <a:path w="66" h="66">
                  <a:moveTo>
                    <a:pt x="66" y="39"/>
                  </a:moveTo>
                  <a:lnTo>
                    <a:pt x="20" y="39"/>
                  </a:lnTo>
                  <a:lnTo>
                    <a:pt x="20" y="39"/>
                  </a:lnTo>
                  <a:lnTo>
                    <a:pt x="22" y="44"/>
                  </a:lnTo>
                  <a:lnTo>
                    <a:pt x="25" y="47"/>
                  </a:lnTo>
                  <a:lnTo>
                    <a:pt x="30" y="50"/>
                  </a:lnTo>
                  <a:lnTo>
                    <a:pt x="35" y="52"/>
                  </a:lnTo>
                  <a:lnTo>
                    <a:pt x="35" y="52"/>
                  </a:lnTo>
                  <a:lnTo>
                    <a:pt x="39" y="50"/>
                  </a:lnTo>
                  <a:lnTo>
                    <a:pt x="44" y="49"/>
                  </a:lnTo>
                  <a:lnTo>
                    <a:pt x="49" y="44"/>
                  </a:lnTo>
                  <a:lnTo>
                    <a:pt x="62" y="55"/>
                  </a:lnTo>
                  <a:lnTo>
                    <a:pt x="62" y="55"/>
                  </a:lnTo>
                  <a:lnTo>
                    <a:pt x="57" y="60"/>
                  </a:lnTo>
                  <a:lnTo>
                    <a:pt x="51" y="63"/>
                  </a:lnTo>
                  <a:lnTo>
                    <a:pt x="43" y="66"/>
                  </a:lnTo>
                  <a:lnTo>
                    <a:pt x="35" y="66"/>
                  </a:lnTo>
                  <a:lnTo>
                    <a:pt x="35" y="66"/>
                  </a:lnTo>
                  <a:lnTo>
                    <a:pt x="28" y="66"/>
                  </a:lnTo>
                  <a:lnTo>
                    <a:pt x="20" y="65"/>
                  </a:lnTo>
                  <a:lnTo>
                    <a:pt x="16" y="61"/>
                  </a:lnTo>
                  <a:lnTo>
                    <a:pt x="9" y="57"/>
                  </a:lnTo>
                  <a:lnTo>
                    <a:pt x="6" y="52"/>
                  </a:lnTo>
                  <a:lnTo>
                    <a:pt x="3" y="47"/>
                  </a:lnTo>
                  <a:lnTo>
                    <a:pt x="0" y="41"/>
                  </a:lnTo>
                  <a:lnTo>
                    <a:pt x="0" y="33"/>
                  </a:lnTo>
                  <a:lnTo>
                    <a:pt x="0" y="33"/>
                  </a:lnTo>
                  <a:lnTo>
                    <a:pt x="0" y="27"/>
                  </a:lnTo>
                  <a:lnTo>
                    <a:pt x="1" y="20"/>
                  </a:lnTo>
                  <a:lnTo>
                    <a:pt x="5" y="14"/>
                  </a:lnTo>
                  <a:lnTo>
                    <a:pt x="9" y="9"/>
                  </a:lnTo>
                  <a:lnTo>
                    <a:pt x="14" y="4"/>
                  </a:lnTo>
                  <a:lnTo>
                    <a:pt x="19" y="1"/>
                  </a:lnTo>
                  <a:lnTo>
                    <a:pt x="25" y="0"/>
                  </a:lnTo>
                  <a:lnTo>
                    <a:pt x="33" y="0"/>
                  </a:lnTo>
                  <a:lnTo>
                    <a:pt x="33" y="0"/>
                  </a:lnTo>
                  <a:lnTo>
                    <a:pt x="41" y="0"/>
                  </a:lnTo>
                  <a:lnTo>
                    <a:pt x="47" y="1"/>
                  </a:lnTo>
                  <a:lnTo>
                    <a:pt x="54" y="6"/>
                  </a:lnTo>
                  <a:lnTo>
                    <a:pt x="59" y="11"/>
                  </a:lnTo>
                  <a:lnTo>
                    <a:pt x="62" y="15"/>
                  </a:lnTo>
                  <a:lnTo>
                    <a:pt x="65" y="23"/>
                  </a:lnTo>
                  <a:lnTo>
                    <a:pt x="66" y="30"/>
                  </a:lnTo>
                  <a:lnTo>
                    <a:pt x="66" y="39"/>
                  </a:lnTo>
                  <a:lnTo>
                    <a:pt x="66" y="39"/>
                  </a:lnTo>
                  <a:close/>
                  <a:moveTo>
                    <a:pt x="46" y="25"/>
                  </a:moveTo>
                  <a:lnTo>
                    <a:pt x="46" y="25"/>
                  </a:lnTo>
                  <a:lnTo>
                    <a:pt x="44" y="20"/>
                  </a:lnTo>
                  <a:lnTo>
                    <a:pt x="43" y="17"/>
                  </a:lnTo>
                  <a:lnTo>
                    <a:pt x="38" y="14"/>
                  </a:lnTo>
                  <a:lnTo>
                    <a:pt x="33" y="14"/>
                  </a:lnTo>
                  <a:lnTo>
                    <a:pt x="33" y="14"/>
                  </a:lnTo>
                  <a:lnTo>
                    <a:pt x="28" y="14"/>
                  </a:lnTo>
                  <a:lnTo>
                    <a:pt x="24" y="17"/>
                  </a:lnTo>
                  <a:lnTo>
                    <a:pt x="20" y="20"/>
                  </a:lnTo>
                  <a:lnTo>
                    <a:pt x="20" y="25"/>
                  </a:lnTo>
                  <a:lnTo>
                    <a:pt x="46" y="25"/>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86" name="Freeform 304"/>
            <p:cNvSpPr>
              <a:spLocks noChangeAspect="1" noEditPoints="1"/>
            </p:cNvSpPr>
            <p:nvPr userDrawn="1"/>
          </p:nvSpPr>
          <p:spPr bwMode="auto">
            <a:xfrm>
              <a:off x="5166813" y="6134431"/>
              <a:ext cx="198828" cy="198799"/>
            </a:xfrm>
            <a:custGeom>
              <a:avLst/>
              <a:gdLst/>
              <a:ahLst/>
              <a:cxnLst>
                <a:cxn ang="0">
                  <a:pos x="65" y="39"/>
                </a:cxn>
                <a:cxn ang="0">
                  <a:pos x="19" y="39"/>
                </a:cxn>
                <a:cxn ang="0">
                  <a:pos x="19" y="39"/>
                </a:cxn>
                <a:cxn ang="0">
                  <a:pos x="20" y="44"/>
                </a:cxn>
                <a:cxn ang="0">
                  <a:pos x="25" y="47"/>
                </a:cxn>
                <a:cxn ang="0">
                  <a:pos x="30" y="50"/>
                </a:cxn>
                <a:cxn ang="0">
                  <a:pos x="35" y="52"/>
                </a:cxn>
                <a:cxn ang="0">
                  <a:pos x="35" y="52"/>
                </a:cxn>
                <a:cxn ang="0">
                  <a:pos x="40" y="50"/>
                </a:cxn>
                <a:cxn ang="0">
                  <a:pos x="43" y="49"/>
                </a:cxn>
                <a:cxn ang="0">
                  <a:pos x="49" y="44"/>
                </a:cxn>
                <a:cxn ang="0">
                  <a:pos x="62" y="55"/>
                </a:cxn>
                <a:cxn ang="0">
                  <a:pos x="62" y="55"/>
                </a:cxn>
                <a:cxn ang="0">
                  <a:pos x="57" y="60"/>
                </a:cxn>
                <a:cxn ang="0">
                  <a:pos x="49" y="63"/>
                </a:cxn>
                <a:cxn ang="0">
                  <a:pos x="43" y="66"/>
                </a:cxn>
                <a:cxn ang="0">
                  <a:pos x="35" y="66"/>
                </a:cxn>
                <a:cxn ang="0">
                  <a:pos x="35" y="66"/>
                </a:cxn>
                <a:cxn ang="0">
                  <a:pos x="27" y="66"/>
                </a:cxn>
                <a:cxn ang="0">
                  <a:pos x="20" y="65"/>
                </a:cxn>
                <a:cxn ang="0">
                  <a:pos x="14" y="61"/>
                </a:cxn>
                <a:cxn ang="0">
                  <a:pos x="9" y="57"/>
                </a:cxn>
                <a:cxn ang="0">
                  <a:pos x="5" y="52"/>
                </a:cxn>
                <a:cxn ang="0">
                  <a:pos x="1" y="47"/>
                </a:cxn>
                <a:cxn ang="0">
                  <a:pos x="0" y="41"/>
                </a:cxn>
                <a:cxn ang="0">
                  <a:pos x="0" y="33"/>
                </a:cxn>
                <a:cxn ang="0">
                  <a:pos x="0" y="33"/>
                </a:cxn>
                <a:cxn ang="0">
                  <a:pos x="0" y="27"/>
                </a:cxn>
                <a:cxn ang="0">
                  <a:pos x="1" y="20"/>
                </a:cxn>
                <a:cxn ang="0">
                  <a:pos x="5" y="14"/>
                </a:cxn>
                <a:cxn ang="0">
                  <a:pos x="8" y="9"/>
                </a:cxn>
                <a:cxn ang="0">
                  <a:pos x="13" y="4"/>
                </a:cxn>
                <a:cxn ang="0">
                  <a:pos x="19" y="1"/>
                </a:cxn>
                <a:cxn ang="0">
                  <a:pos x="25" y="0"/>
                </a:cxn>
                <a:cxn ang="0">
                  <a:pos x="33" y="0"/>
                </a:cxn>
                <a:cxn ang="0">
                  <a:pos x="33" y="0"/>
                </a:cxn>
                <a:cxn ang="0">
                  <a:pos x="40" y="0"/>
                </a:cxn>
                <a:cxn ang="0">
                  <a:pos x="47" y="1"/>
                </a:cxn>
                <a:cxn ang="0">
                  <a:pos x="52" y="6"/>
                </a:cxn>
                <a:cxn ang="0">
                  <a:pos x="57" y="11"/>
                </a:cxn>
                <a:cxn ang="0">
                  <a:pos x="62" y="15"/>
                </a:cxn>
                <a:cxn ang="0">
                  <a:pos x="63" y="23"/>
                </a:cxn>
                <a:cxn ang="0">
                  <a:pos x="65" y="30"/>
                </a:cxn>
                <a:cxn ang="0">
                  <a:pos x="65" y="39"/>
                </a:cxn>
                <a:cxn ang="0">
                  <a:pos x="65" y="39"/>
                </a:cxn>
                <a:cxn ang="0">
                  <a:pos x="46" y="25"/>
                </a:cxn>
                <a:cxn ang="0">
                  <a:pos x="46" y="25"/>
                </a:cxn>
                <a:cxn ang="0">
                  <a:pos x="44" y="20"/>
                </a:cxn>
                <a:cxn ang="0">
                  <a:pos x="41" y="17"/>
                </a:cxn>
                <a:cxn ang="0">
                  <a:pos x="38" y="14"/>
                </a:cxn>
                <a:cxn ang="0">
                  <a:pos x="33" y="14"/>
                </a:cxn>
                <a:cxn ang="0">
                  <a:pos x="33" y="14"/>
                </a:cxn>
                <a:cxn ang="0">
                  <a:pos x="27" y="14"/>
                </a:cxn>
                <a:cxn ang="0">
                  <a:pos x="24" y="17"/>
                </a:cxn>
                <a:cxn ang="0">
                  <a:pos x="20" y="20"/>
                </a:cxn>
                <a:cxn ang="0">
                  <a:pos x="19" y="25"/>
                </a:cxn>
                <a:cxn ang="0">
                  <a:pos x="46" y="25"/>
                </a:cxn>
              </a:cxnLst>
              <a:rect l="0" t="0" r="r" b="b"/>
              <a:pathLst>
                <a:path w="65" h="66">
                  <a:moveTo>
                    <a:pt x="65" y="39"/>
                  </a:moveTo>
                  <a:lnTo>
                    <a:pt x="19" y="39"/>
                  </a:lnTo>
                  <a:lnTo>
                    <a:pt x="19" y="39"/>
                  </a:lnTo>
                  <a:lnTo>
                    <a:pt x="20" y="44"/>
                  </a:lnTo>
                  <a:lnTo>
                    <a:pt x="25" y="47"/>
                  </a:lnTo>
                  <a:lnTo>
                    <a:pt x="30" y="50"/>
                  </a:lnTo>
                  <a:lnTo>
                    <a:pt x="35" y="52"/>
                  </a:lnTo>
                  <a:lnTo>
                    <a:pt x="35" y="52"/>
                  </a:lnTo>
                  <a:lnTo>
                    <a:pt x="40" y="50"/>
                  </a:lnTo>
                  <a:lnTo>
                    <a:pt x="43" y="49"/>
                  </a:lnTo>
                  <a:lnTo>
                    <a:pt x="49" y="44"/>
                  </a:lnTo>
                  <a:lnTo>
                    <a:pt x="62" y="55"/>
                  </a:lnTo>
                  <a:lnTo>
                    <a:pt x="62" y="55"/>
                  </a:lnTo>
                  <a:lnTo>
                    <a:pt x="57" y="60"/>
                  </a:lnTo>
                  <a:lnTo>
                    <a:pt x="49" y="63"/>
                  </a:lnTo>
                  <a:lnTo>
                    <a:pt x="43" y="66"/>
                  </a:lnTo>
                  <a:lnTo>
                    <a:pt x="35" y="66"/>
                  </a:lnTo>
                  <a:lnTo>
                    <a:pt x="35" y="66"/>
                  </a:lnTo>
                  <a:lnTo>
                    <a:pt x="27" y="66"/>
                  </a:lnTo>
                  <a:lnTo>
                    <a:pt x="20" y="65"/>
                  </a:lnTo>
                  <a:lnTo>
                    <a:pt x="14" y="61"/>
                  </a:lnTo>
                  <a:lnTo>
                    <a:pt x="9" y="57"/>
                  </a:lnTo>
                  <a:lnTo>
                    <a:pt x="5" y="52"/>
                  </a:lnTo>
                  <a:lnTo>
                    <a:pt x="1" y="47"/>
                  </a:lnTo>
                  <a:lnTo>
                    <a:pt x="0" y="41"/>
                  </a:lnTo>
                  <a:lnTo>
                    <a:pt x="0" y="33"/>
                  </a:lnTo>
                  <a:lnTo>
                    <a:pt x="0" y="33"/>
                  </a:lnTo>
                  <a:lnTo>
                    <a:pt x="0" y="27"/>
                  </a:lnTo>
                  <a:lnTo>
                    <a:pt x="1" y="20"/>
                  </a:lnTo>
                  <a:lnTo>
                    <a:pt x="5" y="14"/>
                  </a:lnTo>
                  <a:lnTo>
                    <a:pt x="8" y="9"/>
                  </a:lnTo>
                  <a:lnTo>
                    <a:pt x="13" y="4"/>
                  </a:lnTo>
                  <a:lnTo>
                    <a:pt x="19" y="1"/>
                  </a:lnTo>
                  <a:lnTo>
                    <a:pt x="25" y="0"/>
                  </a:lnTo>
                  <a:lnTo>
                    <a:pt x="33" y="0"/>
                  </a:lnTo>
                  <a:lnTo>
                    <a:pt x="33" y="0"/>
                  </a:lnTo>
                  <a:lnTo>
                    <a:pt x="40" y="0"/>
                  </a:lnTo>
                  <a:lnTo>
                    <a:pt x="47" y="1"/>
                  </a:lnTo>
                  <a:lnTo>
                    <a:pt x="52" y="6"/>
                  </a:lnTo>
                  <a:lnTo>
                    <a:pt x="57" y="11"/>
                  </a:lnTo>
                  <a:lnTo>
                    <a:pt x="62" y="15"/>
                  </a:lnTo>
                  <a:lnTo>
                    <a:pt x="63" y="23"/>
                  </a:lnTo>
                  <a:lnTo>
                    <a:pt x="65" y="30"/>
                  </a:lnTo>
                  <a:lnTo>
                    <a:pt x="65" y="39"/>
                  </a:lnTo>
                  <a:lnTo>
                    <a:pt x="65" y="39"/>
                  </a:lnTo>
                  <a:close/>
                  <a:moveTo>
                    <a:pt x="46" y="25"/>
                  </a:moveTo>
                  <a:lnTo>
                    <a:pt x="46" y="25"/>
                  </a:lnTo>
                  <a:lnTo>
                    <a:pt x="44" y="20"/>
                  </a:lnTo>
                  <a:lnTo>
                    <a:pt x="41" y="17"/>
                  </a:lnTo>
                  <a:lnTo>
                    <a:pt x="38" y="14"/>
                  </a:lnTo>
                  <a:lnTo>
                    <a:pt x="33" y="14"/>
                  </a:lnTo>
                  <a:lnTo>
                    <a:pt x="33" y="14"/>
                  </a:lnTo>
                  <a:lnTo>
                    <a:pt x="27" y="14"/>
                  </a:lnTo>
                  <a:lnTo>
                    <a:pt x="24" y="17"/>
                  </a:lnTo>
                  <a:lnTo>
                    <a:pt x="20" y="20"/>
                  </a:lnTo>
                  <a:lnTo>
                    <a:pt x="19" y="25"/>
                  </a:lnTo>
                  <a:lnTo>
                    <a:pt x="46" y="25"/>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87" name="Freeform 305"/>
            <p:cNvSpPr>
              <a:spLocks noChangeAspect="1" noEditPoints="1"/>
            </p:cNvSpPr>
            <p:nvPr userDrawn="1"/>
          </p:nvSpPr>
          <p:spPr bwMode="auto">
            <a:xfrm>
              <a:off x="3160461" y="6134431"/>
              <a:ext cx="216903" cy="198799"/>
            </a:xfrm>
            <a:custGeom>
              <a:avLst/>
              <a:gdLst/>
              <a:ahLst/>
              <a:cxnLst>
                <a:cxn ang="0">
                  <a:pos x="70" y="65"/>
                </a:cxn>
                <a:cxn ang="0">
                  <a:pos x="52" y="65"/>
                </a:cxn>
                <a:cxn ang="0">
                  <a:pos x="52" y="57"/>
                </a:cxn>
                <a:cxn ang="0">
                  <a:pos x="52" y="57"/>
                </a:cxn>
                <a:cxn ang="0">
                  <a:pos x="52" y="57"/>
                </a:cxn>
                <a:cxn ang="0">
                  <a:pos x="47" y="60"/>
                </a:cxn>
                <a:cxn ang="0">
                  <a:pos x="43" y="63"/>
                </a:cxn>
                <a:cxn ang="0">
                  <a:pos x="36" y="66"/>
                </a:cxn>
                <a:cxn ang="0">
                  <a:pos x="30" y="66"/>
                </a:cxn>
                <a:cxn ang="0">
                  <a:pos x="30" y="66"/>
                </a:cxn>
                <a:cxn ang="0">
                  <a:pos x="24" y="66"/>
                </a:cxn>
                <a:cxn ang="0">
                  <a:pos x="19" y="65"/>
                </a:cxn>
                <a:cxn ang="0">
                  <a:pos x="12" y="61"/>
                </a:cxn>
                <a:cxn ang="0">
                  <a:pos x="8" y="57"/>
                </a:cxn>
                <a:cxn ang="0">
                  <a:pos x="4" y="52"/>
                </a:cxn>
                <a:cxn ang="0">
                  <a:pos x="1" y="47"/>
                </a:cxn>
                <a:cxn ang="0">
                  <a:pos x="0" y="41"/>
                </a:cxn>
                <a:cxn ang="0">
                  <a:pos x="0" y="33"/>
                </a:cxn>
                <a:cxn ang="0">
                  <a:pos x="0" y="33"/>
                </a:cxn>
                <a:cxn ang="0">
                  <a:pos x="0" y="27"/>
                </a:cxn>
                <a:cxn ang="0">
                  <a:pos x="1" y="20"/>
                </a:cxn>
                <a:cxn ang="0">
                  <a:pos x="4" y="14"/>
                </a:cxn>
                <a:cxn ang="0">
                  <a:pos x="9" y="9"/>
                </a:cxn>
                <a:cxn ang="0">
                  <a:pos x="12" y="4"/>
                </a:cxn>
                <a:cxn ang="0">
                  <a:pos x="19" y="1"/>
                </a:cxn>
                <a:cxn ang="0">
                  <a:pos x="25" y="0"/>
                </a:cxn>
                <a:cxn ang="0">
                  <a:pos x="31" y="0"/>
                </a:cxn>
                <a:cxn ang="0">
                  <a:pos x="31" y="0"/>
                </a:cxn>
                <a:cxn ang="0">
                  <a:pos x="36" y="0"/>
                </a:cxn>
                <a:cxn ang="0">
                  <a:pos x="43" y="1"/>
                </a:cxn>
                <a:cxn ang="0">
                  <a:pos x="46" y="4"/>
                </a:cxn>
                <a:cxn ang="0">
                  <a:pos x="50" y="7"/>
                </a:cxn>
                <a:cxn ang="0">
                  <a:pos x="50" y="7"/>
                </a:cxn>
                <a:cxn ang="0">
                  <a:pos x="50" y="1"/>
                </a:cxn>
                <a:cxn ang="0">
                  <a:pos x="70" y="1"/>
                </a:cxn>
                <a:cxn ang="0">
                  <a:pos x="70" y="65"/>
                </a:cxn>
                <a:cxn ang="0">
                  <a:pos x="36" y="15"/>
                </a:cxn>
                <a:cxn ang="0">
                  <a:pos x="36" y="15"/>
                </a:cxn>
                <a:cxn ang="0">
                  <a:pos x="30" y="17"/>
                </a:cxn>
                <a:cxn ang="0">
                  <a:pos x="24" y="20"/>
                </a:cxn>
                <a:cxn ang="0">
                  <a:pos x="20" y="25"/>
                </a:cxn>
                <a:cxn ang="0">
                  <a:pos x="20" y="33"/>
                </a:cxn>
                <a:cxn ang="0">
                  <a:pos x="20" y="33"/>
                </a:cxn>
                <a:cxn ang="0">
                  <a:pos x="20" y="39"/>
                </a:cxn>
                <a:cxn ang="0">
                  <a:pos x="24" y="46"/>
                </a:cxn>
                <a:cxn ang="0">
                  <a:pos x="30" y="49"/>
                </a:cxn>
                <a:cxn ang="0">
                  <a:pos x="36" y="50"/>
                </a:cxn>
                <a:cxn ang="0">
                  <a:pos x="36" y="50"/>
                </a:cxn>
                <a:cxn ang="0">
                  <a:pos x="43" y="49"/>
                </a:cxn>
                <a:cxn ang="0">
                  <a:pos x="47" y="46"/>
                </a:cxn>
                <a:cxn ang="0">
                  <a:pos x="50" y="39"/>
                </a:cxn>
                <a:cxn ang="0">
                  <a:pos x="52" y="33"/>
                </a:cxn>
                <a:cxn ang="0">
                  <a:pos x="52" y="33"/>
                </a:cxn>
                <a:cxn ang="0">
                  <a:pos x="50" y="25"/>
                </a:cxn>
                <a:cxn ang="0">
                  <a:pos x="47" y="20"/>
                </a:cxn>
                <a:cxn ang="0">
                  <a:pos x="43" y="17"/>
                </a:cxn>
                <a:cxn ang="0">
                  <a:pos x="36" y="15"/>
                </a:cxn>
                <a:cxn ang="0">
                  <a:pos x="36" y="15"/>
                </a:cxn>
              </a:cxnLst>
              <a:rect l="0" t="0" r="r" b="b"/>
              <a:pathLst>
                <a:path w="70" h="66">
                  <a:moveTo>
                    <a:pt x="70" y="65"/>
                  </a:moveTo>
                  <a:lnTo>
                    <a:pt x="52" y="65"/>
                  </a:lnTo>
                  <a:lnTo>
                    <a:pt x="52" y="57"/>
                  </a:lnTo>
                  <a:lnTo>
                    <a:pt x="52" y="57"/>
                  </a:lnTo>
                  <a:lnTo>
                    <a:pt x="52" y="57"/>
                  </a:lnTo>
                  <a:lnTo>
                    <a:pt x="47" y="60"/>
                  </a:lnTo>
                  <a:lnTo>
                    <a:pt x="43" y="63"/>
                  </a:lnTo>
                  <a:lnTo>
                    <a:pt x="36" y="66"/>
                  </a:lnTo>
                  <a:lnTo>
                    <a:pt x="30" y="66"/>
                  </a:lnTo>
                  <a:lnTo>
                    <a:pt x="30" y="66"/>
                  </a:lnTo>
                  <a:lnTo>
                    <a:pt x="24" y="66"/>
                  </a:lnTo>
                  <a:lnTo>
                    <a:pt x="19" y="65"/>
                  </a:lnTo>
                  <a:lnTo>
                    <a:pt x="12" y="61"/>
                  </a:lnTo>
                  <a:lnTo>
                    <a:pt x="8" y="57"/>
                  </a:lnTo>
                  <a:lnTo>
                    <a:pt x="4" y="52"/>
                  </a:lnTo>
                  <a:lnTo>
                    <a:pt x="1" y="47"/>
                  </a:lnTo>
                  <a:lnTo>
                    <a:pt x="0" y="41"/>
                  </a:lnTo>
                  <a:lnTo>
                    <a:pt x="0" y="33"/>
                  </a:lnTo>
                  <a:lnTo>
                    <a:pt x="0" y="33"/>
                  </a:lnTo>
                  <a:lnTo>
                    <a:pt x="0" y="27"/>
                  </a:lnTo>
                  <a:lnTo>
                    <a:pt x="1" y="20"/>
                  </a:lnTo>
                  <a:lnTo>
                    <a:pt x="4" y="14"/>
                  </a:lnTo>
                  <a:lnTo>
                    <a:pt x="9" y="9"/>
                  </a:lnTo>
                  <a:lnTo>
                    <a:pt x="12" y="4"/>
                  </a:lnTo>
                  <a:lnTo>
                    <a:pt x="19" y="1"/>
                  </a:lnTo>
                  <a:lnTo>
                    <a:pt x="25" y="0"/>
                  </a:lnTo>
                  <a:lnTo>
                    <a:pt x="31" y="0"/>
                  </a:lnTo>
                  <a:lnTo>
                    <a:pt x="31" y="0"/>
                  </a:lnTo>
                  <a:lnTo>
                    <a:pt x="36" y="0"/>
                  </a:lnTo>
                  <a:lnTo>
                    <a:pt x="43" y="1"/>
                  </a:lnTo>
                  <a:lnTo>
                    <a:pt x="46" y="4"/>
                  </a:lnTo>
                  <a:lnTo>
                    <a:pt x="50" y="7"/>
                  </a:lnTo>
                  <a:lnTo>
                    <a:pt x="50" y="7"/>
                  </a:lnTo>
                  <a:lnTo>
                    <a:pt x="50" y="1"/>
                  </a:lnTo>
                  <a:lnTo>
                    <a:pt x="70" y="1"/>
                  </a:lnTo>
                  <a:lnTo>
                    <a:pt x="70" y="65"/>
                  </a:lnTo>
                  <a:close/>
                  <a:moveTo>
                    <a:pt x="36" y="15"/>
                  </a:moveTo>
                  <a:lnTo>
                    <a:pt x="36" y="15"/>
                  </a:lnTo>
                  <a:lnTo>
                    <a:pt x="30" y="17"/>
                  </a:lnTo>
                  <a:lnTo>
                    <a:pt x="24" y="20"/>
                  </a:lnTo>
                  <a:lnTo>
                    <a:pt x="20" y="25"/>
                  </a:lnTo>
                  <a:lnTo>
                    <a:pt x="20" y="33"/>
                  </a:lnTo>
                  <a:lnTo>
                    <a:pt x="20" y="33"/>
                  </a:lnTo>
                  <a:lnTo>
                    <a:pt x="20" y="39"/>
                  </a:lnTo>
                  <a:lnTo>
                    <a:pt x="24" y="46"/>
                  </a:lnTo>
                  <a:lnTo>
                    <a:pt x="30" y="49"/>
                  </a:lnTo>
                  <a:lnTo>
                    <a:pt x="36" y="50"/>
                  </a:lnTo>
                  <a:lnTo>
                    <a:pt x="36" y="50"/>
                  </a:lnTo>
                  <a:lnTo>
                    <a:pt x="43" y="49"/>
                  </a:lnTo>
                  <a:lnTo>
                    <a:pt x="47" y="46"/>
                  </a:lnTo>
                  <a:lnTo>
                    <a:pt x="50" y="39"/>
                  </a:lnTo>
                  <a:lnTo>
                    <a:pt x="52" y="33"/>
                  </a:lnTo>
                  <a:lnTo>
                    <a:pt x="52" y="33"/>
                  </a:lnTo>
                  <a:lnTo>
                    <a:pt x="50" y="25"/>
                  </a:lnTo>
                  <a:lnTo>
                    <a:pt x="47" y="20"/>
                  </a:lnTo>
                  <a:lnTo>
                    <a:pt x="43" y="17"/>
                  </a:lnTo>
                  <a:lnTo>
                    <a:pt x="36" y="15"/>
                  </a:lnTo>
                  <a:lnTo>
                    <a:pt x="36" y="15"/>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88" name="Freeform 306"/>
            <p:cNvSpPr>
              <a:spLocks noChangeAspect="1" noEditPoints="1"/>
            </p:cNvSpPr>
            <p:nvPr userDrawn="1"/>
          </p:nvSpPr>
          <p:spPr bwMode="auto">
            <a:xfrm>
              <a:off x="4275101" y="6134431"/>
              <a:ext cx="216903" cy="283137"/>
            </a:xfrm>
            <a:custGeom>
              <a:avLst/>
              <a:gdLst/>
              <a:ahLst/>
              <a:cxnLst>
                <a:cxn ang="0">
                  <a:pos x="0" y="1"/>
                </a:cxn>
                <a:cxn ang="0">
                  <a:pos x="19" y="1"/>
                </a:cxn>
                <a:cxn ang="0">
                  <a:pos x="19" y="9"/>
                </a:cxn>
                <a:cxn ang="0">
                  <a:pos x="19" y="9"/>
                </a:cxn>
                <a:cxn ang="0">
                  <a:pos x="19" y="9"/>
                </a:cxn>
                <a:cxn ang="0">
                  <a:pos x="22" y="4"/>
                </a:cxn>
                <a:cxn ang="0">
                  <a:pos x="27" y="1"/>
                </a:cxn>
                <a:cxn ang="0">
                  <a:pos x="33" y="0"/>
                </a:cxn>
                <a:cxn ang="0">
                  <a:pos x="39" y="0"/>
                </a:cxn>
                <a:cxn ang="0">
                  <a:pos x="39" y="0"/>
                </a:cxn>
                <a:cxn ang="0">
                  <a:pos x="46" y="0"/>
                </a:cxn>
                <a:cxn ang="0">
                  <a:pos x="52" y="1"/>
                </a:cxn>
                <a:cxn ang="0">
                  <a:pos x="57" y="4"/>
                </a:cxn>
                <a:cxn ang="0">
                  <a:pos x="61" y="7"/>
                </a:cxn>
                <a:cxn ang="0">
                  <a:pos x="65" y="12"/>
                </a:cxn>
                <a:cxn ang="0">
                  <a:pos x="68" y="19"/>
                </a:cxn>
                <a:cxn ang="0">
                  <a:pos x="69" y="25"/>
                </a:cxn>
                <a:cxn ang="0">
                  <a:pos x="69" y="33"/>
                </a:cxn>
                <a:cxn ang="0">
                  <a:pos x="69" y="33"/>
                </a:cxn>
                <a:cxn ang="0">
                  <a:pos x="69" y="39"/>
                </a:cxn>
                <a:cxn ang="0">
                  <a:pos x="68" y="46"/>
                </a:cxn>
                <a:cxn ang="0">
                  <a:pos x="65" y="52"/>
                </a:cxn>
                <a:cxn ang="0">
                  <a:pos x="61" y="57"/>
                </a:cxn>
                <a:cxn ang="0">
                  <a:pos x="57" y="61"/>
                </a:cxn>
                <a:cxn ang="0">
                  <a:pos x="50" y="65"/>
                </a:cxn>
                <a:cxn ang="0">
                  <a:pos x="46" y="66"/>
                </a:cxn>
                <a:cxn ang="0">
                  <a:pos x="38" y="66"/>
                </a:cxn>
                <a:cxn ang="0">
                  <a:pos x="38" y="66"/>
                </a:cxn>
                <a:cxn ang="0">
                  <a:pos x="28" y="65"/>
                </a:cxn>
                <a:cxn ang="0">
                  <a:pos x="23" y="63"/>
                </a:cxn>
                <a:cxn ang="0">
                  <a:pos x="20" y="60"/>
                </a:cxn>
                <a:cxn ang="0">
                  <a:pos x="20" y="60"/>
                </a:cxn>
                <a:cxn ang="0">
                  <a:pos x="20" y="95"/>
                </a:cxn>
                <a:cxn ang="0">
                  <a:pos x="0" y="95"/>
                </a:cxn>
                <a:cxn ang="0">
                  <a:pos x="0" y="1"/>
                </a:cxn>
                <a:cxn ang="0">
                  <a:pos x="34" y="50"/>
                </a:cxn>
                <a:cxn ang="0">
                  <a:pos x="34" y="50"/>
                </a:cxn>
                <a:cxn ang="0">
                  <a:pos x="41" y="49"/>
                </a:cxn>
                <a:cxn ang="0">
                  <a:pos x="46" y="46"/>
                </a:cxn>
                <a:cxn ang="0">
                  <a:pos x="49" y="39"/>
                </a:cxn>
                <a:cxn ang="0">
                  <a:pos x="50" y="33"/>
                </a:cxn>
                <a:cxn ang="0">
                  <a:pos x="50" y="33"/>
                </a:cxn>
                <a:cxn ang="0">
                  <a:pos x="49" y="25"/>
                </a:cxn>
                <a:cxn ang="0">
                  <a:pos x="46" y="20"/>
                </a:cxn>
                <a:cxn ang="0">
                  <a:pos x="41" y="17"/>
                </a:cxn>
                <a:cxn ang="0">
                  <a:pos x="34" y="15"/>
                </a:cxn>
                <a:cxn ang="0">
                  <a:pos x="34" y="15"/>
                </a:cxn>
                <a:cxn ang="0">
                  <a:pos x="28" y="17"/>
                </a:cxn>
                <a:cxn ang="0">
                  <a:pos x="23" y="20"/>
                </a:cxn>
                <a:cxn ang="0">
                  <a:pos x="20" y="25"/>
                </a:cxn>
                <a:cxn ang="0">
                  <a:pos x="19" y="33"/>
                </a:cxn>
                <a:cxn ang="0">
                  <a:pos x="19" y="33"/>
                </a:cxn>
                <a:cxn ang="0">
                  <a:pos x="20" y="39"/>
                </a:cxn>
                <a:cxn ang="0">
                  <a:pos x="23" y="46"/>
                </a:cxn>
                <a:cxn ang="0">
                  <a:pos x="28" y="49"/>
                </a:cxn>
                <a:cxn ang="0">
                  <a:pos x="34" y="50"/>
                </a:cxn>
                <a:cxn ang="0">
                  <a:pos x="34" y="50"/>
                </a:cxn>
              </a:cxnLst>
              <a:rect l="0" t="0" r="r" b="b"/>
              <a:pathLst>
                <a:path w="69" h="95">
                  <a:moveTo>
                    <a:pt x="0" y="1"/>
                  </a:moveTo>
                  <a:lnTo>
                    <a:pt x="19" y="1"/>
                  </a:lnTo>
                  <a:lnTo>
                    <a:pt x="19" y="9"/>
                  </a:lnTo>
                  <a:lnTo>
                    <a:pt x="19" y="9"/>
                  </a:lnTo>
                  <a:lnTo>
                    <a:pt x="19" y="9"/>
                  </a:lnTo>
                  <a:lnTo>
                    <a:pt x="22" y="4"/>
                  </a:lnTo>
                  <a:lnTo>
                    <a:pt x="27" y="1"/>
                  </a:lnTo>
                  <a:lnTo>
                    <a:pt x="33" y="0"/>
                  </a:lnTo>
                  <a:lnTo>
                    <a:pt x="39" y="0"/>
                  </a:lnTo>
                  <a:lnTo>
                    <a:pt x="39" y="0"/>
                  </a:lnTo>
                  <a:lnTo>
                    <a:pt x="46" y="0"/>
                  </a:lnTo>
                  <a:lnTo>
                    <a:pt x="52" y="1"/>
                  </a:lnTo>
                  <a:lnTo>
                    <a:pt x="57" y="4"/>
                  </a:lnTo>
                  <a:lnTo>
                    <a:pt x="61" y="7"/>
                  </a:lnTo>
                  <a:lnTo>
                    <a:pt x="65" y="12"/>
                  </a:lnTo>
                  <a:lnTo>
                    <a:pt x="68" y="19"/>
                  </a:lnTo>
                  <a:lnTo>
                    <a:pt x="69" y="25"/>
                  </a:lnTo>
                  <a:lnTo>
                    <a:pt x="69" y="33"/>
                  </a:lnTo>
                  <a:lnTo>
                    <a:pt x="69" y="33"/>
                  </a:lnTo>
                  <a:lnTo>
                    <a:pt x="69" y="39"/>
                  </a:lnTo>
                  <a:lnTo>
                    <a:pt x="68" y="46"/>
                  </a:lnTo>
                  <a:lnTo>
                    <a:pt x="65" y="52"/>
                  </a:lnTo>
                  <a:lnTo>
                    <a:pt x="61" y="57"/>
                  </a:lnTo>
                  <a:lnTo>
                    <a:pt x="57" y="61"/>
                  </a:lnTo>
                  <a:lnTo>
                    <a:pt x="50" y="65"/>
                  </a:lnTo>
                  <a:lnTo>
                    <a:pt x="46" y="66"/>
                  </a:lnTo>
                  <a:lnTo>
                    <a:pt x="38" y="66"/>
                  </a:lnTo>
                  <a:lnTo>
                    <a:pt x="38" y="66"/>
                  </a:lnTo>
                  <a:lnTo>
                    <a:pt x="28" y="65"/>
                  </a:lnTo>
                  <a:lnTo>
                    <a:pt x="23" y="63"/>
                  </a:lnTo>
                  <a:lnTo>
                    <a:pt x="20" y="60"/>
                  </a:lnTo>
                  <a:lnTo>
                    <a:pt x="20" y="60"/>
                  </a:lnTo>
                  <a:lnTo>
                    <a:pt x="20" y="95"/>
                  </a:lnTo>
                  <a:lnTo>
                    <a:pt x="0" y="95"/>
                  </a:lnTo>
                  <a:lnTo>
                    <a:pt x="0" y="1"/>
                  </a:lnTo>
                  <a:close/>
                  <a:moveTo>
                    <a:pt x="34" y="50"/>
                  </a:moveTo>
                  <a:lnTo>
                    <a:pt x="34" y="50"/>
                  </a:lnTo>
                  <a:lnTo>
                    <a:pt x="41" y="49"/>
                  </a:lnTo>
                  <a:lnTo>
                    <a:pt x="46" y="46"/>
                  </a:lnTo>
                  <a:lnTo>
                    <a:pt x="49" y="39"/>
                  </a:lnTo>
                  <a:lnTo>
                    <a:pt x="50" y="33"/>
                  </a:lnTo>
                  <a:lnTo>
                    <a:pt x="50" y="33"/>
                  </a:lnTo>
                  <a:lnTo>
                    <a:pt x="49" y="25"/>
                  </a:lnTo>
                  <a:lnTo>
                    <a:pt x="46" y="20"/>
                  </a:lnTo>
                  <a:lnTo>
                    <a:pt x="41" y="17"/>
                  </a:lnTo>
                  <a:lnTo>
                    <a:pt x="34" y="15"/>
                  </a:lnTo>
                  <a:lnTo>
                    <a:pt x="34" y="15"/>
                  </a:lnTo>
                  <a:lnTo>
                    <a:pt x="28" y="17"/>
                  </a:lnTo>
                  <a:lnTo>
                    <a:pt x="23" y="20"/>
                  </a:lnTo>
                  <a:lnTo>
                    <a:pt x="20" y="25"/>
                  </a:lnTo>
                  <a:lnTo>
                    <a:pt x="19" y="33"/>
                  </a:lnTo>
                  <a:lnTo>
                    <a:pt x="19" y="33"/>
                  </a:lnTo>
                  <a:lnTo>
                    <a:pt x="20" y="39"/>
                  </a:lnTo>
                  <a:lnTo>
                    <a:pt x="23" y="46"/>
                  </a:lnTo>
                  <a:lnTo>
                    <a:pt x="28" y="49"/>
                  </a:lnTo>
                  <a:lnTo>
                    <a:pt x="34" y="50"/>
                  </a:lnTo>
                  <a:lnTo>
                    <a:pt x="34" y="50"/>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89" name="Freeform 307"/>
            <p:cNvSpPr>
              <a:spLocks noChangeAspect="1"/>
            </p:cNvSpPr>
            <p:nvPr userDrawn="1"/>
          </p:nvSpPr>
          <p:spPr bwMode="auto">
            <a:xfrm>
              <a:off x="3473766" y="6134431"/>
              <a:ext cx="307279" cy="180726"/>
            </a:xfrm>
            <a:custGeom>
              <a:avLst/>
              <a:gdLst/>
              <a:ahLst/>
              <a:cxnLst>
                <a:cxn ang="0">
                  <a:pos x="0" y="1"/>
                </a:cxn>
                <a:cxn ang="0">
                  <a:pos x="19" y="1"/>
                </a:cxn>
                <a:cxn ang="0">
                  <a:pos x="19" y="9"/>
                </a:cxn>
                <a:cxn ang="0">
                  <a:pos x="19" y="9"/>
                </a:cxn>
                <a:cxn ang="0">
                  <a:pos x="19" y="9"/>
                </a:cxn>
                <a:cxn ang="0">
                  <a:pos x="22" y="6"/>
                </a:cxn>
                <a:cxn ang="0">
                  <a:pos x="27" y="3"/>
                </a:cxn>
                <a:cxn ang="0">
                  <a:pos x="32" y="0"/>
                </a:cxn>
                <a:cxn ang="0">
                  <a:pos x="38" y="0"/>
                </a:cxn>
                <a:cxn ang="0">
                  <a:pos x="38" y="0"/>
                </a:cxn>
                <a:cxn ang="0">
                  <a:pos x="44" y="0"/>
                </a:cxn>
                <a:cxn ang="0">
                  <a:pos x="51" y="3"/>
                </a:cxn>
                <a:cxn ang="0">
                  <a:pos x="55" y="6"/>
                </a:cxn>
                <a:cxn ang="0">
                  <a:pos x="57" y="11"/>
                </a:cxn>
                <a:cxn ang="0">
                  <a:pos x="57" y="11"/>
                </a:cxn>
                <a:cxn ang="0">
                  <a:pos x="57" y="11"/>
                </a:cxn>
                <a:cxn ang="0">
                  <a:pos x="57" y="11"/>
                </a:cxn>
                <a:cxn ang="0">
                  <a:pos x="62" y="6"/>
                </a:cxn>
                <a:cxn ang="0">
                  <a:pos x="67" y="1"/>
                </a:cxn>
                <a:cxn ang="0">
                  <a:pos x="71" y="0"/>
                </a:cxn>
                <a:cxn ang="0">
                  <a:pos x="79" y="0"/>
                </a:cxn>
                <a:cxn ang="0">
                  <a:pos x="79" y="0"/>
                </a:cxn>
                <a:cxn ang="0">
                  <a:pos x="84" y="0"/>
                </a:cxn>
                <a:cxn ang="0">
                  <a:pos x="89" y="1"/>
                </a:cxn>
                <a:cxn ang="0">
                  <a:pos x="94" y="4"/>
                </a:cxn>
                <a:cxn ang="0">
                  <a:pos x="97" y="7"/>
                </a:cxn>
                <a:cxn ang="0">
                  <a:pos x="100" y="15"/>
                </a:cxn>
                <a:cxn ang="0">
                  <a:pos x="101" y="27"/>
                </a:cxn>
                <a:cxn ang="0">
                  <a:pos x="101" y="65"/>
                </a:cxn>
                <a:cxn ang="0">
                  <a:pos x="81" y="65"/>
                </a:cxn>
                <a:cxn ang="0">
                  <a:pos x="81" y="28"/>
                </a:cxn>
                <a:cxn ang="0">
                  <a:pos x="81" y="28"/>
                </a:cxn>
                <a:cxn ang="0">
                  <a:pos x="81" y="23"/>
                </a:cxn>
                <a:cxn ang="0">
                  <a:pos x="79" y="20"/>
                </a:cxn>
                <a:cxn ang="0">
                  <a:pos x="76" y="17"/>
                </a:cxn>
                <a:cxn ang="0">
                  <a:pos x="71" y="17"/>
                </a:cxn>
                <a:cxn ang="0">
                  <a:pos x="71" y="17"/>
                </a:cxn>
                <a:cxn ang="0">
                  <a:pos x="67" y="17"/>
                </a:cxn>
                <a:cxn ang="0">
                  <a:pos x="63" y="20"/>
                </a:cxn>
                <a:cxn ang="0">
                  <a:pos x="62" y="25"/>
                </a:cxn>
                <a:cxn ang="0">
                  <a:pos x="60" y="31"/>
                </a:cxn>
                <a:cxn ang="0">
                  <a:pos x="60" y="65"/>
                </a:cxn>
                <a:cxn ang="0">
                  <a:pos x="40" y="65"/>
                </a:cxn>
                <a:cxn ang="0">
                  <a:pos x="40" y="31"/>
                </a:cxn>
                <a:cxn ang="0">
                  <a:pos x="40" y="31"/>
                </a:cxn>
                <a:cxn ang="0">
                  <a:pos x="40" y="27"/>
                </a:cxn>
                <a:cxn ang="0">
                  <a:pos x="40" y="22"/>
                </a:cxn>
                <a:cxn ang="0">
                  <a:pos x="36" y="19"/>
                </a:cxn>
                <a:cxn ang="0">
                  <a:pos x="33" y="17"/>
                </a:cxn>
                <a:cxn ang="0">
                  <a:pos x="32" y="17"/>
                </a:cxn>
                <a:cxn ang="0">
                  <a:pos x="32" y="17"/>
                </a:cxn>
                <a:cxn ang="0">
                  <a:pos x="27" y="17"/>
                </a:cxn>
                <a:cxn ang="0">
                  <a:pos x="22" y="20"/>
                </a:cxn>
                <a:cxn ang="0">
                  <a:pos x="21" y="25"/>
                </a:cxn>
                <a:cxn ang="0">
                  <a:pos x="19" y="31"/>
                </a:cxn>
                <a:cxn ang="0">
                  <a:pos x="19" y="65"/>
                </a:cxn>
                <a:cxn ang="0">
                  <a:pos x="0" y="65"/>
                </a:cxn>
                <a:cxn ang="0">
                  <a:pos x="0" y="1"/>
                </a:cxn>
              </a:cxnLst>
              <a:rect l="0" t="0" r="r" b="b"/>
              <a:pathLst>
                <a:path w="101" h="65">
                  <a:moveTo>
                    <a:pt x="0" y="1"/>
                  </a:moveTo>
                  <a:lnTo>
                    <a:pt x="19" y="1"/>
                  </a:lnTo>
                  <a:lnTo>
                    <a:pt x="19" y="9"/>
                  </a:lnTo>
                  <a:lnTo>
                    <a:pt x="19" y="9"/>
                  </a:lnTo>
                  <a:lnTo>
                    <a:pt x="19" y="9"/>
                  </a:lnTo>
                  <a:lnTo>
                    <a:pt x="22" y="6"/>
                  </a:lnTo>
                  <a:lnTo>
                    <a:pt x="27" y="3"/>
                  </a:lnTo>
                  <a:lnTo>
                    <a:pt x="32" y="0"/>
                  </a:lnTo>
                  <a:lnTo>
                    <a:pt x="38" y="0"/>
                  </a:lnTo>
                  <a:lnTo>
                    <a:pt x="38" y="0"/>
                  </a:lnTo>
                  <a:lnTo>
                    <a:pt x="44" y="0"/>
                  </a:lnTo>
                  <a:lnTo>
                    <a:pt x="51" y="3"/>
                  </a:lnTo>
                  <a:lnTo>
                    <a:pt x="55" y="6"/>
                  </a:lnTo>
                  <a:lnTo>
                    <a:pt x="57" y="11"/>
                  </a:lnTo>
                  <a:lnTo>
                    <a:pt x="57" y="11"/>
                  </a:lnTo>
                  <a:lnTo>
                    <a:pt x="57" y="11"/>
                  </a:lnTo>
                  <a:lnTo>
                    <a:pt x="57" y="11"/>
                  </a:lnTo>
                  <a:lnTo>
                    <a:pt x="62" y="6"/>
                  </a:lnTo>
                  <a:lnTo>
                    <a:pt x="67" y="1"/>
                  </a:lnTo>
                  <a:lnTo>
                    <a:pt x="71" y="0"/>
                  </a:lnTo>
                  <a:lnTo>
                    <a:pt x="79" y="0"/>
                  </a:lnTo>
                  <a:lnTo>
                    <a:pt x="79" y="0"/>
                  </a:lnTo>
                  <a:lnTo>
                    <a:pt x="84" y="0"/>
                  </a:lnTo>
                  <a:lnTo>
                    <a:pt x="89" y="1"/>
                  </a:lnTo>
                  <a:lnTo>
                    <a:pt x="94" y="4"/>
                  </a:lnTo>
                  <a:lnTo>
                    <a:pt x="97" y="7"/>
                  </a:lnTo>
                  <a:lnTo>
                    <a:pt x="100" y="15"/>
                  </a:lnTo>
                  <a:lnTo>
                    <a:pt x="101" y="27"/>
                  </a:lnTo>
                  <a:lnTo>
                    <a:pt x="101" y="65"/>
                  </a:lnTo>
                  <a:lnTo>
                    <a:pt x="81" y="65"/>
                  </a:lnTo>
                  <a:lnTo>
                    <a:pt x="81" y="28"/>
                  </a:lnTo>
                  <a:lnTo>
                    <a:pt x="81" y="28"/>
                  </a:lnTo>
                  <a:lnTo>
                    <a:pt x="81" y="23"/>
                  </a:lnTo>
                  <a:lnTo>
                    <a:pt x="79" y="20"/>
                  </a:lnTo>
                  <a:lnTo>
                    <a:pt x="76" y="17"/>
                  </a:lnTo>
                  <a:lnTo>
                    <a:pt x="71" y="17"/>
                  </a:lnTo>
                  <a:lnTo>
                    <a:pt x="71" y="17"/>
                  </a:lnTo>
                  <a:lnTo>
                    <a:pt x="67" y="17"/>
                  </a:lnTo>
                  <a:lnTo>
                    <a:pt x="63" y="20"/>
                  </a:lnTo>
                  <a:lnTo>
                    <a:pt x="62" y="25"/>
                  </a:lnTo>
                  <a:lnTo>
                    <a:pt x="60" y="31"/>
                  </a:lnTo>
                  <a:lnTo>
                    <a:pt x="60" y="65"/>
                  </a:lnTo>
                  <a:lnTo>
                    <a:pt x="40" y="65"/>
                  </a:lnTo>
                  <a:lnTo>
                    <a:pt x="40" y="31"/>
                  </a:lnTo>
                  <a:lnTo>
                    <a:pt x="40" y="31"/>
                  </a:lnTo>
                  <a:lnTo>
                    <a:pt x="40" y="27"/>
                  </a:lnTo>
                  <a:lnTo>
                    <a:pt x="40" y="22"/>
                  </a:lnTo>
                  <a:lnTo>
                    <a:pt x="36" y="19"/>
                  </a:lnTo>
                  <a:lnTo>
                    <a:pt x="33" y="17"/>
                  </a:lnTo>
                  <a:lnTo>
                    <a:pt x="32" y="17"/>
                  </a:lnTo>
                  <a:lnTo>
                    <a:pt x="32" y="17"/>
                  </a:lnTo>
                  <a:lnTo>
                    <a:pt x="27" y="17"/>
                  </a:lnTo>
                  <a:lnTo>
                    <a:pt x="22" y="20"/>
                  </a:lnTo>
                  <a:lnTo>
                    <a:pt x="21" y="25"/>
                  </a:lnTo>
                  <a:lnTo>
                    <a:pt x="19" y="31"/>
                  </a:lnTo>
                  <a:lnTo>
                    <a:pt x="19" y="65"/>
                  </a:lnTo>
                  <a:lnTo>
                    <a:pt x="0" y="65"/>
                  </a:lnTo>
                  <a:lnTo>
                    <a:pt x="0" y="1"/>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90" name="Freeform 308"/>
            <p:cNvSpPr>
              <a:spLocks noChangeAspect="1"/>
            </p:cNvSpPr>
            <p:nvPr userDrawn="1"/>
          </p:nvSpPr>
          <p:spPr bwMode="auto">
            <a:xfrm>
              <a:off x="3991922" y="6134431"/>
              <a:ext cx="180752" cy="198799"/>
            </a:xfrm>
            <a:custGeom>
              <a:avLst/>
              <a:gdLst/>
              <a:ahLst/>
              <a:cxnLst>
                <a:cxn ang="0">
                  <a:pos x="62" y="64"/>
                </a:cxn>
                <a:cxn ang="0">
                  <a:pos x="43" y="64"/>
                </a:cxn>
                <a:cxn ang="0">
                  <a:pos x="43" y="56"/>
                </a:cxn>
                <a:cxn ang="0">
                  <a:pos x="43" y="56"/>
                </a:cxn>
                <a:cxn ang="0">
                  <a:pos x="43" y="56"/>
                </a:cxn>
                <a:cxn ang="0">
                  <a:pos x="40" y="59"/>
                </a:cxn>
                <a:cxn ang="0">
                  <a:pos x="35" y="62"/>
                </a:cxn>
                <a:cxn ang="0">
                  <a:pos x="30" y="65"/>
                </a:cxn>
                <a:cxn ang="0">
                  <a:pos x="24" y="65"/>
                </a:cxn>
                <a:cxn ang="0">
                  <a:pos x="24" y="65"/>
                </a:cxn>
                <a:cxn ang="0">
                  <a:pos x="17" y="65"/>
                </a:cxn>
                <a:cxn ang="0">
                  <a:pos x="13" y="64"/>
                </a:cxn>
                <a:cxn ang="0">
                  <a:pos x="8" y="62"/>
                </a:cxn>
                <a:cxn ang="0">
                  <a:pos x="5" y="57"/>
                </a:cxn>
                <a:cxn ang="0">
                  <a:pos x="3" y="54"/>
                </a:cxn>
                <a:cxn ang="0">
                  <a:pos x="0" y="49"/>
                </a:cxn>
                <a:cxn ang="0">
                  <a:pos x="0" y="37"/>
                </a:cxn>
                <a:cxn ang="0">
                  <a:pos x="0" y="0"/>
                </a:cxn>
                <a:cxn ang="0">
                  <a:pos x="19" y="0"/>
                </a:cxn>
                <a:cxn ang="0">
                  <a:pos x="19" y="35"/>
                </a:cxn>
                <a:cxn ang="0">
                  <a:pos x="19" y="35"/>
                </a:cxn>
                <a:cxn ang="0">
                  <a:pos x="19" y="40"/>
                </a:cxn>
                <a:cxn ang="0">
                  <a:pos x="21" y="45"/>
                </a:cxn>
                <a:cxn ang="0">
                  <a:pos x="24" y="48"/>
                </a:cxn>
                <a:cxn ang="0">
                  <a:pos x="30" y="49"/>
                </a:cxn>
                <a:cxn ang="0">
                  <a:pos x="30" y="49"/>
                </a:cxn>
                <a:cxn ang="0">
                  <a:pos x="35" y="48"/>
                </a:cxn>
                <a:cxn ang="0">
                  <a:pos x="40" y="45"/>
                </a:cxn>
                <a:cxn ang="0">
                  <a:pos x="41" y="40"/>
                </a:cxn>
                <a:cxn ang="0">
                  <a:pos x="41" y="33"/>
                </a:cxn>
                <a:cxn ang="0">
                  <a:pos x="41" y="0"/>
                </a:cxn>
                <a:cxn ang="0">
                  <a:pos x="62" y="0"/>
                </a:cxn>
                <a:cxn ang="0">
                  <a:pos x="62" y="64"/>
                </a:cxn>
              </a:cxnLst>
              <a:rect l="0" t="0" r="r" b="b"/>
              <a:pathLst>
                <a:path w="62" h="65">
                  <a:moveTo>
                    <a:pt x="62" y="64"/>
                  </a:moveTo>
                  <a:lnTo>
                    <a:pt x="43" y="64"/>
                  </a:lnTo>
                  <a:lnTo>
                    <a:pt x="43" y="56"/>
                  </a:lnTo>
                  <a:lnTo>
                    <a:pt x="43" y="56"/>
                  </a:lnTo>
                  <a:lnTo>
                    <a:pt x="43" y="56"/>
                  </a:lnTo>
                  <a:lnTo>
                    <a:pt x="40" y="59"/>
                  </a:lnTo>
                  <a:lnTo>
                    <a:pt x="35" y="62"/>
                  </a:lnTo>
                  <a:lnTo>
                    <a:pt x="30" y="65"/>
                  </a:lnTo>
                  <a:lnTo>
                    <a:pt x="24" y="65"/>
                  </a:lnTo>
                  <a:lnTo>
                    <a:pt x="24" y="65"/>
                  </a:lnTo>
                  <a:lnTo>
                    <a:pt x="17" y="65"/>
                  </a:lnTo>
                  <a:lnTo>
                    <a:pt x="13" y="64"/>
                  </a:lnTo>
                  <a:lnTo>
                    <a:pt x="8" y="62"/>
                  </a:lnTo>
                  <a:lnTo>
                    <a:pt x="5" y="57"/>
                  </a:lnTo>
                  <a:lnTo>
                    <a:pt x="3" y="54"/>
                  </a:lnTo>
                  <a:lnTo>
                    <a:pt x="0" y="49"/>
                  </a:lnTo>
                  <a:lnTo>
                    <a:pt x="0" y="37"/>
                  </a:lnTo>
                  <a:lnTo>
                    <a:pt x="0" y="0"/>
                  </a:lnTo>
                  <a:lnTo>
                    <a:pt x="19" y="0"/>
                  </a:lnTo>
                  <a:lnTo>
                    <a:pt x="19" y="35"/>
                  </a:lnTo>
                  <a:lnTo>
                    <a:pt x="19" y="35"/>
                  </a:lnTo>
                  <a:lnTo>
                    <a:pt x="19" y="40"/>
                  </a:lnTo>
                  <a:lnTo>
                    <a:pt x="21" y="45"/>
                  </a:lnTo>
                  <a:lnTo>
                    <a:pt x="24" y="48"/>
                  </a:lnTo>
                  <a:lnTo>
                    <a:pt x="30" y="49"/>
                  </a:lnTo>
                  <a:lnTo>
                    <a:pt x="30" y="49"/>
                  </a:lnTo>
                  <a:lnTo>
                    <a:pt x="35" y="48"/>
                  </a:lnTo>
                  <a:lnTo>
                    <a:pt x="40" y="45"/>
                  </a:lnTo>
                  <a:lnTo>
                    <a:pt x="41" y="40"/>
                  </a:lnTo>
                  <a:lnTo>
                    <a:pt x="41" y="33"/>
                  </a:lnTo>
                  <a:lnTo>
                    <a:pt x="41" y="0"/>
                  </a:lnTo>
                  <a:lnTo>
                    <a:pt x="62" y="0"/>
                  </a:lnTo>
                  <a:lnTo>
                    <a:pt x="62" y="64"/>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91" name="Freeform 309"/>
            <p:cNvSpPr>
              <a:spLocks noChangeAspect="1"/>
            </p:cNvSpPr>
            <p:nvPr userDrawn="1"/>
          </p:nvSpPr>
          <p:spPr bwMode="auto">
            <a:xfrm>
              <a:off x="6251327" y="6134431"/>
              <a:ext cx="186777" cy="198799"/>
            </a:xfrm>
            <a:custGeom>
              <a:avLst/>
              <a:gdLst/>
              <a:ahLst/>
              <a:cxnLst>
                <a:cxn ang="0">
                  <a:pos x="62" y="64"/>
                </a:cxn>
                <a:cxn ang="0">
                  <a:pos x="43" y="64"/>
                </a:cxn>
                <a:cxn ang="0">
                  <a:pos x="43" y="56"/>
                </a:cxn>
                <a:cxn ang="0">
                  <a:pos x="43" y="56"/>
                </a:cxn>
                <a:cxn ang="0">
                  <a:pos x="43" y="56"/>
                </a:cxn>
                <a:cxn ang="0">
                  <a:pos x="40" y="59"/>
                </a:cxn>
                <a:cxn ang="0">
                  <a:pos x="35" y="62"/>
                </a:cxn>
                <a:cxn ang="0">
                  <a:pos x="30" y="65"/>
                </a:cxn>
                <a:cxn ang="0">
                  <a:pos x="24" y="65"/>
                </a:cxn>
                <a:cxn ang="0">
                  <a:pos x="24" y="65"/>
                </a:cxn>
                <a:cxn ang="0">
                  <a:pos x="18" y="65"/>
                </a:cxn>
                <a:cxn ang="0">
                  <a:pos x="13" y="64"/>
                </a:cxn>
                <a:cxn ang="0">
                  <a:pos x="10" y="62"/>
                </a:cxn>
                <a:cxn ang="0">
                  <a:pos x="7" y="57"/>
                </a:cxn>
                <a:cxn ang="0">
                  <a:pos x="3" y="54"/>
                </a:cxn>
                <a:cxn ang="0">
                  <a:pos x="2" y="49"/>
                </a:cxn>
                <a:cxn ang="0">
                  <a:pos x="0" y="37"/>
                </a:cxn>
                <a:cxn ang="0">
                  <a:pos x="0" y="0"/>
                </a:cxn>
                <a:cxn ang="0">
                  <a:pos x="19" y="0"/>
                </a:cxn>
                <a:cxn ang="0">
                  <a:pos x="19" y="35"/>
                </a:cxn>
                <a:cxn ang="0">
                  <a:pos x="19" y="35"/>
                </a:cxn>
                <a:cxn ang="0">
                  <a:pos x="21" y="40"/>
                </a:cxn>
                <a:cxn ang="0">
                  <a:pos x="22" y="45"/>
                </a:cxn>
                <a:cxn ang="0">
                  <a:pos x="26" y="48"/>
                </a:cxn>
                <a:cxn ang="0">
                  <a:pos x="30" y="49"/>
                </a:cxn>
                <a:cxn ang="0">
                  <a:pos x="30" y="49"/>
                </a:cxn>
                <a:cxn ang="0">
                  <a:pos x="37" y="48"/>
                </a:cxn>
                <a:cxn ang="0">
                  <a:pos x="40" y="45"/>
                </a:cxn>
                <a:cxn ang="0">
                  <a:pos x="41" y="40"/>
                </a:cxn>
                <a:cxn ang="0">
                  <a:pos x="43" y="33"/>
                </a:cxn>
                <a:cxn ang="0">
                  <a:pos x="43" y="0"/>
                </a:cxn>
                <a:cxn ang="0">
                  <a:pos x="62" y="0"/>
                </a:cxn>
                <a:cxn ang="0">
                  <a:pos x="62" y="64"/>
                </a:cxn>
              </a:cxnLst>
              <a:rect l="0" t="0" r="r" b="b"/>
              <a:pathLst>
                <a:path w="62" h="65">
                  <a:moveTo>
                    <a:pt x="62" y="64"/>
                  </a:moveTo>
                  <a:lnTo>
                    <a:pt x="43" y="64"/>
                  </a:lnTo>
                  <a:lnTo>
                    <a:pt x="43" y="56"/>
                  </a:lnTo>
                  <a:lnTo>
                    <a:pt x="43" y="56"/>
                  </a:lnTo>
                  <a:lnTo>
                    <a:pt x="43" y="56"/>
                  </a:lnTo>
                  <a:lnTo>
                    <a:pt x="40" y="59"/>
                  </a:lnTo>
                  <a:lnTo>
                    <a:pt x="35" y="62"/>
                  </a:lnTo>
                  <a:lnTo>
                    <a:pt x="30" y="65"/>
                  </a:lnTo>
                  <a:lnTo>
                    <a:pt x="24" y="65"/>
                  </a:lnTo>
                  <a:lnTo>
                    <a:pt x="24" y="65"/>
                  </a:lnTo>
                  <a:lnTo>
                    <a:pt x="18" y="65"/>
                  </a:lnTo>
                  <a:lnTo>
                    <a:pt x="13" y="64"/>
                  </a:lnTo>
                  <a:lnTo>
                    <a:pt x="10" y="62"/>
                  </a:lnTo>
                  <a:lnTo>
                    <a:pt x="7" y="57"/>
                  </a:lnTo>
                  <a:lnTo>
                    <a:pt x="3" y="54"/>
                  </a:lnTo>
                  <a:lnTo>
                    <a:pt x="2" y="49"/>
                  </a:lnTo>
                  <a:lnTo>
                    <a:pt x="0" y="37"/>
                  </a:lnTo>
                  <a:lnTo>
                    <a:pt x="0" y="0"/>
                  </a:lnTo>
                  <a:lnTo>
                    <a:pt x="19" y="0"/>
                  </a:lnTo>
                  <a:lnTo>
                    <a:pt x="19" y="35"/>
                  </a:lnTo>
                  <a:lnTo>
                    <a:pt x="19" y="35"/>
                  </a:lnTo>
                  <a:lnTo>
                    <a:pt x="21" y="40"/>
                  </a:lnTo>
                  <a:lnTo>
                    <a:pt x="22" y="45"/>
                  </a:lnTo>
                  <a:lnTo>
                    <a:pt x="26" y="48"/>
                  </a:lnTo>
                  <a:lnTo>
                    <a:pt x="30" y="49"/>
                  </a:lnTo>
                  <a:lnTo>
                    <a:pt x="30" y="49"/>
                  </a:lnTo>
                  <a:lnTo>
                    <a:pt x="37" y="48"/>
                  </a:lnTo>
                  <a:lnTo>
                    <a:pt x="40" y="45"/>
                  </a:lnTo>
                  <a:lnTo>
                    <a:pt x="41" y="40"/>
                  </a:lnTo>
                  <a:lnTo>
                    <a:pt x="43" y="33"/>
                  </a:lnTo>
                  <a:lnTo>
                    <a:pt x="43" y="0"/>
                  </a:lnTo>
                  <a:lnTo>
                    <a:pt x="62" y="0"/>
                  </a:lnTo>
                  <a:lnTo>
                    <a:pt x="62" y="64"/>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92" name="Freeform 310"/>
            <p:cNvSpPr>
              <a:spLocks noChangeAspect="1"/>
            </p:cNvSpPr>
            <p:nvPr userDrawn="1"/>
          </p:nvSpPr>
          <p:spPr bwMode="auto">
            <a:xfrm>
              <a:off x="5763296" y="6134431"/>
              <a:ext cx="180752" cy="198799"/>
            </a:xfrm>
            <a:custGeom>
              <a:avLst/>
              <a:gdLst/>
              <a:ahLst/>
              <a:cxnLst>
                <a:cxn ang="0">
                  <a:pos x="62" y="64"/>
                </a:cxn>
                <a:cxn ang="0">
                  <a:pos x="43" y="64"/>
                </a:cxn>
                <a:cxn ang="0">
                  <a:pos x="43" y="56"/>
                </a:cxn>
                <a:cxn ang="0">
                  <a:pos x="43" y="56"/>
                </a:cxn>
                <a:cxn ang="0">
                  <a:pos x="43" y="56"/>
                </a:cxn>
                <a:cxn ang="0">
                  <a:pos x="40" y="59"/>
                </a:cxn>
                <a:cxn ang="0">
                  <a:pos x="36" y="62"/>
                </a:cxn>
                <a:cxn ang="0">
                  <a:pos x="30" y="65"/>
                </a:cxn>
                <a:cxn ang="0">
                  <a:pos x="24" y="65"/>
                </a:cxn>
                <a:cxn ang="0">
                  <a:pos x="24" y="65"/>
                </a:cxn>
                <a:cxn ang="0">
                  <a:pos x="19" y="65"/>
                </a:cxn>
                <a:cxn ang="0">
                  <a:pos x="14" y="64"/>
                </a:cxn>
                <a:cxn ang="0">
                  <a:pos x="9" y="62"/>
                </a:cxn>
                <a:cxn ang="0">
                  <a:pos x="6" y="57"/>
                </a:cxn>
                <a:cxn ang="0">
                  <a:pos x="3" y="54"/>
                </a:cxn>
                <a:cxn ang="0">
                  <a:pos x="1" y="49"/>
                </a:cxn>
                <a:cxn ang="0">
                  <a:pos x="0" y="37"/>
                </a:cxn>
                <a:cxn ang="0">
                  <a:pos x="0" y="0"/>
                </a:cxn>
                <a:cxn ang="0">
                  <a:pos x="20" y="0"/>
                </a:cxn>
                <a:cxn ang="0">
                  <a:pos x="20" y="35"/>
                </a:cxn>
                <a:cxn ang="0">
                  <a:pos x="20" y="35"/>
                </a:cxn>
                <a:cxn ang="0">
                  <a:pos x="20" y="40"/>
                </a:cxn>
                <a:cxn ang="0">
                  <a:pos x="22" y="45"/>
                </a:cxn>
                <a:cxn ang="0">
                  <a:pos x="25" y="48"/>
                </a:cxn>
                <a:cxn ang="0">
                  <a:pos x="30" y="49"/>
                </a:cxn>
                <a:cxn ang="0">
                  <a:pos x="30" y="49"/>
                </a:cxn>
                <a:cxn ang="0">
                  <a:pos x="36" y="48"/>
                </a:cxn>
                <a:cxn ang="0">
                  <a:pos x="40" y="45"/>
                </a:cxn>
                <a:cxn ang="0">
                  <a:pos x="41" y="40"/>
                </a:cxn>
                <a:cxn ang="0">
                  <a:pos x="43" y="33"/>
                </a:cxn>
                <a:cxn ang="0">
                  <a:pos x="43" y="0"/>
                </a:cxn>
                <a:cxn ang="0">
                  <a:pos x="62" y="0"/>
                </a:cxn>
                <a:cxn ang="0">
                  <a:pos x="62" y="64"/>
                </a:cxn>
              </a:cxnLst>
              <a:rect l="0" t="0" r="r" b="b"/>
              <a:pathLst>
                <a:path w="62" h="65">
                  <a:moveTo>
                    <a:pt x="62" y="64"/>
                  </a:moveTo>
                  <a:lnTo>
                    <a:pt x="43" y="64"/>
                  </a:lnTo>
                  <a:lnTo>
                    <a:pt x="43" y="56"/>
                  </a:lnTo>
                  <a:lnTo>
                    <a:pt x="43" y="56"/>
                  </a:lnTo>
                  <a:lnTo>
                    <a:pt x="43" y="56"/>
                  </a:lnTo>
                  <a:lnTo>
                    <a:pt x="40" y="59"/>
                  </a:lnTo>
                  <a:lnTo>
                    <a:pt x="36" y="62"/>
                  </a:lnTo>
                  <a:lnTo>
                    <a:pt x="30" y="65"/>
                  </a:lnTo>
                  <a:lnTo>
                    <a:pt x="24" y="65"/>
                  </a:lnTo>
                  <a:lnTo>
                    <a:pt x="24" y="65"/>
                  </a:lnTo>
                  <a:lnTo>
                    <a:pt x="19" y="65"/>
                  </a:lnTo>
                  <a:lnTo>
                    <a:pt x="14" y="64"/>
                  </a:lnTo>
                  <a:lnTo>
                    <a:pt x="9" y="62"/>
                  </a:lnTo>
                  <a:lnTo>
                    <a:pt x="6" y="57"/>
                  </a:lnTo>
                  <a:lnTo>
                    <a:pt x="3" y="54"/>
                  </a:lnTo>
                  <a:lnTo>
                    <a:pt x="1" y="49"/>
                  </a:lnTo>
                  <a:lnTo>
                    <a:pt x="0" y="37"/>
                  </a:lnTo>
                  <a:lnTo>
                    <a:pt x="0" y="0"/>
                  </a:lnTo>
                  <a:lnTo>
                    <a:pt x="20" y="0"/>
                  </a:lnTo>
                  <a:lnTo>
                    <a:pt x="20" y="35"/>
                  </a:lnTo>
                  <a:lnTo>
                    <a:pt x="20" y="35"/>
                  </a:lnTo>
                  <a:lnTo>
                    <a:pt x="20" y="40"/>
                  </a:lnTo>
                  <a:lnTo>
                    <a:pt x="22" y="45"/>
                  </a:lnTo>
                  <a:lnTo>
                    <a:pt x="25" y="48"/>
                  </a:lnTo>
                  <a:lnTo>
                    <a:pt x="30" y="49"/>
                  </a:lnTo>
                  <a:lnTo>
                    <a:pt x="30" y="49"/>
                  </a:lnTo>
                  <a:lnTo>
                    <a:pt x="36" y="48"/>
                  </a:lnTo>
                  <a:lnTo>
                    <a:pt x="40" y="45"/>
                  </a:lnTo>
                  <a:lnTo>
                    <a:pt x="41" y="40"/>
                  </a:lnTo>
                  <a:lnTo>
                    <a:pt x="43" y="33"/>
                  </a:lnTo>
                  <a:lnTo>
                    <a:pt x="43" y="0"/>
                  </a:lnTo>
                  <a:lnTo>
                    <a:pt x="62" y="0"/>
                  </a:lnTo>
                  <a:lnTo>
                    <a:pt x="62" y="64"/>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93" name="Freeform 311"/>
            <p:cNvSpPr>
              <a:spLocks noChangeAspect="1"/>
            </p:cNvSpPr>
            <p:nvPr userDrawn="1"/>
          </p:nvSpPr>
          <p:spPr bwMode="auto">
            <a:xfrm>
              <a:off x="4889659" y="6032019"/>
              <a:ext cx="180752" cy="295186"/>
            </a:xfrm>
            <a:custGeom>
              <a:avLst/>
              <a:gdLst/>
              <a:ahLst/>
              <a:cxnLst>
                <a:cxn ang="0">
                  <a:pos x="21" y="0"/>
                </a:cxn>
                <a:cxn ang="0">
                  <a:pos x="21" y="44"/>
                </a:cxn>
                <a:cxn ang="0">
                  <a:pos x="21" y="44"/>
                </a:cxn>
                <a:cxn ang="0">
                  <a:pos x="21" y="44"/>
                </a:cxn>
                <a:cxn ang="0">
                  <a:pos x="24" y="41"/>
                </a:cxn>
                <a:cxn ang="0">
                  <a:pos x="29" y="36"/>
                </a:cxn>
                <a:cxn ang="0">
                  <a:pos x="33" y="35"/>
                </a:cxn>
                <a:cxn ang="0">
                  <a:pos x="40" y="35"/>
                </a:cxn>
                <a:cxn ang="0">
                  <a:pos x="40" y="35"/>
                </a:cxn>
                <a:cxn ang="0">
                  <a:pos x="46" y="35"/>
                </a:cxn>
                <a:cxn ang="0">
                  <a:pos x="51" y="36"/>
                </a:cxn>
                <a:cxn ang="0">
                  <a:pos x="54" y="39"/>
                </a:cxn>
                <a:cxn ang="0">
                  <a:pos x="57" y="42"/>
                </a:cxn>
                <a:cxn ang="0">
                  <a:pos x="60" y="47"/>
                </a:cxn>
                <a:cxn ang="0">
                  <a:pos x="62" y="52"/>
                </a:cxn>
                <a:cxn ang="0">
                  <a:pos x="62" y="65"/>
                </a:cxn>
                <a:cxn ang="0">
                  <a:pos x="62" y="100"/>
                </a:cxn>
                <a:cxn ang="0">
                  <a:pos x="41" y="100"/>
                </a:cxn>
                <a:cxn ang="0">
                  <a:pos x="41" y="68"/>
                </a:cxn>
                <a:cxn ang="0">
                  <a:pos x="41" y="68"/>
                </a:cxn>
                <a:cxn ang="0">
                  <a:pos x="41" y="63"/>
                </a:cxn>
                <a:cxn ang="0">
                  <a:pos x="41" y="57"/>
                </a:cxn>
                <a:cxn ang="0">
                  <a:pos x="38" y="54"/>
                </a:cxn>
                <a:cxn ang="0">
                  <a:pos x="35" y="52"/>
                </a:cxn>
                <a:cxn ang="0">
                  <a:pos x="32" y="52"/>
                </a:cxn>
                <a:cxn ang="0">
                  <a:pos x="32" y="52"/>
                </a:cxn>
                <a:cxn ang="0">
                  <a:pos x="27" y="52"/>
                </a:cxn>
                <a:cxn ang="0">
                  <a:pos x="22" y="55"/>
                </a:cxn>
                <a:cxn ang="0">
                  <a:pos x="21" y="62"/>
                </a:cxn>
                <a:cxn ang="0">
                  <a:pos x="21" y="68"/>
                </a:cxn>
                <a:cxn ang="0">
                  <a:pos x="21" y="100"/>
                </a:cxn>
                <a:cxn ang="0">
                  <a:pos x="0" y="100"/>
                </a:cxn>
                <a:cxn ang="0">
                  <a:pos x="0" y="0"/>
                </a:cxn>
                <a:cxn ang="0">
                  <a:pos x="21" y="0"/>
                </a:cxn>
              </a:cxnLst>
              <a:rect l="0" t="0" r="r" b="b"/>
              <a:pathLst>
                <a:path w="62" h="100">
                  <a:moveTo>
                    <a:pt x="21" y="0"/>
                  </a:moveTo>
                  <a:lnTo>
                    <a:pt x="21" y="44"/>
                  </a:lnTo>
                  <a:lnTo>
                    <a:pt x="21" y="44"/>
                  </a:lnTo>
                  <a:lnTo>
                    <a:pt x="21" y="44"/>
                  </a:lnTo>
                  <a:lnTo>
                    <a:pt x="24" y="41"/>
                  </a:lnTo>
                  <a:lnTo>
                    <a:pt x="29" y="36"/>
                  </a:lnTo>
                  <a:lnTo>
                    <a:pt x="33" y="35"/>
                  </a:lnTo>
                  <a:lnTo>
                    <a:pt x="40" y="35"/>
                  </a:lnTo>
                  <a:lnTo>
                    <a:pt x="40" y="35"/>
                  </a:lnTo>
                  <a:lnTo>
                    <a:pt x="46" y="35"/>
                  </a:lnTo>
                  <a:lnTo>
                    <a:pt x="51" y="36"/>
                  </a:lnTo>
                  <a:lnTo>
                    <a:pt x="54" y="39"/>
                  </a:lnTo>
                  <a:lnTo>
                    <a:pt x="57" y="42"/>
                  </a:lnTo>
                  <a:lnTo>
                    <a:pt x="60" y="47"/>
                  </a:lnTo>
                  <a:lnTo>
                    <a:pt x="62" y="52"/>
                  </a:lnTo>
                  <a:lnTo>
                    <a:pt x="62" y="65"/>
                  </a:lnTo>
                  <a:lnTo>
                    <a:pt x="62" y="100"/>
                  </a:lnTo>
                  <a:lnTo>
                    <a:pt x="41" y="100"/>
                  </a:lnTo>
                  <a:lnTo>
                    <a:pt x="41" y="68"/>
                  </a:lnTo>
                  <a:lnTo>
                    <a:pt x="41" y="68"/>
                  </a:lnTo>
                  <a:lnTo>
                    <a:pt x="41" y="63"/>
                  </a:lnTo>
                  <a:lnTo>
                    <a:pt x="41" y="57"/>
                  </a:lnTo>
                  <a:lnTo>
                    <a:pt x="38" y="54"/>
                  </a:lnTo>
                  <a:lnTo>
                    <a:pt x="35" y="52"/>
                  </a:lnTo>
                  <a:lnTo>
                    <a:pt x="32" y="52"/>
                  </a:lnTo>
                  <a:lnTo>
                    <a:pt x="32" y="52"/>
                  </a:lnTo>
                  <a:lnTo>
                    <a:pt x="27" y="52"/>
                  </a:lnTo>
                  <a:lnTo>
                    <a:pt x="22" y="55"/>
                  </a:lnTo>
                  <a:lnTo>
                    <a:pt x="21" y="62"/>
                  </a:lnTo>
                  <a:lnTo>
                    <a:pt x="21" y="68"/>
                  </a:lnTo>
                  <a:lnTo>
                    <a:pt x="21" y="100"/>
                  </a:lnTo>
                  <a:lnTo>
                    <a:pt x="0" y="100"/>
                  </a:lnTo>
                  <a:lnTo>
                    <a:pt x="0" y="0"/>
                  </a:lnTo>
                  <a:lnTo>
                    <a:pt x="21" y="0"/>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94" name="Freeform 312"/>
            <p:cNvSpPr>
              <a:spLocks noChangeAspect="1"/>
            </p:cNvSpPr>
            <p:nvPr userDrawn="1"/>
          </p:nvSpPr>
          <p:spPr bwMode="auto">
            <a:xfrm>
              <a:off x="4678781" y="6080213"/>
              <a:ext cx="150627" cy="246992"/>
            </a:xfrm>
            <a:custGeom>
              <a:avLst/>
              <a:gdLst/>
              <a:ahLst/>
              <a:cxnLst>
                <a:cxn ang="0">
                  <a:pos x="32" y="35"/>
                </a:cxn>
                <a:cxn ang="0">
                  <a:pos x="49" y="35"/>
                </a:cxn>
                <a:cxn ang="0">
                  <a:pos x="49" y="19"/>
                </a:cxn>
                <a:cxn ang="0">
                  <a:pos x="32" y="19"/>
                </a:cxn>
                <a:cxn ang="0">
                  <a:pos x="32" y="0"/>
                </a:cxn>
                <a:cxn ang="0">
                  <a:pos x="13" y="0"/>
                </a:cxn>
                <a:cxn ang="0">
                  <a:pos x="13" y="19"/>
                </a:cxn>
                <a:cxn ang="0">
                  <a:pos x="0" y="19"/>
                </a:cxn>
                <a:cxn ang="0">
                  <a:pos x="0" y="35"/>
                </a:cxn>
                <a:cxn ang="0">
                  <a:pos x="13" y="35"/>
                </a:cxn>
                <a:cxn ang="0">
                  <a:pos x="13" y="83"/>
                </a:cxn>
                <a:cxn ang="0">
                  <a:pos x="32" y="83"/>
                </a:cxn>
                <a:cxn ang="0">
                  <a:pos x="32" y="35"/>
                </a:cxn>
              </a:cxnLst>
              <a:rect l="0" t="0" r="r" b="b"/>
              <a:pathLst>
                <a:path w="49" h="83">
                  <a:moveTo>
                    <a:pt x="32" y="35"/>
                  </a:moveTo>
                  <a:lnTo>
                    <a:pt x="49" y="35"/>
                  </a:lnTo>
                  <a:lnTo>
                    <a:pt x="49" y="19"/>
                  </a:lnTo>
                  <a:lnTo>
                    <a:pt x="32" y="19"/>
                  </a:lnTo>
                  <a:lnTo>
                    <a:pt x="32" y="0"/>
                  </a:lnTo>
                  <a:lnTo>
                    <a:pt x="13" y="0"/>
                  </a:lnTo>
                  <a:lnTo>
                    <a:pt x="13" y="19"/>
                  </a:lnTo>
                  <a:lnTo>
                    <a:pt x="0" y="19"/>
                  </a:lnTo>
                  <a:lnTo>
                    <a:pt x="0" y="35"/>
                  </a:lnTo>
                  <a:lnTo>
                    <a:pt x="13" y="35"/>
                  </a:lnTo>
                  <a:lnTo>
                    <a:pt x="13" y="83"/>
                  </a:lnTo>
                  <a:lnTo>
                    <a:pt x="32" y="83"/>
                  </a:lnTo>
                  <a:lnTo>
                    <a:pt x="32" y="35"/>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95" name="Freeform 313"/>
            <p:cNvSpPr>
              <a:spLocks noChangeAspect="1"/>
            </p:cNvSpPr>
            <p:nvPr userDrawn="1"/>
          </p:nvSpPr>
          <p:spPr bwMode="auto">
            <a:xfrm>
              <a:off x="6040449" y="6080213"/>
              <a:ext cx="138577" cy="246992"/>
            </a:xfrm>
            <a:custGeom>
              <a:avLst/>
              <a:gdLst/>
              <a:ahLst/>
              <a:cxnLst>
                <a:cxn ang="0">
                  <a:pos x="32" y="35"/>
                </a:cxn>
                <a:cxn ang="0">
                  <a:pos x="49" y="35"/>
                </a:cxn>
                <a:cxn ang="0">
                  <a:pos x="49" y="19"/>
                </a:cxn>
                <a:cxn ang="0">
                  <a:pos x="32" y="19"/>
                </a:cxn>
                <a:cxn ang="0">
                  <a:pos x="32" y="0"/>
                </a:cxn>
                <a:cxn ang="0">
                  <a:pos x="13" y="0"/>
                </a:cxn>
                <a:cxn ang="0">
                  <a:pos x="13" y="19"/>
                </a:cxn>
                <a:cxn ang="0">
                  <a:pos x="0" y="19"/>
                </a:cxn>
                <a:cxn ang="0">
                  <a:pos x="0" y="35"/>
                </a:cxn>
                <a:cxn ang="0">
                  <a:pos x="13" y="35"/>
                </a:cxn>
                <a:cxn ang="0">
                  <a:pos x="13" y="83"/>
                </a:cxn>
                <a:cxn ang="0">
                  <a:pos x="32" y="83"/>
                </a:cxn>
                <a:cxn ang="0">
                  <a:pos x="32" y="35"/>
                </a:cxn>
              </a:cxnLst>
              <a:rect l="0" t="0" r="r" b="b"/>
              <a:pathLst>
                <a:path w="49" h="83">
                  <a:moveTo>
                    <a:pt x="32" y="35"/>
                  </a:moveTo>
                  <a:lnTo>
                    <a:pt x="49" y="35"/>
                  </a:lnTo>
                  <a:lnTo>
                    <a:pt x="49" y="19"/>
                  </a:lnTo>
                  <a:lnTo>
                    <a:pt x="32" y="19"/>
                  </a:lnTo>
                  <a:lnTo>
                    <a:pt x="32" y="0"/>
                  </a:lnTo>
                  <a:lnTo>
                    <a:pt x="13" y="0"/>
                  </a:lnTo>
                  <a:lnTo>
                    <a:pt x="13" y="19"/>
                  </a:lnTo>
                  <a:lnTo>
                    <a:pt x="0" y="19"/>
                  </a:lnTo>
                  <a:lnTo>
                    <a:pt x="0" y="35"/>
                  </a:lnTo>
                  <a:lnTo>
                    <a:pt x="13" y="35"/>
                  </a:lnTo>
                  <a:lnTo>
                    <a:pt x="13" y="83"/>
                  </a:lnTo>
                  <a:lnTo>
                    <a:pt x="32" y="83"/>
                  </a:lnTo>
                  <a:lnTo>
                    <a:pt x="32" y="35"/>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96" name="Freeform 314"/>
            <p:cNvSpPr>
              <a:spLocks noChangeAspect="1"/>
            </p:cNvSpPr>
            <p:nvPr userDrawn="1"/>
          </p:nvSpPr>
          <p:spPr bwMode="auto">
            <a:xfrm>
              <a:off x="5552418" y="6032019"/>
              <a:ext cx="150627" cy="295186"/>
            </a:xfrm>
            <a:custGeom>
              <a:avLst/>
              <a:gdLst/>
              <a:ahLst/>
              <a:cxnLst>
                <a:cxn ang="0">
                  <a:pos x="13" y="54"/>
                </a:cxn>
                <a:cxn ang="0">
                  <a:pos x="0" y="54"/>
                </a:cxn>
                <a:cxn ang="0">
                  <a:pos x="0" y="38"/>
                </a:cxn>
                <a:cxn ang="0">
                  <a:pos x="13" y="38"/>
                </a:cxn>
                <a:cxn ang="0">
                  <a:pos x="13" y="25"/>
                </a:cxn>
                <a:cxn ang="0">
                  <a:pos x="13" y="25"/>
                </a:cxn>
                <a:cxn ang="0">
                  <a:pos x="13" y="21"/>
                </a:cxn>
                <a:cxn ang="0">
                  <a:pos x="15" y="14"/>
                </a:cxn>
                <a:cxn ang="0">
                  <a:pos x="18" y="10"/>
                </a:cxn>
                <a:cxn ang="0">
                  <a:pos x="21" y="6"/>
                </a:cxn>
                <a:cxn ang="0">
                  <a:pos x="24" y="3"/>
                </a:cxn>
                <a:cxn ang="0">
                  <a:pos x="29" y="2"/>
                </a:cxn>
                <a:cxn ang="0">
                  <a:pos x="40" y="0"/>
                </a:cxn>
                <a:cxn ang="0">
                  <a:pos x="40" y="0"/>
                </a:cxn>
                <a:cxn ang="0">
                  <a:pos x="50" y="2"/>
                </a:cxn>
                <a:cxn ang="0">
                  <a:pos x="50" y="17"/>
                </a:cxn>
                <a:cxn ang="0">
                  <a:pos x="50" y="17"/>
                </a:cxn>
                <a:cxn ang="0">
                  <a:pos x="43" y="16"/>
                </a:cxn>
                <a:cxn ang="0">
                  <a:pos x="43" y="16"/>
                </a:cxn>
                <a:cxn ang="0">
                  <a:pos x="40" y="17"/>
                </a:cxn>
                <a:cxn ang="0">
                  <a:pos x="37" y="19"/>
                </a:cxn>
                <a:cxn ang="0">
                  <a:pos x="34" y="22"/>
                </a:cxn>
                <a:cxn ang="0">
                  <a:pos x="34" y="27"/>
                </a:cxn>
                <a:cxn ang="0">
                  <a:pos x="34" y="38"/>
                </a:cxn>
                <a:cxn ang="0">
                  <a:pos x="48" y="38"/>
                </a:cxn>
                <a:cxn ang="0">
                  <a:pos x="48" y="54"/>
                </a:cxn>
                <a:cxn ang="0">
                  <a:pos x="34" y="54"/>
                </a:cxn>
                <a:cxn ang="0">
                  <a:pos x="34" y="102"/>
                </a:cxn>
                <a:cxn ang="0">
                  <a:pos x="13" y="102"/>
                </a:cxn>
                <a:cxn ang="0">
                  <a:pos x="13" y="54"/>
                </a:cxn>
              </a:cxnLst>
              <a:rect l="0" t="0" r="r" b="b"/>
              <a:pathLst>
                <a:path w="50" h="102">
                  <a:moveTo>
                    <a:pt x="13" y="54"/>
                  </a:moveTo>
                  <a:lnTo>
                    <a:pt x="0" y="54"/>
                  </a:lnTo>
                  <a:lnTo>
                    <a:pt x="0" y="38"/>
                  </a:lnTo>
                  <a:lnTo>
                    <a:pt x="13" y="38"/>
                  </a:lnTo>
                  <a:lnTo>
                    <a:pt x="13" y="25"/>
                  </a:lnTo>
                  <a:lnTo>
                    <a:pt x="13" y="25"/>
                  </a:lnTo>
                  <a:lnTo>
                    <a:pt x="13" y="21"/>
                  </a:lnTo>
                  <a:lnTo>
                    <a:pt x="15" y="14"/>
                  </a:lnTo>
                  <a:lnTo>
                    <a:pt x="18" y="10"/>
                  </a:lnTo>
                  <a:lnTo>
                    <a:pt x="21" y="6"/>
                  </a:lnTo>
                  <a:lnTo>
                    <a:pt x="24" y="3"/>
                  </a:lnTo>
                  <a:lnTo>
                    <a:pt x="29" y="2"/>
                  </a:lnTo>
                  <a:lnTo>
                    <a:pt x="40" y="0"/>
                  </a:lnTo>
                  <a:lnTo>
                    <a:pt x="40" y="0"/>
                  </a:lnTo>
                  <a:lnTo>
                    <a:pt x="50" y="2"/>
                  </a:lnTo>
                  <a:lnTo>
                    <a:pt x="50" y="17"/>
                  </a:lnTo>
                  <a:lnTo>
                    <a:pt x="50" y="17"/>
                  </a:lnTo>
                  <a:lnTo>
                    <a:pt x="43" y="16"/>
                  </a:lnTo>
                  <a:lnTo>
                    <a:pt x="43" y="16"/>
                  </a:lnTo>
                  <a:lnTo>
                    <a:pt x="40" y="17"/>
                  </a:lnTo>
                  <a:lnTo>
                    <a:pt x="37" y="19"/>
                  </a:lnTo>
                  <a:lnTo>
                    <a:pt x="34" y="22"/>
                  </a:lnTo>
                  <a:lnTo>
                    <a:pt x="34" y="27"/>
                  </a:lnTo>
                  <a:lnTo>
                    <a:pt x="34" y="38"/>
                  </a:lnTo>
                  <a:lnTo>
                    <a:pt x="48" y="38"/>
                  </a:lnTo>
                  <a:lnTo>
                    <a:pt x="48" y="54"/>
                  </a:lnTo>
                  <a:lnTo>
                    <a:pt x="34" y="54"/>
                  </a:lnTo>
                  <a:lnTo>
                    <a:pt x="34" y="102"/>
                  </a:lnTo>
                  <a:lnTo>
                    <a:pt x="13" y="102"/>
                  </a:lnTo>
                  <a:lnTo>
                    <a:pt x="13" y="54"/>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97" name="Freeform 315"/>
            <p:cNvSpPr>
              <a:spLocks noChangeAspect="1" noEditPoints="1"/>
            </p:cNvSpPr>
            <p:nvPr userDrawn="1"/>
          </p:nvSpPr>
          <p:spPr bwMode="auto">
            <a:xfrm>
              <a:off x="2359126" y="6044068"/>
              <a:ext cx="247028" cy="283137"/>
            </a:xfrm>
            <a:custGeom>
              <a:avLst/>
              <a:gdLst/>
              <a:ahLst/>
              <a:cxnLst>
                <a:cxn ang="0">
                  <a:pos x="82" y="48"/>
                </a:cxn>
                <a:cxn ang="0">
                  <a:pos x="82" y="48"/>
                </a:cxn>
                <a:cxn ang="0">
                  <a:pos x="82" y="57"/>
                </a:cxn>
                <a:cxn ang="0">
                  <a:pos x="79" y="67"/>
                </a:cxn>
                <a:cxn ang="0">
                  <a:pos x="74" y="75"/>
                </a:cxn>
                <a:cxn ang="0">
                  <a:pos x="69" y="81"/>
                </a:cxn>
                <a:cxn ang="0">
                  <a:pos x="61" y="86"/>
                </a:cxn>
                <a:cxn ang="0">
                  <a:pos x="52" y="90"/>
                </a:cxn>
                <a:cxn ang="0">
                  <a:pos x="41" y="94"/>
                </a:cxn>
                <a:cxn ang="0">
                  <a:pos x="30" y="94"/>
                </a:cxn>
                <a:cxn ang="0">
                  <a:pos x="0" y="94"/>
                </a:cxn>
                <a:cxn ang="0">
                  <a:pos x="0" y="0"/>
                </a:cxn>
                <a:cxn ang="0">
                  <a:pos x="30" y="0"/>
                </a:cxn>
                <a:cxn ang="0">
                  <a:pos x="30" y="0"/>
                </a:cxn>
                <a:cxn ang="0">
                  <a:pos x="41" y="2"/>
                </a:cxn>
                <a:cxn ang="0">
                  <a:pos x="52" y="3"/>
                </a:cxn>
                <a:cxn ang="0">
                  <a:pos x="61" y="8"/>
                </a:cxn>
                <a:cxn ang="0">
                  <a:pos x="69" y="13"/>
                </a:cxn>
                <a:cxn ang="0">
                  <a:pos x="74" y="21"/>
                </a:cxn>
                <a:cxn ang="0">
                  <a:pos x="79" y="29"/>
                </a:cxn>
                <a:cxn ang="0">
                  <a:pos x="82" y="36"/>
                </a:cxn>
                <a:cxn ang="0">
                  <a:pos x="82" y="48"/>
                </a:cxn>
                <a:cxn ang="0">
                  <a:pos x="82" y="48"/>
                </a:cxn>
                <a:cxn ang="0">
                  <a:pos x="30" y="19"/>
                </a:cxn>
                <a:cxn ang="0">
                  <a:pos x="20" y="19"/>
                </a:cxn>
                <a:cxn ang="0">
                  <a:pos x="20" y="75"/>
                </a:cxn>
                <a:cxn ang="0">
                  <a:pos x="30" y="75"/>
                </a:cxn>
                <a:cxn ang="0">
                  <a:pos x="30" y="75"/>
                </a:cxn>
                <a:cxn ang="0">
                  <a:pos x="42" y="73"/>
                </a:cxn>
                <a:cxn ang="0">
                  <a:pos x="47" y="71"/>
                </a:cxn>
                <a:cxn ang="0">
                  <a:pos x="52" y="68"/>
                </a:cxn>
                <a:cxn ang="0">
                  <a:pos x="55" y="63"/>
                </a:cxn>
                <a:cxn ang="0">
                  <a:pos x="58" y="59"/>
                </a:cxn>
                <a:cxn ang="0">
                  <a:pos x="60" y="54"/>
                </a:cxn>
                <a:cxn ang="0">
                  <a:pos x="61" y="48"/>
                </a:cxn>
                <a:cxn ang="0">
                  <a:pos x="61" y="48"/>
                </a:cxn>
                <a:cxn ang="0">
                  <a:pos x="60" y="41"/>
                </a:cxn>
                <a:cxn ang="0">
                  <a:pos x="58" y="35"/>
                </a:cxn>
                <a:cxn ang="0">
                  <a:pos x="55" y="30"/>
                </a:cxn>
                <a:cxn ang="0">
                  <a:pos x="52" y="25"/>
                </a:cxn>
                <a:cxn ang="0">
                  <a:pos x="47" y="24"/>
                </a:cxn>
                <a:cxn ang="0">
                  <a:pos x="42" y="21"/>
                </a:cxn>
                <a:cxn ang="0">
                  <a:pos x="30" y="19"/>
                </a:cxn>
                <a:cxn ang="0">
                  <a:pos x="30" y="19"/>
                </a:cxn>
              </a:cxnLst>
              <a:rect l="0" t="0" r="r" b="b"/>
              <a:pathLst>
                <a:path w="82" h="94">
                  <a:moveTo>
                    <a:pt x="82" y="48"/>
                  </a:moveTo>
                  <a:lnTo>
                    <a:pt x="82" y="48"/>
                  </a:lnTo>
                  <a:lnTo>
                    <a:pt x="82" y="57"/>
                  </a:lnTo>
                  <a:lnTo>
                    <a:pt x="79" y="67"/>
                  </a:lnTo>
                  <a:lnTo>
                    <a:pt x="74" y="75"/>
                  </a:lnTo>
                  <a:lnTo>
                    <a:pt x="69" y="81"/>
                  </a:lnTo>
                  <a:lnTo>
                    <a:pt x="61" y="86"/>
                  </a:lnTo>
                  <a:lnTo>
                    <a:pt x="52" y="90"/>
                  </a:lnTo>
                  <a:lnTo>
                    <a:pt x="41" y="94"/>
                  </a:lnTo>
                  <a:lnTo>
                    <a:pt x="30" y="94"/>
                  </a:lnTo>
                  <a:lnTo>
                    <a:pt x="0" y="94"/>
                  </a:lnTo>
                  <a:lnTo>
                    <a:pt x="0" y="0"/>
                  </a:lnTo>
                  <a:lnTo>
                    <a:pt x="30" y="0"/>
                  </a:lnTo>
                  <a:lnTo>
                    <a:pt x="30" y="0"/>
                  </a:lnTo>
                  <a:lnTo>
                    <a:pt x="41" y="2"/>
                  </a:lnTo>
                  <a:lnTo>
                    <a:pt x="52" y="3"/>
                  </a:lnTo>
                  <a:lnTo>
                    <a:pt x="61" y="8"/>
                  </a:lnTo>
                  <a:lnTo>
                    <a:pt x="69" y="13"/>
                  </a:lnTo>
                  <a:lnTo>
                    <a:pt x="74" y="21"/>
                  </a:lnTo>
                  <a:lnTo>
                    <a:pt x="79" y="29"/>
                  </a:lnTo>
                  <a:lnTo>
                    <a:pt x="82" y="36"/>
                  </a:lnTo>
                  <a:lnTo>
                    <a:pt x="82" y="48"/>
                  </a:lnTo>
                  <a:lnTo>
                    <a:pt x="82" y="48"/>
                  </a:lnTo>
                  <a:close/>
                  <a:moveTo>
                    <a:pt x="30" y="19"/>
                  </a:moveTo>
                  <a:lnTo>
                    <a:pt x="20" y="19"/>
                  </a:lnTo>
                  <a:lnTo>
                    <a:pt x="20" y="75"/>
                  </a:lnTo>
                  <a:lnTo>
                    <a:pt x="30" y="75"/>
                  </a:lnTo>
                  <a:lnTo>
                    <a:pt x="30" y="75"/>
                  </a:lnTo>
                  <a:lnTo>
                    <a:pt x="42" y="73"/>
                  </a:lnTo>
                  <a:lnTo>
                    <a:pt x="47" y="71"/>
                  </a:lnTo>
                  <a:lnTo>
                    <a:pt x="52" y="68"/>
                  </a:lnTo>
                  <a:lnTo>
                    <a:pt x="55" y="63"/>
                  </a:lnTo>
                  <a:lnTo>
                    <a:pt x="58" y="59"/>
                  </a:lnTo>
                  <a:lnTo>
                    <a:pt x="60" y="54"/>
                  </a:lnTo>
                  <a:lnTo>
                    <a:pt x="61" y="48"/>
                  </a:lnTo>
                  <a:lnTo>
                    <a:pt x="61" y="48"/>
                  </a:lnTo>
                  <a:lnTo>
                    <a:pt x="60" y="41"/>
                  </a:lnTo>
                  <a:lnTo>
                    <a:pt x="58" y="35"/>
                  </a:lnTo>
                  <a:lnTo>
                    <a:pt x="55" y="30"/>
                  </a:lnTo>
                  <a:lnTo>
                    <a:pt x="52" y="25"/>
                  </a:lnTo>
                  <a:lnTo>
                    <a:pt x="47" y="24"/>
                  </a:lnTo>
                  <a:lnTo>
                    <a:pt x="42" y="21"/>
                  </a:lnTo>
                  <a:lnTo>
                    <a:pt x="30" y="19"/>
                  </a:lnTo>
                  <a:lnTo>
                    <a:pt x="30" y="19"/>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Line 197"/>
          <p:cNvSpPr>
            <a:spLocks noChangeShapeType="1"/>
          </p:cNvSpPr>
          <p:nvPr/>
        </p:nvSpPr>
        <p:spPr bwMode="auto">
          <a:xfrm>
            <a:off x="5556738" y="4953000"/>
            <a:ext cx="3587262" cy="0"/>
          </a:xfrm>
          <a:prstGeom prst="line">
            <a:avLst/>
          </a:prstGeom>
          <a:noFill/>
          <a:ln w="6350">
            <a:solidFill>
              <a:schemeClr val="hlink"/>
            </a:solidFill>
            <a:prstDash val="dash"/>
            <a:round/>
            <a:headEnd/>
            <a:tailEnd/>
          </a:ln>
          <a:effectLst/>
        </p:spPr>
        <p:txBody>
          <a:bodyPr/>
          <a:lstStyle/>
          <a:p>
            <a:pPr>
              <a:defRPr/>
            </a:pPr>
            <a:endParaRPr lang="ja-JP" altLang="en-US">
              <a:ea typeface="ＭＳ Ｐゴシック" pitchFamily="50" charset="-128"/>
            </a:endParaRPr>
          </a:p>
        </p:txBody>
      </p:sp>
      <p:sp>
        <p:nvSpPr>
          <p:cNvPr id="5" name="Rectangle 258"/>
          <p:cNvSpPr>
            <a:spLocks noChangeArrowheads="1"/>
          </p:cNvSpPr>
          <p:nvPr/>
        </p:nvSpPr>
        <p:spPr bwMode="auto">
          <a:xfrm>
            <a:off x="5556738" y="6705600"/>
            <a:ext cx="3587262" cy="152400"/>
          </a:xfrm>
          <a:prstGeom prst="rect">
            <a:avLst/>
          </a:prstGeom>
          <a:solidFill>
            <a:srgbClr val="99CCFF"/>
          </a:solidFill>
          <a:ln w="9525">
            <a:noFill/>
            <a:miter lim="800000"/>
            <a:headEnd/>
            <a:tailEnd/>
          </a:ln>
          <a:effectLst/>
        </p:spPr>
        <p:txBody>
          <a:bodyPr wrap="none" anchor="ctr"/>
          <a:lstStyle/>
          <a:p>
            <a:pPr>
              <a:defRPr/>
            </a:pPr>
            <a:endParaRPr lang="ja-JP" altLang="en-US">
              <a:ea typeface="ＭＳ Ｐゴシック" pitchFamily="50" charset="-128"/>
            </a:endParaRPr>
          </a:p>
        </p:txBody>
      </p:sp>
      <p:sp>
        <p:nvSpPr>
          <p:cNvPr id="6" name="Line 282"/>
          <p:cNvSpPr>
            <a:spLocks noChangeShapeType="1"/>
          </p:cNvSpPr>
          <p:nvPr/>
        </p:nvSpPr>
        <p:spPr bwMode="auto">
          <a:xfrm>
            <a:off x="1055078" y="1295400"/>
            <a:ext cx="8088923" cy="0"/>
          </a:xfrm>
          <a:prstGeom prst="line">
            <a:avLst/>
          </a:prstGeom>
          <a:noFill/>
          <a:ln w="6350">
            <a:solidFill>
              <a:schemeClr val="hlink"/>
            </a:solidFill>
            <a:prstDash val="dash"/>
            <a:round/>
            <a:headEnd/>
            <a:tailEnd/>
          </a:ln>
          <a:effectLst/>
        </p:spPr>
        <p:txBody>
          <a:bodyPr/>
          <a:lstStyle/>
          <a:p>
            <a:pPr>
              <a:defRPr/>
            </a:pPr>
            <a:endParaRPr lang="ja-JP" altLang="en-US">
              <a:ea typeface="ＭＳ Ｐゴシック" pitchFamily="50" charset="-128"/>
            </a:endParaRPr>
          </a:p>
        </p:txBody>
      </p:sp>
      <p:grpSp>
        <p:nvGrpSpPr>
          <p:cNvPr id="2" name="Group 288"/>
          <p:cNvGrpSpPr>
            <a:grpSpLocks noChangeAspect="1"/>
          </p:cNvGrpSpPr>
          <p:nvPr/>
        </p:nvGrpSpPr>
        <p:grpSpPr bwMode="auto">
          <a:xfrm>
            <a:off x="5272454" y="152400"/>
            <a:ext cx="1162050" cy="603250"/>
            <a:chOff x="4424" y="232"/>
            <a:chExt cx="1085" cy="520"/>
          </a:xfrm>
        </p:grpSpPr>
        <p:pic>
          <p:nvPicPr>
            <p:cNvPr id="8" name="Picture 289"/>
            <p:cNvPicPr>
              <a:picLocks noChangeAspect="1" noChangeArrowheads="1"/>
            </p:cNvPicPr>
            <p:nvPr userDrawn="1"/>
          </p:nvPicPr>
          <p:blipFill>
            <a:blip r:embed="rId2" cstate="print"/>
            <a:srcRect/>
            <a:stretch>
              <a:fillRect/>
            </a:stretch>
          </p:blipFill>
          <p:spPr bwMode="auto">
            <a:xfrm>
              <a:off x="4713" y="344"/>
              <a:ext cx="795" cy="310"/>
            </a:xfrm>
            <a:prstGeom prst="rect">
              <a:avLst/>
            </a:prstGeom>
            <a:noFill/>
            <a:ln w="9525">
              <a:noFill/>
              <a:miter lim="800000"/>
              <a:headEnd/>
              <a:tailEnd/>
            </a:ln>
          </p:spPr>
        </p:pic>
        <p:sp>
          <p:nvSpPr>
            <p:cNvPr id="9" name="Freeform 290"/>
            <p:cNvSpPr>
              <a:spLocks noChangeAspect="1"/>
            </p:cNvSpPr>
            <p:nvPr userDrawn="1"/>
          </p:nvSpPr>
          <p:spPr bwMode="auto">
            <a:xfrm>
              <a:off x="4851" y="233"/>
              <a:ext cx="66" cy="246"/>
            </a:xfrm>
            <a:custGeom>
              <a:avLst/>
              <a:gdLst/>
              <a:ahLst/>
              <a:cxnLst>
                <a:cxn ang="0">
                  <a:pos x="132" y="0"/>
                </a:cxn>
                <a:cxn ang="0">
                  <a:pos x="0" y="0"/>
                </a:cxn>
                <a:cxn ang="0">
                  <a:pos x="0" y="0"/>
                </a:cxn>
                <a:cxn ang="0">
                  <a:pos x="5" y="121"/>
                </a:cxn>
                <a:cxn ang="0">
                  <a:pos x="7" y="183"/>
                </a:cxn>
                <a:cxn ang="0">
                  <a:pos x="8" y="246"/>
                </a:cxn>
                <a:cxn ang="0">
                  <a:pos x="8" y="246"/>
                </a:cxn>
                <a:cxn ang="0">
                  <a:pos x="7" y="310"/>
                </a:cxn>
                <a:cxn ang="0">
                  <a:pos x="5" y="372"/>
                </a:cxn>
                <a:cxn ang="0">
                  <a:pos x="0" y="492"/>
                </a:cxn>
                <a:cxn ang="0">
                  <a:pos x="132" y="492"/>
                </a:cxn>
                <a:cxn ang="0">
                  <a:pos x="132" y="492"/>
                </a:cxn>
                <a:cxn ang="0">
                  <a:pos x="127" y="372"/>
                </a:cxn>
                <a:cxn ang="0">
                  <a:pos x="124" y="310"/>
                </a:cxn>
                <a:cxn ang="0">
                  <a:pos x="124" y="246"/>
                </a:cxn>
                <a:cxn ang="0">
                  <a:pos x="124" y="246"/>
                </a:cxn>
                <a:cxn ang="0">
                  <a:pos x="124" y="183"/>
                </a:cxn>
                <a:cxn ang="0">
                  <a:pos x="127" y="121"/>
                </a:cxn>
                <a:cxn ang="0">
                  <a:pos x="132" y="0"/>
                </a:cxn>
                <a:cxn ang="0">
                  <a:pos x="132" y="0"/>
                </a:cxn>
              </a:cxnLst>
              <a:rect l="0" t="0" r="r" b="b"/>
              <a:pathLst>
                <a:path w="132" h="492">
                  <a:moveTo>
                    <a:pt x="132" y="0"/>
                  </a:moveTo>
                  <a:lnTo>
                    <a:pt x="0" y="0"/>
                  </a:lnTo>
                  <a:lnTo>
                    <a:pt x="0" y="0"/>
                  </a:lnTo>
                  <a:lnTo>
                    <a:pt x="5" y="121"/>
                  </a:lnTo>
                  <a:lnTo>
                    <a:pt x="7" y="183"/>
                  </a:lnTo>
                  <a:lnTo>
                    <a:pt x="8" y="246"/>
                  </a:lnTo>
                  <a:lnTo>
                    <a:pt x="8" y="246"/>
                  </a:lnTo>
                  <a:lnTo>
                    <a:pt x="7" y="310"/>
                  </a:lnTo>
                  <a:lnTo>
                    <a:pt x="5" y="372"/>
                  </a:lnTo>
                  <a:lnTo>
                    <a:pt x="0" y="492"/>
                  </a:lnTo>
                  <a:lnTo>
                    <a:pt x="132" y="492"/>
                  </a:lnTo>
                  <a:lnTo>
                    <a:pt x="132" y="492"/>
                  </a:lnTo>
                  <a:lnTo>
                    <a:pt x="127" y="372"/>
                  </a:lnTo>
                  <a:lnTo>
                    <a:pt x="124" y="310"/>
                  </a:lnTo>
                  <a:lnTo>
                    <a:pt x="124" y="246"/>
                  </a:lnTo>
                  <a:lnTo>
                    <a:pt x="124" y="246"/>
                  </a:lnTo>
                  <a:lnTo>
                    <a:pt x="124" y="183"/>
                  </a:lnTo>
                  <a:lnTo>
                    <a:pt x="127" y="121"/>
                  </a:lnTo>
                  <a:lnTo>
                    <a:pt x="132" y="0"/>
                  </a:lnTo>
                  <a:lnTo>
                    <a:pt x="132" y="0"/>
                  </a:lnTo>
                  <a:close/>
                </a:path>
              </a:pathLst>
            </a:custGeom>
            <a:solidFill>
              <a:srgbClr val="0066B3"/>
            </a:solidFill>
            <a:ln w="9525">
              <a:noFill/>
              <a:round/>
              <a:headEnd/>
              <a:tailEnd/>
            </a:ln>
          </p:spPr>
          <p:txBody>
            <a:bodyPr/>
            <a:lstStyle/>
            <a:p>
              <a:pPr>
                <a:defRPr/>
              </a:pPr>
              <a:endParaRPr lang="ja-JP" altLang="en-US">
                <a:ea typeface="ＭＳ Ｐゴシック" pitchFamily="50" charset="-128"/>
              </a:endParaRPr>
            </a:p>
          </p:txBody>
        </p:sp>
        <p:sp>
          <p:nvSpPr>
            <p:cNvPr id="10" name="Freeform 291"/>
            <p:cNvSpPr>
              <a:spLocks noChangeAspect="1"/>
            </p:cNvSpPr>
            <p:nvPr userDrawn="1"/>
          </p:nvSpPr>
          <p:spPr bwMode="auto">
            <a:xfrm>
              <a:off x="4424" y="232"/>
              <a:ext cx="421" cy="248"/>
            </a:xfrm>
            <a:custGeom>
              <a:avLst/>
              <a:gdLst/>
              <a:ahLst/>
              <a:cxnLst>
                <a:cxn ang="0">
                  <a:pos x="670" y="265"/>
                </a:cxn>
                <a:cxn ang="0">
                  <a:pos x="719" y="240"/>
                </a:cxn>
                <a:cxn ang="0">
                  <a:pos x="757" y="208"/>
                </a:cxn>
                <a:cxn ang="0">
                  <a:pos x="780" y="168"/>
                </a:cxn>
                <a:cxn ang="0">
                  <a:pos x="786" y="148"/>
                </a:cxn>
                <a:cxn ang="0">
                  <a:pos x="788" y="127"/>
                </a:cxn>
                <a:cxn ang="0">
                  <a:pos x="788" y="115"/>
                </a:cxn>
                <a:cxn ang="0">
                  <a:pos x="784" y="92"/>
                </a:cxn>
                <a:cxn ang="0">
                  <a:pos x="776" y="72"/>
                </a:cxn>
                <a:cxn ang="0">
                  <a:pos x="765" y="54"/>
                </a:cxn>
                <a:cxn ang="0">
                  <a:pos x="757" y="46"/>
                </a:cxn>
                <a:cxn ang="0">
                  <a:pos x="724" y="22"/>
                </a:cxn>
                <a:cxn ang="0">
                  <a:pos x="683" y="8"/>
                </a:cxn>
                <a:cxn ang="0">
                  <a:pos x="637" y="2"/>
                </a:cxn>
                <a:cxn ang="0">
                  <a:pos x="586" y="0"/>
                </a:cxn>
                <a:cxn ang="0">
                  <a:pos x="529" y="2"/>
                </a:cxn>
                <a:cxn ang="0">
                  <a:pos x="413" y="5"/>
                </a:cxn>
                <a:cxn ang="0">
                  <a:pos x="364" y="5"/>
                </a:cxn>
                <a:cxn ang="0">
                  <a:pos x="372" y="167"/>
                </a:cxn>
                <a:cxn ang="0">
                  <a:pos x="373" y="313"/>
                </a:cxn>
                <a:cxn ang="0">
                  <a:pos x="311" y="242"/>
                </a:cxn>
                <a:cxn ang="0">
                  <a:pos x="187" y="86"/>
                </a:cxn>
                <a:cxn ang="0">
                  <a:pos x="0" y="5"/>
                </a:cxn>
                <a:cxn ang="0">
                  <a:pos x="7" y="126"/>
                </a:cxn>
                <a:cxn ang="0">
                  <a:pos x="10" y="251"/>
                </a:cxn>
                <a:cxn ang="0">
                  <a:pos x="8" y="315"/>
                </a:cxn>
                <a:cxn ang="0">
                  <a:pos x="0" y="497"/>
                </a:cxn>
                <a:cxn ang="0">
                  <a:pos x="107" y="497"/>
                </a:cxn>
                <a:cxn ang="0">
                  <a:pos x="97" y="319"/>
                </a:cxn>
                <a:cxn ang="0">
                  <a:pos x="95" y="165"/>
                </a:cxn>
                <a:cxn ang="0">
                  <a:pos x="162" y="242"/>
                </a:cxn>
                <a:cxn ang="0">
                  <a:pos x="299" y="410"/>
                </a:cxn>
                <a:cxn ang="0">
                  <a:pos x="362" y="497"/>
                </a:cxn>
                <a:cxn ang="0">
                  <a:pos x="473" y="497"/>
                </a:cxn>
                <a:cxn ang="0">
                  <a:pos x="467" y="315"/>
                </a:cxn>
                <a:cxn ang="0">
                  <a:pos x="465" y="251"/>
                </a:cxn>
                <a:cxn ang="0">
                  <a:pos x="468" y="68"/>
                </a:cxn>
                <a:cxn ang="0">
                  <a:pos x="502" y="67"/>
                </a:cxn>
                <a:cxn ang="0">
                  <a:pos x="543" y="67"/>
                </a:cxn>
                <a:cxn ang="0">
                  <a:pos x="591" y="72"/>
                </a:cxn>
                <a:cxn ang="0">
                  <a:pos x="618" y="84"/>
                </a:cxn>
                <a:cxn ang="0">
                  <a:pos x="630" y="94"/>
                </a:cxn>
                <a:cxn ang="0">
                  <a:pos x="643" y="113"/>
                </a:cxn>
                <a:cxn ang="0">
                  <a:pos x="649" y="145"/>
                </a:cxn>
                <a:cxn ang="0">
                  <a:pos x="648" y="154"/>
                </a:cxn>
                <a:cxn ang="0">
                  <a:pos x="643" y="175"/>
                </a:cxn>
                <a:cxn ang="0">
                  <a:pos x="634" y="192"/>
                </a:cxn>
                <a:cxn ang="0">
                  <a:pos x="618" y="208"/>
                </a:cxn>
                <a:cxn ang="0">
                  <a:pos x="589" y="227"/>
                </a:cxn>
                <a:cxn ang="0">
                  <a:pos x="542" y="245"/>
                </a:cxn>
                <a:cxn ang="0">
                  <a:pos x="515" y="253"/>
                </a:cxn>
                <a:cxn ang="0">
                  <a:pos x="603" y="370"/>
                </a:cxn>
                <a:cxn ang="0">
                  <a:pos x="689" y="497"/>
                </a:cxn>
                <a:cxn ang="0">
                  <a:pos x="843" y="497"/>
                </a:cxn>
                <a:cxn ang="0">
                  <a:pos x="707" y="318"/>
                </a:cxn>
                <a:cxn ang="0">
                  <a:pos x="670" y="265"/>
                </a:cxn>
              </a:cxnLst>
              <a:rect l="0" t="0" r="r" b="b"/>
              <a:pathLst>
                <a:path w="843" h="497">
                  <a:moveTo>
                    <a:pt x="670" y="265"/>
                  </a:moveTo>
                  <a:lnTo>
                    <a:pt x="670" y="265"/>
                  </a:lnTo>
                  <a:lnTo>
                    <a:pt x="697" y="254"/>
                  </a:lnTo>
                  <a:lnTo>
                    <a:pt x="719" y="240"/>
                  </a:lnTo>
                  <a:lnTo>
                    <a:pt x="740" y="226"/>
                  </a:lnTo>
                  <a:lnTo>
                    <a:pt x="757" y="208"/>
                  </a:lnTo>
                  <a:lnTo>
                    <a:pt x="770" y="189"/>
                  </a:lnTo>
                  <a:lnTo>
                    <a:pt x="780" y="168"/>
                  </a:lnTo>
                  <a:lnTo>
                    <a:pt x="784" y="159"/>
                  </a:lnTo>
                  <a:lnTo>
                    <a:pt x="786" y="148"/>
                  </a:lnTo>
                  <a:lnTo>
                    <a:pt x="788" y="138"/>
                  </a:lnTo>
                  <a:lnTo>
                    <a:pt x="788" y="127"/>
                  </a:lnTo>
                  <a:lnTo>
                    <a:pt x="788" y="127"/>
                  </a:lnTo>
                  <a:lnTo>
                    <a:pt x="788" y="115"/>
                  </a:lnTo>
                  <a:lnTo>
                    <a:pt x="786" y="103"/>
                  </a:lnTo>
                  <a:lnTo>
                    <a:pt x="784" y="92"/>
                  </a:lnTo>
                  <a:lnTo>
                    <a:pt x="781" y="81"/>
                  </a:lnTo>
                  <a:lnTo>
                    <a:pt x="776" y="72"/>
                  </a:lnTo>
                  <a:lnTo>
                    <a:pt x="770" y="62"/>
                  </a:lnTo>
                  <a:lnTo>
                    <a:pt x="765" y="54"/>
                  </a:lnTo>
                  <a:lnTo>
                    <a:pt x="757" y="46"/>
                  </a:lnTo>
                  <a:lnTo>
                    <a:pt x="757" y="46"/>
                  </a:lnTo>
                  <a:lnTo>
                    <a:pt x="742" y="32"/>
                  </a:lnTo>
                  <a:lnTo>
                    <a:pt x="724" y="22"/>
                  </a:lnTo>
                  <a:lnTo>
                    <a:pt x="705" y="14"/>
                  </a:lnTo>
                  <a:lnTo>
                    <a:pt x="683" y="8"/>
                  </a:lnTo>
                  <a:lnTo>
                    <a:pt x="661" y="5"/>
                  </a:lnTo>
                  <a:lnTo>
                    <a:pt x="637" y="2"/>
                  </a:lnTo>
                  <a:lnTo>
                    <a:pt x="611" y="2"/>
                  </a:lnTo>
                  <a:lnTo>
                    <a:pt x="586" y="0"/>
                  </a:lnTo>
                  <a:lnTo>
                    <a:pt x="586" y="0"/>
                  </a:lnTo>
                  <a:lnTo>
                    <a:pt x="529" y="2"/>
                  </a:lnTo>
                  <a:lnTo>
                    <a:pt x="470" y="3"/>
                  </a:lnTo>
                  <a:lnTo>
                    <a:pt x="413" y="5"/>
                  </a:lnTo>
                  <a:lnTo>
                    <a:pt x="364" y="5"/>
                  </a:lnTo>
                  <a:lnTo>
                    <a:pt x="364" y="5"/>
                  </a:lnTo>
                  <a:lnTo>
                    <a:pt x="368" y="86"/>
                  </a:lnTo>
                  <a:lnTo>
                    <a:pt x="372" y="167"/>
                  </a:lnTo>
                  <a:lnTo>
                    <a:pt x="373" y="243"/>
                  </a:lnTo>
                  <a:lnTo>
                    <a:pt x="373" y="313"/>
                  </a:lnTo>
                  <a:lnTo>
                    <a:pt x="373" y="313"/>
                  </a:lnTo>
                  <a:lnTo>
                    <a:pt x="311" y="242"/>
                  </a:lnTo>
                  <a:lnTo>
                    <a:pt x="249" y="165"/>
                  </a:lnTo>
                  <a:lnTo>
                    <a:pt x="187" y="86"/>
                  </a:lnTo>
                  <a:lnTo>
                    <a:pt x="129" y="5"/>
                  </a:lnTo>
                  <a:lnTo>
                    <a:pt x="0" y="5"/>
                  </a:lnTo>
                  <a:lnTo>
                    <a:pt x="0" y="5"/>
                  </a:lnTo>
                  <a:lnTo>
                    <a:pt x="7" y="126"/>
                  </a:lnTo>
                  <a:lnTo>
                    <a:pt x="8" y="188"/>
                  </a:lnTo>
                  <a:lnTo>
                    <a:pt x="10" y="251"/>
                  </a:lnTo>
                  <a:lnTo>
                    <a:pt x="10" y="251"/>
                  </a:lnTo>
                  <a:lnTo>
                    <a:pt x="8" y="315"/>
                  </a:lnTo>
                  <a:lnTo>
                    <a:pt x="7" y="377"/>
                  </a:lnTo>
                  <a:lnTo>
                    <a:pt x="0" y="497"/>
                  </a:lnTo>
                  <a:lnTo>
                    <a:pt x="107" y="497"/>
                  </a:lnTo>
                  <a:lnTo>
                    <a:pt x="107" y="497"/>
                  </a:lnTo>
                  <a:lnTo>
                    <a:pt x="100" y="408"/>
                  </a:lnTo>
                  <a:lnTo>
                    <a:pt x="97" y="319"/>
                  </a:lnTo>
                  <a:lnTo>
                    <a:pt x="95" y="238"/>
                  </a:lnTo>
                  <a:lnTo>
                    <a:pt x="95" y="165"/>
                  </a:lnTo>
                  <a:lnTo>
                    <a:pt x="95" y="165"/>
                  </a:lnTo>
                  <a:lnTo>
                    <a:pt x="162" y="242"/>
                  </a:lnTo>
                  <a:lnTo>
                    <a:pt x="230" y="324"/>
                  </a:lnTo>
                  <a:lnTo>
                    <a:pt x="299" y="410"/>
                  </a:lnTo>
                  <a:lnTo>
                    <a:pt x="330" y="454"/>
                  </a:lnTo>
                  <a:lnTo>
                    <a:pt x="362" y="497"/>
                  </a:lnTo>
                  <a:lnTo>
                    <a:pt x="473" y="497"/>
                  </a:lnTo>
                  <a:lnTo>
                    <a:pt x="473" y="497"/>
                  </a:lnTo>
                  <a:lnTo>
                    <a:pt x="468" y="377"/>
                  </a:lnTo>
                  <a:lnTo>
                    <a:pt x="467" y="315"/>
                  </a:lnTo>
                  <a:lnTo>
                    <a:pt x="465" y="251"/>
                  </a:lnTo>
                  <a:lnTo>
                    <a:pt x="465" y="251"/>
                  </a:lnTo>
                  <a:lnTo>
                    <a:pt x="465" y="159"/>
                  </a:lnTo>
                  <a:lnTo>
                    <a:pt x="468" y="68"/>
                  </a:lnTo>
                  <a:lnTo>
                    <a:pt x="468" y="68"/>
                  </a:lnTo>
                  <a:lnTo>
                    <a:pt x="502" y="67"/>
                  </a:lnTo>
                  <a:lnTo>
                    <a:pt x="543" y="67"/>
                  </a:lnTo>
                  <a:lnTo>
                    <a:pt x="543" y="67"/>
                  </a:lnTo>
                  <a:lnTo>
                    <a:pt x="568" y="68"/>
                  </a:lnTo>
                  <a:lnTo>
                    <a:pt x="591" y="72"/>
                  </a:lnTo>
                  <a:lnTo>
                    <a:pt x="610" y="80"/>
                  </a:lnTo>
                  <a:lnTo>
                    <a:pt x="618" y="84"/>
                  </a:lnTo>
                  <a:lnTo>
                    <a:pt x="624" y="89"/>
                  </a:lnTo>
                  <a:lnTo>
                    <a:pt x="630" y="94"/>
                  </a:lnTo>
                  <a:lnTo>
                    <a:pt x="635" y="100"/>
                  </a:lnTo>
                  <a:lnTo>
                    <a:pt x="643" y="113"/>
                  </a:lnTo>
                  <a:lnTo>
                    <a:pt x="648" y="127"/>
                  </a:lnTo>
                  <a:lnTo>
                    <a:pt x="649" y="145"/>
                  </a:lnTo>
                  <a:lnTo>
                    <a:pt x="649" y="145"/>
                  </a:lnTo>
                  <a:lnTo>
                    <a:pt x="648" y="154"/>
                  </a:lnTo>
                  <a:lnTo>
                    <a:pt x="646" y="165"/>
                  </a:lnTo>
                  <a:lnTo>
                    <a:pt x="643" y="175"/>
                  </a:lnTo>
                  <a:lnTo>
                    <a:pt x="638" y="184"/>
                  </a:lnTo>
                  <a:lnTo>
                    <a:pt x="634" y="192"/>
                  </a:lnTo>
                  <a:lnTo>
                    <a:pt x="626" y="200"/>
                  </a:lnTo>
                  <a:lnTo>
                    <a:pt x="618" y="208"/>
                  </a:lnTo>
                  <a:lnTo>
                    <a:pt x="610" y="215"/>
                  </a:lnTo>
                  <a:lnTo>
                    <a:pt x="589" y="227"/>
                  </a:lnTo>
                  <a:lnTo>
                    <a:pt x="567" y="237"/>
                  </a:lnTo>
                  <a:lnTo>
                    <a:pt x="542" y="245"/>
                  </a:lnTo>
                  <a:lnTo>
                    <a:pt x="515" y="253"/>
                  </a:lnTo>
                  <a:lnTo>
                    <a:pt x="515" y="253"/>
                  </a:lnTo>
                  <a:lnTo>
                    <a:pt x="557" y="308"/>
                  </a:lnTo>
                  <a:lnTo>
                    <a:pt x="603" y="370"/>
                  </a:lnTo>
                  <a:lnTo>
                    <a:pt x="648" y="435"/>
                  </a:lnTo>
                  <a:lnTo>
                    <a:pt x="689" y="497"/>
                  </a:lnTo>
                  <a:lnTo>
                    <a:pt x="843" y="497"/>
                  </a:lnTo>
                  <a:lnTo>
                    <a:pt x="843" y="497"/>
                  </a:lnTo>
                  <a:lnTo>
                    <a:pt x="748" y="375"/>
                  </a:lnTo>
                  <a:lnTo>
                    <a:pt x="707" y="318"/>
                  </a:lnTo>
                  <a:lnTo>
                    <a:pt x="670" y="265"/>
                  </a:lnTo>
                  <a:lnTo>
                    <a:pt x="670" y="265"/>
                  </a:lnTo>
                  <a:close/>
                </a:path>
              </a:pathLst>
            </a:custGeom>
            <a:solidFill>
              <a:srgbClr val="0066B3"/>
            </a:solidFill>
            <a:ln w="9525">
              <a:noFill/>
              <a:round/>
              <a:headEnd/>
              <a:tailEnd/>
            </a:ln>
          </p:spPr>
          <p:txBody>
            <a:bodyPr/>
            <a:lstStyle/>
            <a:p>
              <a:pPr>
                <a:defRPr/>
              </a:pPr>
              <a:endParaRPr lang="ja-JP" altLang="en-US">
                <a:ea typeface="ＭＳ Ｐゴシック" pitchFamily="50" charset="-128"/>
              </a:endParaRPr>
            </a:p>
          </p:txBody>
        </p:sp>
        <p:sp>
          <p:nvSpPr>
            <p:cNvPr id="11" name="Freeform 292"/>
            <p:cNvSpPr>
              <a:spLocks noChangeAspect="1"/>
            </p:cNvSpPr>
            <p:nvPr userDrawn="1"/>
          </p:nvSpPr>
          <p:spPr bwMode="auto">
            <a:xfrm>
              <a:off x="4993" y="435"/>
              <a:ext cx="86" cy="115"/>
            </a:xfrm>
            <a:custGeom>
              <a:avLst/>
              <a:gdLst/>
              <a:ahLst/>
              <a:cxnLst>
                <a:cxn ang="0">
                  <a:pos x="103" y="114"/>
                </a:cxn>
                <a:cxn ang="0">
                  <a:pos x="171" y="114"/>
                </a:cxn>
                <a:cxn ang="0">
                  <a:pos x="171" y="97"/>
                </a:cxn>
                <a:cxn ang="0">
                  <a:pos x="97" y="97"/>
                </a:cxn>
                <a:cxn ang="0">
                  <a:pos x="97" y="54"/>
                </a:cxn>
                <a:cxn ang="0">
                  <a:pos x="159" y="54"/>
                </a:cxn>
                <a:cxn ang="0">
                  <a:pos x="159" y="36"/>
                </a:cxn>
                <a:cxn ang="0">
                  <a:pos x="97" y="36"/>
                </a:cxn>
                <a:cxn ang="0">
                  <a:pos x="97" y="0"/>
                </a:cxn>
                <a:cxn ang="0">
                  <a:pos x="76" y="0"/>
                </a:cxn>
                <a:cxn ang="0">
                  <a:pos x="76" y="36"/>
                </a:cxn>
                <a:cxn ang="0">
                  <a:pos x="14" y="36"/>
                </a:cxn>
                <a:cxn ang="0">
                  <a:pos x="14" y="54"/>
                </a:cxn>
                <a:cxn ang="0">
                  <a:pos x="76" y="54"/>
                </a:cxn>
                <a:cxn ang="0">
                  <a:pos x="76" y="97"/>
                </a:cxn>
                <a:cxn ang="0">
                  <a:pos x="3" y="97"/>
                </a:cxn>
                <a:cxn ang="0">
                  <a:pos x="3" y="114"/>
                </a:cxn>
                <a:cxn ang="0">
                  <a:pos x="70" y="114"/>
                </a:cxn>
                <a:cxn ang="0">
                  <a:pos x="70" y="114"/>
                </a:cxn>
                <a:cxn ang="0">
                  <a:pos x="54" y="135"/>
                </a:cxn>
                <a:cxn ang="0">
                  <a:pos x="38" y="155"/>
                </a:cxn>
                <a:cxn ang="0">
                  <a:pos x="19" y="174"/>
                </a:cxn>
                <a:cxn ang="0">
                  <a:pos x="0" y="192"/>
                </a:cxn>
                <a:cxn ang="0">
                  <a:pos x="11" y="208"/>
                </a:cxn>
                <a:cxn ang="0">
                  <a:pos x="11" y="208"/>
                </a:cxn>
                <a:cxn ang="0">
                  <a:pos x="29" y="192"/>
                </a:cxn>
                <a:cxn ang="0">
                  <a:pos x="46" y="173"/>
                </a:cxn>
                <a:cxn ang="0">
                  <a:pos x="62" y="154"/>
                </a:cxn>
                <a:cxn ang="0">
                  <a:pos x="76" y="133"/>
                </a:cxn>
                <a:cxn ang="0">
                  <a:pos x="76" y="228"/>
                </a:cxn>
                <a:cxn ang="0">
                  <a:pos x="97" y="228"/>
                </a:cxn>
                <a:cxn ang="0">
                  <a:pos x="97" y="133"/>
                </a:cxn>
                <a:cxn ang="0">
                  <a:pos x="97" y="133"/>
                </a:cxn>
                <a:cxn ang="0">
                  <a:pos x="111" y="154"/>
                </a:cxn>
                <a:cxn ang="0">
                  <a:pos x="127" y="173"/>
                </a:cxn>
                <a:cxn ang="0">
                  <a:pos x="144" y="192"/>
                </a:cxn>
                <a:cxn ang="0">
                  <a:pos x="162" y="208"/>
                </a:cxn>
                <a:cxn ang="0">
                  <a:pos x="173" y="192"/>
                </a:cxn>
                <a:cxn ang="0">
                  <a:pos x="173" y="192"/>
                </a:cxn>
                <a:cxn ang="0">
                  <a:pos x="154" y="174"/>
                </a:cxn>
                <a:cxn ang="0">
                  <a:pos x="136" y="155"/>
                </a:cxn>
                <a:cxn ang="0">
                  <a:pos x="119" y="135"/>
                </a:cxn>
                <a:cxn ang="0">
                  <a:pos x="103" y="114"/>
                </a:cxn>
                <a:cxn ang="0">
                  <a:pos x="103" y="114"/>
                </a:cxn>
              </a:cxnLst>
              <a:rect l="0" t="0" r="r" b="b"/>
              <a:pathLst>
                <a:path w="173" h="228">
                  <a:moveTo>
                    <a:pt x="103" y="114"/>
                  </a:moveTo>
                  <a:lnTo>
                    <a:pt x="171" y="114"/>
                  </a:lnTo>
                  <a:lnTo>
                    <a:pt x="171" y="97"/>
                  </a:lnTo>
                  <a:lnTo>
                    <a:pt x="97" y="97"/>
                  </a:lnTo>
                  <a:lnTo>
                    <a:pt x="97" y="54"/>
                  </a:lnTo>
                  <a:lnTo>
                    <a:pt x="159" y="54"/>
                  </a:lnTo>
                  <a:lnTo>
                    <a:pt x="159" y="36"/>
                  </a:lnTo>
                  <a:lnTo>
                    <a:pt x="97" y="36"/>
                  </a:lnTo>
                  <a:lnTo>
                    <a:pt x="97" y="0"/>
                  </a:lnTo>
                  <a:lnTo>
                    <a:pt x="76" y="0"/>
                  </a:lnTo>
                  <a:lnTo>
                    <a:pt x="76" y="36"/>
                  </a:lnTo>
                  <a:lnTo>
                    <a:pt x="14" y="36"/>
                  </a:lnTo>
                  <a:lnTo>
                    <a:pt x="14" y="54"/>
                  </a:lnTo>
                  <a:lnTo>
                    <a:pt x="76" y="54"/>
                  </a:lnTo>
                  <a:lnTo>
                    <a:pt x="76" y="97"/>
                  </a:lnTo>
                  <a:lnTo>
                    <a:pt x="3" y="97"/>
                  </a:lnTo>
                  <a:lnTo>
                    <a:pt x="3" y="114"/>
                  </a:lnTo>
                  <a:lnTo>
                    <a:pt x="70" y="114"/>
                  </a:lnTo>
                  <a:lnTo>
                    <a:pt x="70" y="114"/>
                  </a:lnTo>
                  <a:lnTo>
                    <a:pt x="54" y="135"/>
                  </a:lnTo>
                  <a:lnTo>
                    <a:pt x="38" y="155"/>
                  </a:lnTo>
                  <a:lnTo>
                    <a:pt x="19" y="174"/>
                  </a:lnTo>
                  <a:lnTo>
                    <a:pt x="0" y="192"/>
                  </a:lnTo>
                  <a:lnTo>
                    <a:pt x="11" y="208"/>
                  </a:lnTo>
                  <a:lnTo>
                    <a:pt x="11" y="208"/>
                  </a:lnTo>
                  <a:lnTo>
                    <a:pt x="29" y="192"/>
                  </a:lnTo>
                  <a:lnTo>
                    <a:pt x="46" y="173"/>
                  </a:lnTo>
                  <a:lnTo>
                    <a:pt x="62" y="154"/>
                  </a:lnTo>
                  <a:lnTo>
                    <a:pt x="76" y="133"/>
                  </a:lnTo>
                  <a:lnTo>
                    <a:pt x="76" y="228"/>
                  </a:lnTo>
                  <a:lnTo>
                    <a:pt x="97" y="228"/>
                  </a:lnTo>
                  <a:lnTo>
                    <a:pt x="97" y="133"/>
                  </a:lnTo>
                  <a:lnTo>
                    <a:pt x="97" y="133"/>
                  </a:lnTo>
                  <a:lnTo>
                    <a:pt x="111" y="154"/>
                  </a:lnTo>
                  <a:lnTo>
                    <a:pt x="127" y="173"/>
                  </a:lnTo>
                  <a:lnTo>
                    <a:pt x="144" y="192"/>
                  </a:lnTo>
                  <a:lnTo>
                    <a:pt x="162" y="208"/>
                  </a:lnTo>
                  <a:lnTo>
                    <a:pt x="173" y="192"/>
                  </a:lnTo>
                  <a:lnTo>
                    <a:pt x="173" y="192"/>
                  </a:lnTo>
                  <a:lnTo>
                    <a:pt x="154" y="174"/>
                  </a:lnTo>
                  <a:lnTo>
                    <a:pt x="136" y="155"/>
                  </a:lnTo>
                  <a:lnTo>
                    <a:pt x="119" y="135"/>
                  </a:lnTo>
                  <a:lnTo>
                    <a:pt x="103" y="114"/>
                  </a:lnTo>
                  <a:lnTo>
                    <a:pt x="103" y="114"/>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12" name="Freeform 293"/>
            <p:cNvSpPr>
              <a:spLocks noChangeAspect="1"/>
            </p:cNvSpPr>
            <p:nvPr userDrawn="1"/>
          </p:nvSpPr>
          <p:spPr bwMode="auto">
            <a:xfrm>
              <a:off x="5103" y="435"/>
              <a:ext cx="89" cy="115"/>
            </a:xfrm>
            <a:custGeom>
              <a:avLst/>
              <a:gdLst/>
              <a:ahLst/>
              <a:cxnLst>
                <a:cxn ang="0">
                  <a:pos x="108" y="125"/>
                </a:cxn>
                <a:cxn ang="0">
                  <a:pos x="172" y="125"/>
                </a:cxn>
                <a:cxn ang="0">
                  <a:pos x="172" y="108"/>
                </a:cxn>
                <a:cxn ang="0">
                  <a:pos x="143" y="108"/>
                </a:cxn>
                <a:cxn ang="0">
                  <a:pos x="143" y="63"/>
                </a:cxn>
                <a:cxn ang="0">
                  <a:pos x="124" y="63"/>
                </a:cxn>
                <a:cxn ang="0">
                  <a:pos x="124" y="108"/>
                </a:cxn>
                <a:cxn ang="0">
                  <a:pos x="97" y="108"/>
                </a:cxn>
                <a:cxn ang="0">
                  <a:pos x="97" y="46"/>
                </a:cxn>
                <a:cxn ang="0">
                  <a:pos x="164" y="46"/>
                </a:cxn>
                <a:cxn ang="0">
                  <a:pos x="164" y="30"/>
                </a:cxn>
                <a:cxn ang="0">
                  <a:pos x="97" y="30"/>
                </a:cxn>
                <a:cxn ang="0">
                  <a:pos x="97" y="0"/>
                </a:cxn>
                <a:cxn ang="0">
                  <a:pos x="78" y="0"/>
                </a:cxn>
                <a:cxn ang="0">
                  <a:pos x="78" y="30"/>
                </a:cxn>
                <a:cxn ang="0">
                  <a:pos x="12" y="30"/>
                </a:cxn>
                <a:cxn ang="0">
                  <a:pos x="12" y="46"/>
                </a:cxn>
                <a:cxn ang="0">
                  <a:pos x="78" y="46"/>
                </a:cxn>
                <a:cxn ang="0">
                  <a:pos x="78" y="108"/>
                </a:cxn>
                <a:cxn ang="0">
                  <a:pos x="50" y="108"/>
                </a:cxn>
                <a:cxn ang="0">
                  <a:pos x="50" y="63"/>
                </a:cxn>
                <a:cxn ang="0">
                  <a:pos x="32" y="63"/>
                </a:cxn>
                <a:cxn ang="0">
                  <a:pos x="32" y="108"/>
                </a:cxn>
                <a:cxn ang="0">
                  <a:pos x="4" y="108"/>
                </a:cxn>
                <a:cxn ang="0">
                  <a:pos x="4" y="125"/>
                </a:cxn>
                <a:cxn ang="0">
                  <a:pos x="67" y="125"/>
                </a:cxn>
                <a:cxn ang="0">
                  <a:pos x="67" y="125"/>
                </a:cxn>
                <a:cxn ang="0">
                  <a:pos x="51" y="144"/>
                </a:cxn>
                <a:cxn ang="0">
                  <a:pos x="35" y="162"/>
                </a:cxn>
                <a:cxn ang="0">
                  <a:pos x="18" y="179"/>
                </a:cxn>
                <a:cxn ang="0">
                  <a:pos x="0" y="195"/>
                </a:cxn>
                <a:cxn ang="0">
                  <a:pos x="12" y="211"/>
                </a:cxn>
                <a:cxn ang="0">
                  <a:pos x="12" y="211"/>
                </a:cxn>
                <a:cxn ang="0">
                  <a:pos x="29" y="195"/>
                </a:cxn>
                <a:cxn ang="0">
                  <a:pos x="46" y="176"/>
                </a:cxn>
                <a:cxn ang="0">
                  <a:pos x="64" y="157"/>
                </a:cxn>
                <a:cxn ang="0">
                  <a:pos x="78" y="138"/>
                </a:cxn>
                <a:cxn ang="0">
                  <a:pos x="78" y="228"/>
                </a:cxn>
                <a:cxn ang="0">
                  <a:pos x="97" y="228"/>
                </a:cxn>
                <a:cxn ang="0">
                  <a:pos x="97" y="138"/>
                </a:cxn>
                <a:cxn ang="0">
                  <a:pos x="97" y="138"/>
                </a:cxn>
                <a:cxn ang="0">
                  <a:pos x="112" y="157"/>
                </a:cxn>
                <a:cxn ang="0">
                  <a:pos x="129" y="176"/>
                </a:cxn>
                <a:cxn ang="0">
                  <a:pos x="147" y="195"/>
                </a:cxn>
                <a:cxn ang="0">
                  <a:pos x="164" y="211"/>
                </a:cxn>
                <a:cxn ang="0">
                  <a:pos x="175" y="195"/>
                </a:cxn>
                <a:cxn ang="0">
                  <a:pos x="175" y="195"/>
                </a:cxn>
                <a:cxn ang="0">
                  <a:pos x="158" y="179"/>
                </a:cxn>
                <a:cxn ang="0">
                  <a:pos x="140" y="162"/>
                </a:cxn>
                <a:cxn ang="0">
                  <a:pos x="124" y="144"/>
                </a:cxn>
                <a:cxn ang="0">
                  <a:pos x="108" y="125"/>
                </a:cxn>
                <a:cxn ang="0">
                  <a:pos x="108" y="125"/>
                </a:cxn>
              </a:cxnLst>
              <a:rect l="0" t="0" r="r" b="b"/>
              <a:pathLst>
                <a:path w="175" h="228">
                  <a:moveTo>
                    <a:pt x="108" y="125"/>
                  </a:moveTo>
                  <a:lnTo>
                    <a:pt x="172" y="125"/>
                  </a:lnTo>
                  <a:lnTo>
                    <a:pt x="172" y="108"/>
                  </a:lnTo>
                  <a:lnTo>
                    <a:pt x="143" y="108"/>
                  </a:lnTo>
                  <a:lnTo>
                    <a:pt x="143" y="63"/>
                  </a:lnTo>
                  <a:lnTo>
                    <a:pt x="124" y="63"/>
                  </a:lnTo>
                  <a:lnTo>
                    <a:pt x="124" y="108"/>
                  </a:lnTo>
                  <a:lnTo>
                    <a:pt x="97" y="108"/>
                  </a:lnTo>
                  <a:lnTo>
                    <a:pt x="97" y="46"/>
                  </a:lnTo>
                  <a:lnTo>
                    <a:pt x="164" y="46"/>
                  </a:lnTo>
                  <a:lnTo>
                    <a:pt x="164" y="30"/>
                  </a:lnTo>
                  <a:lnTo>
                    <a:pt x="97" y="30"/>
                  </a:lnTo>
                  <a:lnTo>
                    <a:pt x="97" y="0"/>
                  </a:lnTo>
                  <a:lnTo>
                    <a:pt x="78" y="0"/>
                  </a:lnTo>
                  <a:lnTo>
                    <a:pt x="78" y="30"/>
                  </a:lnTo>
                  <a:lnTo>
                    <a:pt x="12" y="30"/>
                  </a:lnTo>
                  <a:lnTo>
                    <a:pt x="12" y="46"/>
                  </a:lnTo>
                  <a:lnTo>
                    <a:pt x="78" y="46"/>
                  </a:lnTo>
                  <a:lnTo>
                    <a:pt x="78" y="108"/>
                  </a:lnTo>
                  <a:lnTo>
                    <a:pt x="50" y="108"/>
                  </a:lnTo>
                  <a:lnTo>
                    <a:pt x="50" y="63"/>
                  </a:lnTo>
                  <a:lnTo>
                    <a:pt x="32" y="63"/>
                  </a:lnTo>
                  <a:lnTo>
                    <a:pt x="32" y="108"/>
                  </a:lnTo>
                  <a:lnTo>
                    <a:pt x="4" y="108"/>
                  </a:lnTo>
                  <a:lnTo>
                    <a:pt x="4" y="125"/>
                  </a:lnTo>
                  <a:lnTo>
                    <a:pt x="67" y="125"/>
                  </a:lnTo>
                  <a:lnTo>
                    <a:pt x="67" y="125"/>
                  </a:lnTo>
                  <a:lnTo>
                    <a:pt x="51" y="144"/>
                  </a:lnTo>
                  <a:lnTo>
                    <a:pt x="35" y="162"/>
                  </a:lnTo>
                  <a:lnTo>
                    <a:pt x="18" y="179"/>
                  </a:lnTo>
                  <a:lnTo>
                    <a:pt x="0" y="195"/>
                  </a:lnTo>
                  <a:lnTo>
                    <a:pt x="12" y="211"/>
                  </a:lnTo>
                  <a:lnTo>
                    <a:pt x="12" y="211"/>
                  </a:lnTo>
                  <a:lnTo>
                    <a:pt x="29" y="195"/>
                  </a:lnTo>
                  <a:lnTo>
                    <a:pt x="46" y="176"/>
                  </a:lnTo>
                  <a:lnTo>
                    <a:pt x="64" y="157"/>
                  </a:lnTo>
                  <a:lnTo>
                    <a:pt x="78" y="138"/>
                  </a:lnTo>
                  <a:lnTo>
                    <a:pt x="78" y="228"/>
                  </a:lnTo>
                  <a:lnTo>
                    <a:pt x="97" y="228"/>
                  </a:lnTo>
                  <a:lnTo>
                    <a:pt x="97" y="138"/>
                  </a:lnTo>
                  <a:lnTo>
                    <a:pt x="97" y="138"/>
                  </a:lnTo>
                  <a:lnTo>
                    <a:pt x="112" y="157"/>
                  </a:lnTo>
                  <a:lnTo>
                    <a:pt x="129" y="176"/>
                  </a:lnTo>
                  <a:lnTo>
                    <a:pt x="147" y="195"/>
                  </a:lnTo>
                  <a:lnTo>
                    <a:pt x="164" y="211"/>
                  </a:lnTo>
                  <a:lnTo>
                    <a:pt x="175" y="195"/>
                  </a:lnTo>
                  <a:lnTo>
                    <a:pt x="175" y="195"/>
                  </a:lnTo>
                  <a:lnTo>
                    <a:pt x="158" y="179"/>
                  </a:lnTo>
                  <a:lnTo>
                    <a:pt x="140" y="162"/>
                  </a:lnTo>
                  <a:lnTo>
                    <a:pt x="124" y="144"/>
                  </a:lnTo>
                  <a:lnTo>
                    <a:pt x="108" y="125"/>
                  </a:lnTo>
                  <a:lnTo>
                    <a:pt x="108" y="125"/>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13" name="Rectangle 294"/>
            <p:cNvSpPr>
              <a:spLocks noChangeAspect="1" noChangeArrowheads="1"/>
            </p:cNvSpPr>
            <p:nvPr userDrawn="1"/>
          </p:nvSpPr>
          <p:spPr bwMode="auto">
            <a:xfrm>
              <a:off x="5270" y="447"/>
              <a:ext cx="11" cy="68"/>
            </a:xfrm>
            <a:prstGeom prst="rect">
              <a:avLst/>
            </a:prstGeom>
            <a:solidFill>
              <a:srgbClr val="FFFFFF"/>
            </a:solidFill>
            <a:ln w="9525">
              <a:noFill/>
              <a:miter lim="800000"/>
              <a:headEnd/>
              <a:tailEnd/>
            </a:ln>
          </p:spPr>
          <p:txBody>
            <a:bodyPr/>
            <a:lstStyle/>
            <a:p>
              <a:pPr>
                <a:defRPr/>
              </a:pPr>
              <a:endParaRPr lang="ja-JP" altLang="en-US">
                <a:ea typeface="ＭＳ Ｐゴシック" pitchFamily="50" charset="-128"/>
              </a:endParaRPr>
            </a:p>
          </p:txBody>
        </p:sp>
        <p:sp>
          <p:nvSpPr>
            <p:cNvPr id="14" name="Freeform 295"/>
            <p:cNvSpPr>
              <a:spLocks noChangeAspect="1"/>
            </p:cNvSpPr>
            <p:nvPr userDrawn="1"/>
          </p:nvSpPr>
          <p:spPr bwMode="auto">
            <a:xfrm>
              <a:off x="5213" y="439"/>
              <a:ext cx="52" cy="33"/>
            </a:xfrm>
            <a:custGeom>
              <a:avLst/>
              <a:gdLst/>
              <a:ahLst/>
              <a:cxnLst>
                <a:cxn ang="0">
                  <a:pos x="70" y="8"/>
                </a:cxn>
                <a:cxn ang="0">
                  <a:pos x="70" y="8"/>
                </a:cxn>
                <a:cxn ang="0">
                  <a:pos x="65" y="2"/>
                </a:cxn>
                <a:cxn ang="0">
                  <a:pos x="62" y="0"/>
                </a:cxn>
                <a:cxn ang="0">
                  <a:pos x="57" y="0"/>
                </a:cxn>
                <a:cxn ang="0">
                  <a:pos x="57" y="0"/>
                </a:cxn>
                <a:cxn ang="0">
                  <a:pos x="54" y="0"/>
                </a:cxn>
                <a:cxn ang="0">
                  <a:pos x="49" y="3"/>
                </a:cxn>
                <a:cxn ang="0">
                  <a:pos x="44" y="8"/>
                </a:cxn>
                <a:cxn ang="0">
                  <a:pos x="44" y="8"/>
                </a:cxn>
                <a:cxn ang="0">
                  <a:pos x="24" y="30"/>
                </a:cxn>
                <a:cxn ang="0">
                  <a:pos x="0" y="51"/>
                </a:cxn>
                <a:cxn ang="0">
                  <a:pos x="9" y="67"/>
                </a:cxn>
                <a:cxn ang="0">
                  <a:pos x="9" y="67"/>
                </a:cxn>
                <a:cxn ang="0">
                  <a:pos x="35" y="43"/>
                </a:cxn>
                <a:cxn ang="0">
                  <a:pos x="57" y="17"/>
                </a:cxn>
                <a:cxn ang="0">
                  <a:pos x="57" y="17"/>
                </a:cxn>
                <a:cxn ang="0">
                  <a:pos x="74" y="35"/>
                </a:cxn>
                <a:cxn ang="0">
                  <a:pos x="97" y="56"/>
                </a:cxn>
                <a:cxn ang="0">
                  <a:pos x="106" y="41"/>
                </a:cxn>
                <a:cxn ang="0">
                  <a:pos x="106" y="41"/>
                </a:cxn>
                <a:cxn ang="0">
                  <a:pos x="89" y="25"/>
                </a:cxn>
                <a:cxn ang="0">
                  <a:pos x="70" y="8"/>
                </a:cxn>
                <a:cxn ang="0">
                  <a:pos x="70" y="8"/>
                </a:cxn>
              </a:cxnLst>
              <a:rect l="0" t="0" r="r" b="b"/>
              <a:pathLst>
                <a:path w="106" h="67">
                  <a:moveTo>
                    <a:pt x="70" y="8"/>
                  </a:moveTo>
                  <a:lnTo>
                    <a:pt x="70" y="8"/>
                  </a:lnTo>
                  <a:lnTo>
                    <a:pt x="65" y="2"/>
                  </a:lnTo>
                  <a:lnTo>
                    <a:pt x="62" y="0"/>
                  </a:lnTo>
                  <a:lnTo>
                    <a:pt x="57" y="0"/>
                  </a:lnTo>
                  <a:lnTo>
                    <a:pt x="57" y="0"/>
                  </a:lnTo>
                  <a:lnTo>
                    <a:pt x="54" y="0"/>
                  </a:lnTo>
                  <a:lnTo>
                    <a:pt x="49" y="3"/>
                  </a:lnTo>
                  <a:lnTo>
                    <a:pt x="44" y="8"/>
                  </a:lnTo>
                  <a:lnTo>
                    <a:pt x="44" y="8"/>
                  </a:lnTo>
                  <a:lnTo>
                    <a:pt x="24" y="30"/>
                  </a:lnTo>
                  <a:lnTo>
                    <a:pt x="0" y="51"/>
                  </a:lnTo>
                  <a:lnTo>
                    <a:pt x="9" y="67"/>
                  </a:lnTo>
                  <a:lnTo>
                    <a:pt x="9" y="67"/>
                  </a:lnTo>
                  <a:lnTo>
                    <a:pt x="35" y="43"/>
                  </a:lnTo>
                  <a:lnTo>
                    <a:pt x="57" y="17"/>
                  </a:lnTo>
                  <a:lnTo>
                    <a:pt x="57" y="17"/>
                  </a:lnTo>
                  <a:lnTo>
                    <a:pt x="74" y="35"/>
                  </a:lnTo>
                  <a:lnTo>
                    <a:pt x="97" y="56"/>
                  </a:lnTo>
                  <a:lnTo>
                    <a:pt x="106" y="41"/>
                  </a:lnTo>
                  <a:lnTo>
                    <a:pt x="106" y="41"/>
                  </a:lnTo>
                  <a:lnTo>
                    <a:pt x="89" y="25"/>
                  </a:lnTo>
                  <a:lnTo>
                    <a:pt x="70" y="8"/>
                  </a:lnTo>
                  <a:lnTo>
                    <a:pt x="70" y="8"/>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15" name="Freeform 296"/>
            <p:cNvSpPr>
              <a:spLocks noChangeAspect="1"/>
            </p:cNvSpPr>
            <p:nvPr userDrawn="1"/>
          </p:nvSpPr>
          <p:spPr bwMode="auto">
            <a:xfrm>
              <a:off x="5278" y="440"/>
              <a:ext cx="22" cy="105"/>
            </a:xfrm>
            <a:custGeom>
              <a:avLst/>
              <a:gdLst/>
              <a:ahLst/>
              <a:cxnLst>
                <a:cxn ang="0">
                  <a:pos x="23" y="0"/>
                </a:cxn>
                <a:cxn ang="0">
                  <a:pos x="23" y="189"/>
                </a:cxn>
                <a:cxn ang="0">
                  <a:pos x="23" y="189"/>
                </a:cxn>
                <a:cxn ang="0">
                  <a:pos x="21" y="194"/>
                </a:cxn>
                <a:cxn ang="0">
                  <a:pos x="19" y="196"/>
                </a:cxn>
                <a:cxn ang="0">
                  <a:pos x="16" y="196"/>
                </a:cxn>
                <a:cxn ang="0">
                  <a:pos x="0" y="196"/>
                </a:cxn>
                <a:cxn ang="0">
                  <a:pos x="0" y="213"/>
                </a:cxn>
                <a:cxn ang="0">
                  <a:pos x="23" y="213"/>
                </a:cxn>
                <a:cxn ang="0">
                  <a:pos x="23" y="213"/>
                </a:cxn>
                <a:cxn ang="0">
                  <a:pos x="30" y="213"/>
                </a:cxn>
                <a:cxn ang="0">
                  <a:pos x="37" y="208"/>
                </a:cxn>
                <a:cxn ang="0">
                  <a:pos x="40" y="202"/>
                </a:cxn>
                <a:cxn ang="0">
                  <a:pos x="42" y="194"/>
                </a:cxn>
                <a:cxn ang="0">
                  <a:pos x="42" y="0"/>
                </a:cxn>
                <a:cxn ang="0">
                  <a:pos x="23" y="0"/>
                </a:cxn>
              </a:cxnLst>
              <a:rect l="0" t="0" r="r" b="b"/>
              <a:pathLst>
                <a:path w="42" h="213">
                  <a:moveTo>
                    <a:pt x="23" y="0"/>
                  </a:moveTo>
                  <a:lnTo>
                    <a:pt x="23" y="189"/>
                  </a:lnTo>
                  <a:lnTo>
                    <a:pt x="23" y="189"/>
                  </a:lnTo>
                  <a:lnTo>
                    <a:pt x="21" y="194"/>
                  </a:lnTo>
                  <a:lnTo>
                    <a:pt x="19" y="196"/>
                  </a:lnTo>
                  <a:lnTo>
                    <a:pt x="16" y="196"/>
                  </a:lnTo>
                  <a:lnTo>
                    <a:pt x="0" y="196"/>
                  </a:lnTo>
                  <a:lnTo>
                    <a:pt x="0" y="213"/>
                  </a:lnTo>
                  <a:lnTo>
                    <a:pt x="23" y="213"/>
                  </a:lnTo>
                  <a:lnTo>
                    <a:pt x="23" y="213"/>
                  </a:lnTo>
                  <a:lnTo>
                    <a:pt x="30" y="213"/>
                  </a:lnTo>
                  <a:lnTo>
                    <a:pt x="37" y="208"/>
                  </a:lnTo>
                  <a:lnTo>
                    <a:pt x="40" y="202"/>
                  </a:lnTo>
                  <a:lnTo>
                    <a:pt x="42" y="194"/>
                  </a:lnTo>
                  <a:lnTo>
                    <a:pt x="42" y="0"/>
                  </a:lnTo>
                  <a:lnTo>
                    <a:pt x="23" y="0"/>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16" name="Freeform 297"/>
            <p:cNvSpPr>
              <a:spLocks noChangeAspect="1" noEditPoints="1"/>
            </p:cNvSpPr>
            <p:nvPr userDrawn="1"/>
          </p:nvSpPr>
          <p:spPr bwMode="auto">
            <a:xfrm>
              <a:off x="5213" y="458"/>
              <a:ext cx="52" cy="86"/>
            </a:xfrm>
            <a:custGeom>
              <a:avLst/>
              <a:gdLst/>
              <a:ahLst/>
              <a:cxnLst>
                <a:cxn ang="0">
                  <a:pos x="40" y="114"/>
                </a:cxn>
                <a:cxn ang="0">
                  <a:pos x="35" y="116"/>
                </a:cxn>
                <a:cxn ang="0">
                  <a:pos x="30" y="117"/>
                </a:cxn>
                <a:cxn ang="0">
                  <a:pos x="84" y="100"/>
                </a:cxn>
                <a:cxn ang="0">
                  <a:pos x="89" y="100"/>
                </a:cxn>
                <a:cxn ang="0">
                  <a:pos x="96" y="92"/>
                </a:cxn>
                <a:cxn ang="0">
                  <a:pos x="97" y="38"/>
                </a:cxn>
                <a:cxn ang="0">
                  <a:pos x="96" y="31"/>
                </a:cxn>
                <a:cxn ang="0">
                  <a:pos x="89" y="25"/>
                </a:cxn>
                <a:cxn ang="0">
                  <a:pos x="65" y="24"/>
                </a:cxn>
                <a:cxn ang="0">
                  <a:pos x="48" y="0"/>
                </a:cxn>
                <a:cxn ang="0">
                  <a:pos x="27" y="24"/>
                </a:cxn>
                <a:cxn ang="0">
                  <a:pos x="23" y="25"/>
                </a:cxn>
                <a:cxn ang="0">
                  <a:pos x="16" y="31"/>
                </a:cxn>
                <a:cxn ang="0">
                  <a:pos x="15" y="79"/>
                </a:cxn>
                <a:cxn ang="0">
                  <a:pos x="15" y="105"/>
                </a:cxn>
                <a:cxn ang="0">
                  <a:pos x="7" y="143"/>
                </a:cxn>
                <a:cxn ang="0">
                  <a:pos x="15" y="170"/>
                </a:cxn>
                <a:cxn ang="0">
                  <a:pos x="21" y="154"/>
                </a:cxn>
                <a:cxn ang="0">
                  <a:pos x="27" y="160"/>
                </a:cxn>
                <a:cxn ang="0">
                  <a:pos x="27" y="166"/>
                </a:cxn>
                <a:cxn ang="0">
                  <a:pos x="34" y="173"/>
                </a:cxn>
                <a:cxn ang="0">
                  <a:pos x="88" y="173"/>
                </a:cxn>
                <a:cxn ang="0">
                  <a:pos x="94" y="173"/>
                </a:cxn>
                <a:cxn ang="0">
                  <a:pos x="100" y="166"/>
                </a:cxn>
                <a:cxn ang="0">
                  <a:pos x="102" y="128"/>
                </a:cxn>
                <a:cxn ang="0">
                  <a:pos x="100" y="122"/>
                </a:cxn>
                <a:cxn ang="0">
                  <a:pos x="94" y="116"/>
                </a:cxn>
                <a:cxn ang="0">
                  <a:pos x="88" y="114"/>
                </a:cxn>
                <a:cxn ang="0">
                  <a:pos x="32" y="85"/>
                </a:cxn>
                <a:cxn ang="0">
                  <a:pos x="78" y="68"/>
                </a:cxn>
                <a:cxn ang="0">
                  <a:pos x="78" y="81"/>
                </a:cxn>
                <a:cxn ang="0">
                  <a:pos x="75" y="85"/>
                </a:cxn>
                <a:cxn ang="0">
                  <a:pos x="37" y="38"/>
                </a:cxn>
                <a:cxn ang="0">
                  <a:pos x="75" y="38"/>
                </a:cxn>
                <a:cxn ang="0">
                  <a:pos x="78" y="43"/>
                </a:cxn>
                <a:cxn ang="0">
                  <a:pos x="32" y="54"/>
                </a:cxn>
                <a:cxn ang="0">
                  <a:pos x="32" y="43"/>
                </a:cxn>
                <a:cxn ang="0">
                  <a:pos x="37" y="38"/>
                </a:cxn>
                <a:cxn ang="0">
                  <a:pos x="83" y="154"/>
                </a:cxn>
                <a:cxn ang="0">
                  <a:pos x="83" y="157"/>
                </a:cxn>
                <a:cxn ang="0">
                  <a:pos x="48" y="157"/>
                </a:cxn>
                <a:cxn ang="0">
                  <a:pos x="45" y="157"/>
                </a:cxn>
                <a:cxn ang="0">
                  <a:pos x="45" y="133"/>
                </a:cxn>
                <a:cxn ang="0">
                  <a:pos x="45" y="130"/>
                </a:cxn>
                <a:cxn ang="0">
                  <a:pos x="80" y="128"/>
                </a:cxn>
                <a:cxn ang="0">
                  <a:pos x="83" y="130"/>
                </a:cxn>
                <a:cxn ang="0">
                  <a:pos x="83" y="154"/>
                </a:cxn>
              </a:cxnLst>
              <a:rect l="0" t="0" r="r" b="b"/>
              <a:pathLst>
                <a:path w="102" h="173">
                  <a:moveTo>
                    <a:pt x="88" y="114"/>
                  </a:moveTo>
                  <a:lnTo>
                    <a:pt x="40" y="114"/>
                  </a:lnTo>
                  <a:lnTo>
                    <a:pt x="40" y="114"/>
                  </a:lnTo>
                  <a:lnTo>
                    <a:pt x="35" y="116"/>
                  </a:lnTo>
                  <a:lnTo>
                    <a:pt x="30" y="117"/>
                  </a:lnTo>
                  <a:lnTo>
                    <a:pt x="30" y="117"/>
                  </a:lnTo>
                  <a:lnTo>
                    <a:pt x="32" y="100"/>
                  </a:lnTo>
                  <a:lnTo>
                    <a:pt x="84" y="100"/>
                  </a:lnTo>
                  <a:lnTo>
                    <a:pt x="84" y="100"/>
                  </a:lnTo>
                  <a:lnTo>
                    <a:pt x="89" y="100"/>
                  </a:lnTo>
                  <a:lnTo>
                    <a:pt x="94" y="97"/>
                  </a:lnTo>
                  <a:lnTo>
                    <a:pt x="96" y="92"/>
                  </a:lnTo>
                  <a:lnTo>
                    <a:pt x="97" y="87"/>
                  </a:lnTo>
                  <a:lnTo>
                    <a:pt x="97" y="38"/>
                  </a:lnTo>
                  <a:lnTo>
                    <a:pt x="97" y="38"/>
                  </a:lnTo>
                  <a:lnTo>
                    <a:pt x="96" y="31"/>
                  </a:lnTo>
                  <a:lnTo>
                    <a:pt x="94" y="27"/>
                  </a:lnTo>
                  <a:lnTo>
                    <a:pt x="89" y="25"/>
                  </a:lnTo>
                  <a:lnTo>
                    <a:pt x="84" y="24"/>
                  </a:lnTo>
                  <a:lnTo>
                    <a:pt x="65" y="24"/>
                  </a:lnTo>
                  <a:lnTo>
                    <a:pt x="65" y="0"/>
                  </a:lnTo>
                  <a:lnTo>
                    <a:pt x="48" y="0"/>
                  </a:lnTo>
                  <a:lnTo>
                    <a:pt x="48" y="24"/>
                  </a:lnTo>
                  <a:lnTo>
                    <a:pt x="27" y="24"/>
                  </a:lnTo>
                  <a:lnTo>
                    <a:pt x="27" y="24"/>
                  </a:lnTo>
                  <a:lnTo>
                    <a:pt x="23" y="25"/>
                  </a:lnTo>
                  <a:lnTo>
                    <a:pt x="18" y="27"/>
                  </a:lnTo>
                  <a:lnTo>
                    <a:pt x="16" y="31"/>
                  </a:lnTo>
                  <a:lnTo>
                    <a:pt x="15" y="38"/>
                  </a:lnTo>
                  <a:lnTo>
                    <a:pt x="15" y="79"/>
                  </a:lnTo>
                  <a:lnTo>
                    <a:pt x="15" y="79"/>
                  </a:lnTo>
                  <a:lnTo>
                    <a:pt x="15" y="105"/>
                  </a:lnTo>
                  <a:lnTo>
                    <a:pt x="11" y="125"/>
                  </a:lnTo>
                  <a:lnTo>
                    <a:pt x="7" y="143"/>
                  </a:lnTo>
                  <a:lnTo>
                    <a:pt x="0" y="160"/>
                  </a:lnTo>
                  <a:lnTo>
                    <a:pt x="15" y="170"/>
                  </a:lnTo>
                  <a:lnTo>
                    <a:pt x="15" y="170"/>
                  </a:lnTo>
                  <a:lnTo>
                    <a:pt x="21" y="154"/>
                  </a:lnTo>
                  <a:lnTo>
                    <a:pt x="27" y="138"/>
                  </a:lnTo>
                  <a:lnTo>
                    <a:pt x="27" y="160"/>
                  </a:lnTo>
                  <a:lnTo>
                    <a:pt x="27" y="160"/>
                  </a:lnTo>
                  <a:lnTo>
                    <a:pt x="27" y="166"/>
                  </a:lnTo>
                  <a:lnTo>
                    <a:pt x="30" y="170"/>
                  </a:lnTo>
                  <a:lnTo>
                    <a:pt x="34" y="173"/>
                  </a:lnTo>
                  <a:lnTo>
                    <a:pt x="40" y="173"/>
                  </a:lnTo>
                  <a:lnTo>
                    <a:pt x="88" y="173"/>
                  </a:lnTo>
                  <a:lnTo>
                    <a:pt x="88" y="173"/>
                  </a:lnTo>
                  <a:lnTo>
                    <a:pt x="94" y="173"/>
                  </a:lnTo>
                  <a:lnTo>
                    <a:pt x="97" y="170"/>
                  </a:lnTo>
                  <a:lnTo>
                    <a:pt x="100" y="166"/>
                  </a:lnTo>
                  <a:lnTo>
                    <a:pt x="102" y="160"/>
                  </a:lnTo>
                  <a:lnTo>
                    <a:pt x="102" y="128"/>
                  </a:lnTo>
                  <a:lnTo>
                    <a:pt x="102" y="128"/>
                  </a:lnTo>
                  <a:lnTo>
                    <a:pt x="100" y="122"/>
                  </a:lnTo>
                  <a:lnTo>
                    <a:pt x="97" y="117"/>
                  </a:lnTo>
                  <a:lnTo>
                    <a:pt x="94" y="116"/>
                  </a:lnTo>
                  <a:lnTo>
                    <a:pt x="88" y="114"/>
                  </a:lnTo>
                  <a:lnTo>
                    <a:pt x="88" y="114"/>
                  </a:lnTo>
                  <a:close/>
                  <a:moveTo>
                    <a:pt x="75" y="85"/>
                  </a:moveTo>
                  <a:lnTo>
                    <a:pt x="32" y="85"/>
                  </a:lnTo>
                  <a:lnTo>
                    <a:pt x="32" y="68"/>
                  </a:lnTo>
                  <a:lnTo>
                    <a:pt x="78" y="68"/>
                  </a:lnTo>
                  <a:lnTo>
                    <a:pt x="78" y="81"/>
                  </a:lnTo>
                  <a:lnTo>
                    <a:pt x="78" y="81"/>
                  </a:lnTo>
                  <a:lnTo>
                    <a:pt x="78" y="84"/>
                  </a:lnTo>
                  <a:lnTo>
                    <a:pt x="75" y="85"/>
                  </a:lnTo>
                  <a:lnTo>
                    <a:pt x="75" y="85"/>
                  </a:lnTo>
                  <a:close/>
                  <a:moveTo>
                    <a:pt x="37" y="38"/>
                  </a:moveTo>
                  <a:lnTo>
                    <a:pt x="75" y="38"/>
                  </a:lnTo>
                  <a:lnTo>
                    <a:pt x="75" y="38"/>
                  </a:lnTo>
                  <a:lnTo>
                    <a:pt x="78" y="39"/>
                  </a:lnTo>
                  <a:lnTo>
                    <a:pt x="78" y="43"/>
                  </a:lnTo>
                  <a:lnTo>
                    <a:pt x="78" y="54"/>
                  </a:lnTo>
                  <a:lnTo>
                    <a:pt x="32" y="54"/>
                  </a:lnTo>
                  <a:lnTo>
                    <a:pt x="32" y="43"/>
                  </a:lnTo>
                  <a:lnTo>
                    <a:pt x="32" y="43"/>
                  </a:lnTo>
                  <a:lnTo>
                    <a:pt x="34" y="39"/>
                  </a:lnTo>
                  <a:lnTo>
                    <a:pt x="37" y="38"/>
                  </a:lnTo>
                  <a:lnTo>
                    <a:pt x="37" y="38"/>
                  </a:lnTo>
                  <a:close/>
                  <a:moveTo>
                    <a:pt x="83" y="154"/>
                  </a:moveTo>
                  <a:lnTo>
                    <a:pt x="83" y="154"/>
                  </a:lnTo>
                  <a:lnTo>
                    <a:pt x="83" y="157"/>
                  </a:lnTo>
                  <a:lnTo>
                    <a:pt x="80" y="157"/>
                  </a:lnTo>
                  <a:lnTo>
                    <a:pt x="48" y="157"/>
                  </a:lnTo>
                  <a:lnTo>
                    <a:pt x="48" y="157"/>
                  </a:lnTo>
                  <a:lnTo>
                    <a:pt x="45" y="157"/>
                  </a:lnTo>
                  <a:lnTo>
                    <a:pt x="45" y="154"/>
                  </a:lnTo>
                  <a:lnTo>
                    <a:pt x="45" y="133"/>
                  </a:lnTo>
                  <a:lnTo>
                    <a:pt x="45" y="133"/>
                  </a:lnTo>
                  <a:lnTo>
                    <a:pt x="45" y="130"/>
                  </a:lnTo>
                  <a:lnTo>
                    <a:pt x="48" y="128"/>
                  </a:lnTo>
                  <a:lnTo>
                    <a:pt x="80" y="128"/>
                  </a:lnTo>
                  <a:lnTo>
                    <a:pt x="80" y="128"/>
                  </a:lnTo>
                  <a:lnTo>
                    <a:pt x="83" y="130"/>
                  </a:lnTo>
                  <a:lnTo>
                    <a:pt x="83" y="133"/>
                  </a:lnTo>
                  <a:lnTo>
                    <a:pt x="83" y="154"/>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17" name="Freeform 298"/>
            <p:cNvSpPr>
              <a:spLocks noChangeAspect="1" noEditPoints="1"/>
            </p:cNvSpPr>
            <p:nvPr userDrawn="1"/>
          </p:nvSpPr>
          <p:spPr bwMode="auto">
            <a:xfrm>
              <a:off x="5323" y="440"/>
              <a:ext cx="88" cy="107"/>
            </a:xfrm>
            <a:custGeom>
              <a:avLst/>
              <a:gdLst/>
              <a:ahLst/>
              <a:cxnLst>
                <a:cxn ang="0">
                  <a:pos x="155" y="184"/>
                </a:cxn>
                <a:cxn ang="0">
                  <a:pos x="152" y="192"/>
                </a:cxn>
                <a:cxn ang="0">
                  <a:pos x="146" y="196"/>
                </a:cxn>
                <a:cxn ang="0">
                  <a:pos x="136" y="196"/>
                </a:cxn>
                <a:cxn ang="0">
                  <a:pos x="127" y="196"/>
                </a:cxn>
                <a:cxn ang="0">
                  <a:pos x="122" y="196"/>
                </a:cxn>
                <a:cxn ang="0">
                  <a:pos x="119" y="189"/>
                </a:cxn>
                <a:cxn ang="0">
                  <a:pos x="117" y="142"/>
                </a:cxn>
                <a:cxn ang="0">
                  <a:pos x="166" y="126"/>
                </a:cxn>
                <a:cxn ang="0">
                  <a:pos x="117" y="86"/>
                </a:cxn>
                <a:cxn ang="0">
                  <a:pos x="139" y="75"/>
                </a:cxn>
                <a:cxn ang="0">
                  <a:pos x="166" y="95"/>
                </a:cxn>
                <a:cxn ang="0">
                  <a:pos x="176" y="78"/>
                </a:cxn>
                <a:cxn ang="0">
                  <a:pos x="144" y="56"/>
                </a:cxn>
                <a:cxn ang="0">
                  <a:pos x="165" y="34"/>
                </a:cxn>
                <a:cxn ang="0">
                  <a:pos x="152" y="22"/>
                </a:cxn>
                <a:cxn ang="0">
                  <a:pos x="132" y="45"/>
                </a:cxn>
                <a:cxn ang="0">
                  <a:pos x="119" y="34"/>
                </a:cxn>
                <a:cxn ang="0">
                  <a:pos x="127" y="0"/>
                </a:cxn>
                <a:cxn ang="0">
                  <a:pos x="108" y="22"/>
                </a:cxn>
                <a:cxn ang="0">
                  <a:pos x="98" y="11"/>
                </a:cxn>
                <a:cxn ang="0">
                  <a:pos x="95" y="7"/>
                </a:cxn>
                <a:cxn ang="0">
                  <a:pos x="85" y="3"/>
                </a:cxn>
                <a:cxn ang="0">
                  <a:pos x="32" y="2"/>
                </a:cxn>
                <a:cxn ang="0">
                  <a:pos x="70" y="18"/>
                </a:cxn>
                <a:cxn ang="0">
                  <a:pos x="57" y="32"/>
                </a:cxn>
                <a:cxn ang="0">
                  <a:pos x="43" y="46"/>
                </a:cxn>
                <a:cxn ang="0">
                  <a:pos x="11" y="34"/>
                </a:cxn>
                <a:cxn ang="0">
                  <a:pos x="30" y="57"/>
                </a:cxn>
                <a:cxn ang="0">
                  <a:pos x="14" y="68"/>
                </a:cxn>
                <a:cxn ang="0">
                  <a:pos x="8" y="95"/>
                </a:cxn>
                <a:cxn ang="0">
                  <a:pos x="35" y="75"/>
                </a:cxn>
                <a:cxn ang="0">
                  <a:pos x="54" y="86"/>
                </a:cxn>
                <a:cxn ang="0">
                  <a:pos x="54" y="95"/>
                </a:cxn>
                <a:cxn ang="0">
                  <a:pos x="8" y="126"/>
                </a:cxn>
                <a:cxn ang="0">
                  <a:pos x="49" y="142"/>
                </a:cxn>
                <a:cxn ang="0">
                  <a:pos x="43" y="159"/>
                </a:cxn>
                <a:cxn ang="0">
                  <a:pos x="35" y="175"/>
                </a:cxn>
                <a:cxn ang="0">
                  <a:pos x="6" y="199"/>
                </a:cxn>
                <a:cxn ang="0">
                  <a:pos x="16" y="215"/>
                </a:cxn>
                <a:cxn ang="0">
                  <a:pos x="35" y="200"/>
                </a:cxn>
                <a:cxn ang="0">
                  <a:pos x="51" y="184"/>
                </a:cxn>
                <a:cxn ang="0">
                  <a:pos x="62" y="164"/>
                </a:cxn>
                <a:cxn ang="0">
                  <a:pos x="68" y="142"/>
                </a:cxn>
                <a:cxn ang="0">
                  <a:pos x="100" y="191"/>
                </a:cxn>
                <a:cxn ang="0">
                  <a:pos x="100" y="200"/>
                </a:cxn>
                <a:cxn ang="0">
                  <a:pos x="108" y="210"/>
                </a:cxn>
                <a:cxn ang="0">
                  <a:pos x="122" y="213"/>
                </a:cxn>
                <a:cxn ang="0">
                  <a:pos x="136" y="213"/>
                </a:cxn>
                <a:cxn ang="0">
                  <a:pos x="149" y="213"/>
                </a:cxn>
                <a:cxn ang="0">
                  <a:pos x="160" y="211"/>
                </a:cxn>
                <a:cxn ang="0">
                  <a:pos x="166" y="207"/>
                </a:cxn>
                <a:cxn ang="0">
                  <a:pos x="171" y="191"/>
                </a:cxn>
                <a:cxn ang="0">
                  <a:pos x="155" y="165"/>
                </a:cxn>
                <a:cxn ang="0">
                  <a:pos x="87" y="24"/>
                </a:cxn>
                <a:cxn ang="0">
                  <a:pos x="97" y="35"/>
                </a:cxn>
                <a:cxn ang="0">
                  <a:pos x="133" y="70"/>
                </a:cxn>
                <a:cxn ang="0">
                  <a:pos x="41" y="70"/>
                </a:cxn>
                <a:cxn ang="0">
                  <a:pos x="87" y="24"/>
                </a:cxn>
                <a:cxn ang="0">
                  <a:pos x="71" y="126"/>
                </a:cxn>
                <a:cxn ang="0">
                  <a:pos x="73" y="97"/>
                </a:cxn>
                <a:cxn ang="0">
                  <a:pos x="100" y="86"/>
                </a:cxn>
                <a:cxn ang="0">
                  <a:pos x="71" y="126"/>
                </a:cxn>
              </a:cxnLst>
              <a:rect l="0" t="0" r="r" b="b"/>
              <a:pathLst>
                <a:path w="176" h="215">
                  <a:moveTo>
                    <a:pt x="155" y="184"/>
                  </a:moveTo>
                  <a:lnTo>
                    <a:pt x="155" y="184"/>
                  </a:lnTo>
                  <a:lnTo>
                    <a:pt x="154" y="189"/>
                  </a:lnTo>
                  <a:lnTo>
                    <a:pt x="152" y="192"/>
                  </a:lnTo>
                  <a:lnTo>
                    <a:pt x="151" y="196"/>
                  </a:lnTo>
                  <a:lnTo>
                    <a:pt x="146" y="196"/>
                  </a:lnTo>
                  <a:lnTo>
                    <a:pt x="146" y="196"/>
                  </a:lnTo>
                  <a:lnTo>
                    <a:pt x="136" y="196"/>
                  </a:lnTo>
                  <a:lnTo>
                    <a:pt x="136" y="196"/>
                  </a:lnTo>
                  <a:lnTo>
                    <a:pt x="127" y="196"/>
                  </a:lnTo>
                  <a:lnTo>
                    <a:pt x="127" y="196"/>
                  </a:lnTo>
                  <a:lnTo>
                    <a:pt x="122" y="196"/>
                  </a:lnTo>
                  <a:lnTo>
                    <a:pt x="120" y="192"/>
                  </a:lnTo>
                  <a:lnTo>
                    <a:pt x="119" y="189"/>
                  </a:lnTo>
                  <a:lnTo>
                    <a:pt x="117" y="184"/>
                  </a:lnTo>
                  <a:lnTo>
                    <a:pt x="117" y="142"/>
                  </a:lnTo>
                  <a:lnTo>
                    <a:pt x="166" y="142"/>
                  </a:lnTo>
                  <a:lnTo>
                    <a:pt x="166" y="126"/>
                  </a:lnTo>
                  <a:lnTo>
                    <a:pt x="117" y="126"/>
                  </a:lnTo>
                  <a:lnTo>
                    <a:pt x="117" y="86"/>
                  </a:lnTo>
                  <a:lnTo>
                    <a:pt x="139" y="86"/>
                  </a:lnTo>
                  <a:lnTo>
                    <a:pt x="139" y="75"/>
                  </a:lnTo>
                  <a:lnTo>
                    <a:pt x="139" y="75"/>
                  </a:lnTo>
                  <a:lnTo>
                    <a:pt x="166" y="95"/>
                  </a:lnTo>
                  <a:lnTo>
                    <a:pt x="176" y="78"/>
                  </a:lnTo>
                  <a:lnTo>
                    <a:pt x="176" y="78"/>
                  </a:lnTo>
                  <a:lnTo>
                    <a:pt x="159" y="68"/>
                  </a:lnTo>
                  <a:lnTo>
                    <a:pt x="144" y="56"/>
                  </a:lnTo>
                  <a:lnTo>
                    <a:pt x="144" y="56"/>
                  </a:lnTo>
                  <a:lnTo>
                    <a:pt x="165" y="34"/>
                  </a:lnTo>
                  <a:lnTo>
                    <a:pt x="152" y="22"/>
                  </a:lnTo>
                  <a:lnTo>
                    <a:pt x="152" y="22"/>
                  </a:lnTo>
                  <a:lnTo>
                    <a:pt x="132" y="45"/>
                  </a:lnTo>
                  <a:lnTo>
                    <a:pt x="132" y="45"/>
                  </a:lnTo>
                  <a:lnTo>
                    <a:pt x="119" y="34"/>
                  </a:lnTo>
                  <a:lnTo>
                    <a:pt x="119" y="34"/>
                  </a:lnTo>
                  <a:lnTo>
                    <a:pt x="139" y="11"/>
                  </a:lnTo>
                  <a:lnTo>
                    <a:pt x="127" y="0"/>
                  </a:lnTo>
                  <a:lnTo>
                    <a:pt x="127" y="0"/>
                  </a:lnTo>
                  <a:lnTo>
                    <a:pt x="108" y="22"/>
                  </a:lnTo>
                  <a:lnTo>
                    <a:pt x="108" y="22"/>
                  </a:lnTo>
                  <a:lnTo>
                    <a:pt x="98" y="11"/>
                  </a:lnTo>
                  <a:lnTo>
                    <a:pt x="98" y="11"/>
                  </a:lnTo>
                  <a:lnTo>
                    <a:pt x="95" y="7"/>
                  </a:lnTo>
                  <a:lnTo>
                    <a:pt x="90" y="3"/>
                  </a:lnTo>
                  <a:lnTo>
                    <a:pt x="85" y="3"/>
                  </a:lnTo>
                  <a:lnTo>
                    <a:pt x="79" y="2"/>
                  </a:lnTo>
                  <a:lnTo>
                    <a:pt x="32" y="2"/>
                  </a:lnTo>
                  <a:lnTo>
                    <a:pt x="32" y="18"/>
                  </a:lnTo>
                  <a:lnTo>
                    <a:pt x="70" y="18"/>
                  </a:lnTo>
                  <a:lnTo>
                    <a:pt x="70" y="18"/>
                  </a:lnTo>
                  <a:lnTo>
                    <a:pt x="57" y="32"/>
                  </a:lnTo>
                  <a:lnTo>
                    <a:pt x="43" y="46"/>
                  </a:lnTo>
                  <a:lnTo>
                    <a:pt x="43" y="46"/>
                  </a:lnTo>
                  <a:lnTo>
                    <a:pt x="24" y="22"/>
                  </a:lnTo>
                  <a:lnTo>
                    <a:pt x="11" y="34"/>
                  </a:lnTo>
                  <a:lnTo>
                    <a:pt x="11" y="34"/>
                  </a:lnTo>
                  <a:lnTo>
                    <a:pt x="30" y="57"/>
                  </a:lnTo>
                  <a:lnTo>
                    <a:pt x="30" y="57"/>
                  </a:lnTo>
                  <a:lnTo>
                    <a:pt x="14" y="68"/>
                  </a:lnTo>
                  <a:lnTo>
                    <a:pt x="0" y="78"/>
                  </a:lnTo>
                  <a:lnTo>
                    <a:pt x="8" y="95"/>
                  </a:lnTo>
                  <a:lnTo>
                    <a:pt x="8" y="95"/>
                  </a:lnTo>
                  <a:lnTo>
                    <a:pt x="35" y="75"/>
                  </a:lnTo>
                  <a:lnTo>
                    <a:pt x="35" y="86"/>
                  </a:lnTo>
                  <a:lnTo>
                    <a:pt x="54" y="86"/>
                  </a:lnTo>
                  <a:lnTo>
                    <a:pt x="54" y="95"/>
                  </a:lnTo>
                  <a:lnTo>
                    <a:pt x="54" y="95"/>
                  </a:lnTo>
                  <a:lnTo>
                    <a:pt x="52" y="126"/>
                  </a:lnTo>
                  <a:lnTo>
                    <a:pt x="8" y="126"/>
                  </a:lnTo>
                  <a:lnTo>
                    <a:pt x="8" y="142"/>
                  </a:lnTo>
                  <a:lnTo>
                    <a:pt x="49" y="142"/>
                  </a:lnTo>
                  <a:lnTo>
                    <a:pt x="49" y="142"/>
                  </a:lnTo>
                  <a:lnTo>
                    <a:pt x="43" y="159"/>
                  </a:lnTo>
                  <a:lnTo>
                    <a:pt x="39" y="167"/>
                  </a:lnTo>
                  <a:lnTo>
                    <a:pt x="35" y="175"/>
                  </a:lnTo>
                  <a:lnTo>
                    <a:pt x="22" y="188"/>
                  </a:lnTo>
                  <a:lnTo>
                    <a:pt x="6" y="199"/>
                  </a:lnTo>
                  <a:lnTo>
                    <a:pt x="16" y="215"/>
                  </a:lnTo>
                  <a:lnTo>
                    <a:pt x="16" y="215"/>
                  </a:lnTo>
                  <a:lnTo>
                    <a:pt x="25" y="208"/>
                  </a:lnTo>
                  <a:lnTo>
                    <a:pt x="35" y="200"/>
                  </a:lnTo>
                  <a:lnTo>
                    <a:pt x="43" y="192"/>
                  </a:lnTo>
                  <a:lnTo>
                    <a:pt x="51" y="184"/>
                  </a:lnTo>
                  <a:lnTo>
                    <a:pt x="57" y="175"/>
                  </a:lnTo>
                  <a:lnTo>
                    <a:pt x="62" y="164"/>
                  </a:lnTo>
                  <a:lnTo>
                    <a:pt x="65" y="154"/>
                  </a:lnTo>
                  <a:lnTo>
                    <a:pt x="68" y="142"/>
                  </a:lnTo>
                  <a:lnTo>
                    <a:pt x="100" y="142"/>
                  </a:lnTo>
                  <a:lnTo>
                    <a:pt x="100" y="191"/>
                  </a:lnTo>
                  <a:lnTo>
                    <a:pt x="100" y="191"/>
                  </a:lnTo>
                  <a:lnTo>
                    <a:pt x="100" y="200"/>
                  </a:lnTo>
                  <a:lnTo>
                    <a:pt x="105" y="207"/>
                  </a:lnTo>
                  <a:lnTo>
                    <a:pt x="108" y="210"/>
                  </a:lnTo>
                  <a:lnTo>
                    <a:pt x="111" y="211"/>
                  </a:lnTo>
                  <a:lnTo>
                    <a:pt x="122" y="213"/>
                  </a:lnTo>
                  <a:lnTo>
                    <a:pt x="122" y="213"/>
                  </a:lnTo>
                  <a:lnTo>
                    <a:pt x="136" y="213"/>
                  </a:lnTo>
                  <a:lnTo>
                    <a:pt x="136" y="213"/>
                  </a:lnTo>
                  <a:lnTo>
                    <a:pt x="149" y="213"/>
                  </a:lnTo>
                  <a:lnTo>
                    <a:pt x="149" y="213"/>
                  </a:lnTo>
                  <a:lnTo>
                    <a:pt x="160" y="211"/>
                  </a:lnTo>
                  <a:lnTo>
                    <a:pt x="163" y="210"/>
                  </a:lnTo>
                  <a:lnTo>
                    <a:pt x="166" y="207"/>
                  </a:lnTo>
                  <a:lnTo>
                    <a:pt x="171" y="200"/>
                  </a:lnTo>
                  <a:lnTo>
                    <a:pt x="171" y="191"/>
                  </a:lnTo>
                  <a:lnTo>
                    <a:pt x="171" y="165"/>
                  </a:lnTo>
                  <a:lnTo>
                    <a:pt x="155" y="165"/>
                  </a:lnTo>
                  <a:lnTo>
                    <a:pt x="155" y="184"/>
                  </a:lnTo>
                  <a:close/>
                  <a:moveTo>
                    <a:pt x="87" y="24"/>
                  </a:moveTo>
                  <a:lnTo>
                    <a:pt x="87" y="24"/>
                  </a:lnTo>
                  <a:lnTo>
                    <a:pt x="97" y="35"/>
                  </a:lnTo>
                  <a:lnTo>
                    <a:pt x="108" y="48"/>
                  </a:lnTo>
                  <a:lnTo>
                    <a:pt x="133" y="70"/>
                  </a:lnTo>
                  <a:lnTo>
                    <a:pt x="41" y="70"/>
                  </a:lnTo>
                  <a:lnTo>
                    <a:pt x="41" y="70"/>
                  </a:lnTo>
                  <a:lnTo>
                    <a:pt x="66" y="48"/>
                  </a:lnTo>
                  <a:lnTo>
                    <a:pt x="87" y="24"/>
                  </a:lnTo>
                  <a:lnTo>
                    <a:pt x="87" y="24"/>
                  </a:lnTo>
                  <a:close/>
                  <a:moveTo>
                    <a:pt x="71" y="126"/>
                  </a:moveTo>
                  <a:lnTo>
                    <a:pt x="71" y="126"/>
                  </a:lnTo>
                  <a:lnTo>
                    <a:pt x="73" y="97"/>
                  </a:lnTo>
                  <a:lnTo>
                    <a:pt x="73" y="86"/>
                  </a:lnTo>
                  <a:lnTo>
                    <a:pt x="100" y="86"/>
                  </a:lnTo>
                  <a:lnTo>
                    <a:pt x="100" y="126"/>
                  </a:lnTo>
                  <a:lnTo>
                    <a:pt x="71" y="126"/>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18" name="Freeform 299"/>
            <p:cNvSpPr>
              <a:spLocks noChangeAspect="1" noEditPoints="1"/>
            </p:cNvSpPr>
            <p:nvPr userDrawn="1"/>
          </p:nvSpPr>
          <p:spPr bwMode="auto">
            <a:xfrm>
              <a:off x="4814" y="705"/>
              <a:ext cx="33" cy="33"/>
            </a:xfrm>
            <a:custGeom>
              <a:avLst/>
              <a:gdLst/>
              <a:ahLst/>
              <a:cxnLst>
                <a:cxn ang="0">
                  <a:pos x="65" y="39"/>
                </a:cxn>
                <a:cxn ang="0">
                  <a:pos x="19" y="39"/>
                </a:cxn>
                <a:cxn ang="0">
                  <a:pos x="19" y="39"/>
                </a:cxn>
                <a:cxn ang="0">
                  <a:pos x="21" y="44"/>
                </a:cxn>
                <a:cxn ang="0">
                  <a:pos x="24" y="47"/>
                </a:cxn>
                <a:cxn ang="0">
                  <a:pos x="29" y="50"/>
                </a:cxn>
                <a:cxn ang="0">
                  <a:pos x="35" y="52"/>
                </a:cxn>
                <a:cxn ang="0">
                  <a:pos x="35" y="52"/>
                </a:cxn>
                <a:cxn ang="0">
                  <a:pos x="40" y="50"/>
                </a:cxn>
                <a:cxn ang="0">
                  <a:pos x="43" y="49"/>
                </a:cxn>
                <a:cxn ang="0">
                  <a:pos x="49" y="44"/>
                </a:cxn>
                <a:cxn ang="0">
                  <a:pos x="62" y="55"/>
                </a:cxn>
                <a:cxn ang="0">
                  <a:pos x="62" y="55"/>
                </a:cxn>
                <a:cxn ang="0">
                  <a:pos x="56" y="60"/>
                </a:cxn>
                <a:cxn ang="0">
                  <a:pos x="49" y="63"/>
                </a:cxn>
                <a:cxn ang="0">
                  <a:pos x="43" y="66"/>
                </a:cxn>
                <a:cxn ang="0">
                  <a:pos x="35" y="66"/>
                </a:cxn>
                <a:cxn ang="0">
                  <a:pos x="35" y="66"/>
                </a:cxn>
                <a:cxn ang="0">
                  <a:pos x="27" y="66"/>
                </a:cxn>
                <a:cxn ang="0">
                  <a:pos x="21" y="65"/>
                </a:cxn>
                <a:cxn ang="0">
                  <a:pos x="14" y="61"/>
                </a:cxn>
                <a:cxn ang="0">
                  <a:pos x="10" y="57"/>
                </a:cxn>
                <a:cxn ang="0">
                  <a:pos x="5" y="52"/>
                </a:cxn>
                <a:cxn ang="0">
                  <a:pos x="2" y="47"/>
                </a:cxn>
                <a:cxn ang="0">
                  <a:pos x="0" y="41"/>
                </a:cxn>
                <a:cxn ang="0">
                  <a:pos x="0" y="33"/>
                </a:cxn>
                <a:cxn ang="0">
                  <a:pos x="0" y="33"/>
                </a:cxn>
                <a:cxn ang="0">
                  <a:pos x="0" y="27"/>
                </a:cxn>
                <a:cxn ang="0">
                  <a:pos x="2" y="20"/>
                </a:cxn>
                <a:cxn ang="0">
                  <a:pos x="5" y="14"/>
                </a:cxn>
                <a:cxn ang="0">
                  <a:pos x="8" y="9"/>
                </a:cxn>
                <a:cxn ang="0">
                  <a:pos x="13" y="4"/>
                </a:cxn>
                <a:cxn ang="0">
                  <a:pos x="19" y="1"/>
                </a:cxn>
                <a:cxn ang="0">
                  <a:pos x="26" y="0"/>
                </a:cxn>
                <a:cxn ang="0">
                  <a:pos x="32" y="0"/>
                </a:cxn>
                <a:cxn ang="0">
                  <a:pos x="32" y="0"/>
                </a:cxn>
                <a:cxn ang="0">
                  <a:pos x="40" y="0"/>
                </a:cxn>
                <a:cxn ang="0">
                  <a:pos x="48" y="1"/>
                </a:cxn>
                <a:cxn ang="0">
                  <a:pos x="53" y="6"/>
                </a:cxn>
                <a:cxn ang="0">
                  <a:pos x="57" y="11"/>
                </a:cxn>
                <a:cxn ang="0">
                  <a:pos x="62" y="15"/>
                </a:cxn>
                <a:cxn ang="0">
                  <a:pos x="64" y="23"/>
                </a:cxn>
                <a:cxn ang="0">
                  <a:pos x="65" y="30"/>
                </a:cxn>
                <a:cxn ang="0">
                  <a:pos x="65" y="39"/>
                </a:cxn>
                <a:cxn ang="0">
                  <a:pos x="65" y="39"/>
                </a:cxn>
                <a:cxn ang="0">
                  <a:pos x="46" y="25"/>
                </a:cxn>
                <a:cxn ang="0">
                  <a:pos x="46" y="25"/>
                </a:cxn>
                <a:cxn ang="0">
                  <a:pos x="45" y="20"/>
                </a:cxn>
                <a:cxn ang="0">
                  <a:pos x="41" y="17"/>
                </a:cxn>
                <a:cxn ang="0">
                  <a:pos x="38" y="14"/>
                </a:cxn>
                <a:cxn ang="0">
                  <a:pos x="34" y="14"/>
                </a:cxn>
                <a:cxn ang="0">
                  <a:pos x="34" y="14"/>
                </a:cxn>
                <a:cxn ang="0">
                  <a:pos x="27" y="14"/>
                </a:cxn>
                <a:cxn ang="0">
                  <a:pos x="24" y="17"/>
                </a:cxn>
                <a:cxn ang="0">
                  <a:pos x="21" y="20"/>
                </a:cxn>
                <a:cxn ang="0">
                  <a:pos x="19" y="25"/>
                </a:cxn>
                <a:cxn ang="0">
                  <a:pos x="46" y="25"/>
                </a:cxn>
              </a:cxnLst>
              <a:rect l="0" t="0" r="r" b="b"/>
              <a:pathLst>
                <a:path w="65" h="66">
                  <a:moveTo>
                    <a:pt x="65" y="39"/>
                  </a:moveTo>
                  <a:lnTo>
                    <a:pt x="19" y="39"/>
                  </a:lnTo>
                  <a:lnTo>
                    <a:pt x="19" y="39"/>
                  </a:lnTo>
                  <a:lnTo>
                    <a:pt x="21" y="44"/>
                  </a:lnTo>
                  <a:lnTo>
                    <a:pt x="24" y="47"/>
                  </a:lnTo>
                  <a:lnTo>
                    <a:pt x="29" y="50"/>
                  </a:lnTo>
                  <a:lnTo>
                    <a:pt x="35" y="52"/>
                  </a:lnTo>
                  <a:lnTo>
                    <a:pt x="35" y="52"/>
                  </a:lnTo>
                  <a:lnTo>
                    <a:pt x="40" y="50"/>
                  </a:lnTo>
                  <a:lnTo>
                    <a:pt x="43" y="49"/>
                  </a:lnTo>
                  <a:lnTo>
                    <a:pt x="49" y="44"/>
                  </a:lnTo>
                  <a:lnTo>
                    <a:pt x="62" y="55"/>
                  </a:lnTo>
                  <a:lnTo>
                    <a:pt x="62" y="55"/>
                  </a:lnTo>
                  <a:lnTo>
                    <a:pt x="56" y="60"/>
                  </a:lnTo>
                  <a:lnTo>
                    <a:pt x="49" y="63"/>
                  </a:lnTo>
                  <a:lnTo>
                    <a:pt x="43" y="66"/>
                  </a:lnTo>
                  <a:lnTo>
                    <a:pt x="35" y="66"/>
                  </a:lnTo>
                  <a:lnTo>
                    <a:pt x="35" y="66"/>
                  </a:lnTo>
                  <a:lnTo>
                    <a:pt x="27" y="66"/>
                  </a:lnTo>
                  <a:lnTo>
                    <a:pt x="21" y="65"/>
                  </a:lnTo>
                  <a:lnTo>
                    <a:pt x="14" y="61"/>
                  </a:lnTo>
                  <a:lnTo>
                    <a:pt x="10" y="57"/>
                  </a:lnTo>
                  <a:lnTo>
                    <a:pt x="5" y="52"/>
                  </a:lnTo>
                  <a:lnTo>
                    <a:pt x="2" y="47"/>
                  </a:lnTo>
                  <a:lnTo>
                    <a:pt x="0" y="41"/>
                  </a:lnTo>
                  <a:lnTo>
                    <a:pt x="0" y="33"/>
                  </a:lnTo>
                  <a:lnTo>
                    <a:pt x="0" y="33"/>
                  </a:lnTo>
                  <a:lnTo>
                    <a:pt x="0" y="27"/>
                  </a:lnTo>
                  <a:lnTo>
                    <a:pt x="2" y="20"/>
                  </a:lnTo>
                  <a:lnTo>
                    <a:pt x="5" y="14"/>
                  </a:lnTo>
                  <a:lnTo>
                    <a:pt x="8" y="9"/>
                  </a:lnTo>
                  <a:lnTo>
                    <a:pt x="13" y="4"/>
                  </a:lnTo>
                  <a:lnTo>
                    <a:pt x="19" y="1"/>
                  </a:lnTo>
                  <a:lnTo>
                    <a:pt x="26" y="0"/>
                  </a:lnTo>
                  <a:lnTo>
                    <a:pt x="32" y="0"/>
                  </a:lnTo>
                  <a:lnTo>
                    <a:pt x="32" y="0"/>
                  </a:lnTo>
                  <a:lnTo>
                    <a:pt x="40" y="0"/>
                  </a:lnTo>
                  <a:lnTo>
                    <a:pt x="48" y="1"/>
                  </a:lnTo>
                  <a:lnTo>
                    <a:pt x="53" y="6"/>
                  </a:lnTo>
                  <a:lnTo>
                    <a:pt x="57" y="11"/>
                  </a:lnTo>
                  <a:lnTo>
                    <a:pt x="62" y="15"/>
                  </a:lnTo>
                  <a:lnTo>
                    <a:pt x="64" y="23"/>
                  </a:lnTo>
                  <a:lnTo>
                    <a:pt x="65" y="30"/>
                  </a:lnTo>
                  <a:lnTo>
                    <a:pt x="65" y="39"/>
                  </a:lnTo>
                  <a:lnTo>
                    <a:pt x="65" y="39"/>
                  </a:lnTo>
                  <a:close/>
                  <a:moveTo>
                    <a:pt x="46" y="25"/>
                  </a:moveTo>
                  <a:lnTo>
                    <a:pt x="46" y="25"/>
                  </a:lnTo>
                  <a:lnTo>
                    <a:pt x="45" y="20"/>
                  </a:lnTo>
                  <a:lnTo>
                    <a:pt x="41" y="17"/>
                  </a:lnTo>
                  <a:lnTo>
                    <a:pt x="38" y="14"/>
                  </a:lnTo>
                  <a:lnTo>
                    <a:pt x="34" y="14"/>
                  </a:lnTo>
                  <a:lnTo>
                    <a:pt x="34" y="14"/>
                  </a:lnTo>
                  <a:lnTo>
                    <a:pt x="27" y="14"/>
                  </a:lnTo>
                  <a:lnTo>
                    <a:pt x="24" y="17"/>
                  </a:lnTo>
                  <a:lnTo>
                    <a:pt x="21" y="20"/>
                  </a:lnTo>
                  <a:lnTo>
                    <a:pt x="19" y="25"/>
                  </a:lnTo>
                  <a:lnTo>
                    <a:pt x="46" y="25"/>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19" name="Freeform 300"/>
            <p:cNvSpPr>
              <a:spLocks noChangeAspect="1"/>
            </p:cNvSpPr>
            <p:nvPr userDrawn="1"/>
          </p:nvSpPr>
          <p:spPr bwMode="auto">
            <a:xfrm>
              <a:off x="4782" y="705"/>
              <a:ext cx="22" cy="30"/>
            </a:xfrm>
            <a:custGeom>
              <a:avLst/>
              <a:gdLst/>
              <a:ahLst/>
              <a:cxnLst>
                <a:cxn ang="0">
                  <a:pos x="0" y="1"/>
                </a:cxn>
                <a:cxn ang="0">
                  <a:pos x="20" y="1"/>
                </a:cxn>
                <a:cxn ang="0">
                  <a:pos x="20" y="11"/>
                </a:cxn>
                <a:cxn ang="0">
                  <a:pos x="20" y="11"/>
                </a:cxn>
                <a:cxn ang="0">
                  <a:pos x="20" y="11"/>
                </a:cxn>
                <a:cxn ang="0">
                  <a:pos x="24" y="6"/>
                </a:cxn>
                <a:cxn ang="0">
                  <a:pos x="28" y="3"/>
                </a:cxn>
                <a:cxn ang="0">
                  <a:pos x="33" y="0"/>
                </a:cxn>
                <a:cxn ang="0">
                  <a:pos x="39" y="0"/>
                </a:cxn>
                <a:cxn ang="0">
                  <a:pos x="39" y="0"/>
                </a:cxn>
                <a:cxn ang="0">
                  <a:pos x="46" y="0"/>
                </a:cxn>
                <a:cxn ang="0">
                  <a:pos x="46" y="19"/>
                </a:cxn>
                <a:cxn ang="0">
                  <a:pos x="46" y="19"/>
                </a:cxn>
                <a:cxn ang="0">
                  <a:pos x="36" y="17"/>
                </a:cxn>
                <a:cxn ang="0">
                  <a:pos x="36" y="17"/>
                </a:cxn>
                <a:cxn ang="0">
                  <a:pos x="30" y="17"/>
                </a:cxn>
                <a:cxn ang="0">
                  <a:pos x="25" y="20"/>
                </a:cxn>
                <a:cxn ang="0">
                  <a:pos x="22" y="27"/>
                </a:cxn>
                <a:cxn ang="0">
                  <a:pos x="20" y="36"/>
                </a:cxn>
                <a:cxn ang="0">
                  <a:pos x="20" y="65"/>
                </a:cxn>
                <a:cxn ang="0">
                  <a:pos x="0" y="65"/>
                </a:cxn>
                <a:cxn ang="0">
                  <a:pos x="0" y="1"/>
                </a:cxn>
              </a:cxnLst>
              <a:rect l="0" t="0" r="r" b="b"/>
              <a:pathLst>
                <a:path w="46" h="65">
                  <a:moveTo>
                    <a:pt x="0" y="1"/>
                  </a:moveTo>
                  <a:lnTo>
                    <a:pt x="20" y="1"/>
                  </a:lnTo>
                  <a:lnTo>
                    <a:pt x="20" y="11"/>
                  </a:lnTo>
                  <a:lnTo>
                    <a:pt x="20" y="11"/>
                  </a:lnTo>
                  <a:lnTo>
                    <a:pt x="20" y="11"/>
                  </a:lnTo>
                  <a:lnTo>
                    <a:pt x="24" y="6"/>
                  </a:lnTo>
                  <a:lnTo>
                    <a:pt x="28" y="3"/>
                  </a:lnTo>
                  <a:lnTo>
                    <a:pt x="33" y="0"/>
                  </a:lnTo>
                  <a:lnTo>
                    <a:pt x="39" y="0"/>
                  </a:lnTo>
                  <a:lnTo>
                    <a:pt x="39" y="0"/>
                  </a:lnTo>
                  <a:lnTo>
                    <a:pt x="46" y="0"/>
                  </a:lnTo>
                  <a:lnTo>
                    <a:pt x="46" y="19"/>
                  </a:lnTo>
                  <a:lnTo>
                    <a:pt x="46" y="19"/>
                  </a:lnTo>
                  <a:lnTo>
                    <a:pt x="36" y="17"/>
                  </a:lnTo>
                  <a:lnTo>
                    <a:pt x="36" y="17"/>
                  </a:lnTo>
                  <a:lnTo>
                    <a:pt x="30" y="17"/>
                  </a:lnTo>
                  <a:lnTo>
                    <a:pt x="25" y="20"/>
                  </a:lnTo>
                  <a:lnTo>
                    <a:pt x="22" y="27"/>
                  </a:lnTo>
                  <a:lnTo>
                    <a:pt x="20" y="36"/>
                  </a:lnTo>
                  <a:lnTo>
                    <a:pt x="20" y="65"/>
                  </a:lnTo>
                  <a:lnTo>
                    <a:pt x="0" y="65"/>
                  </a:lnTo>
                  <a:lnTo>
                    <a:pt x="0" y="1"/>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0" name="Freeform 301"/>
            <p:cNvSpPr>
              <a:spLocks noChangeAspect="1"/>
            </p:cNvSpPr>
            <p:nvPr userDrawn="1"/>
          </p:nvSpPr>
          <p:spPr bwMode="auto">
            <a:xfrm>
              <a:off x="5498" y="727"/>
              <a:ext cx="11" cy="12"/>
            </a:xfrm>
            <a:custGeom>
              <a:avLst/>
              <a:gdLst/>
              <a:ahLst/>
              <a:cxnLst>
                <a:cxn ang="0">
                  <a:pos x="13" y="0"/>
                </a:cxn>
                <a:cxn ang="0">
                  <a:pos x="13" y="0"/>
                </a:cxn>
                <a:cxn ang="0">
                  <a:pos x="16" y="2"/>
                </a:cxn>
                <a:cxn ang="0">
                  <a:pos x="21" y="3"/>
                </a:cxn>
                <a:cxn ang="0">
                  <a:pos x="22" y="8"/>
                </a:cxn>
                <a:cxn ang="0">
                  <a:pos x="24" y="11"/>
                </a:cxn>
                <a:cxn ang="0">
                  <a:pos x="24" y="11"/>
                </a:cxn>
                <a:cxn ang="0">
                  <a:pos x="22" y="16"/>
                </a:cxn>
                <a:cxn ang="0">
                  <a:pos x="21" y="19"/>
                </a:cxn>
                <a:cxn ang="0">
                  <a:pos x="16" y="22"/>
                </a:cxn>
                <a:cxn ang="0">
                  <a:pos x="13" y="24"/>
                </a:cxn>
                <a:cxn ang="0">
                  <a:pos x="13" y="24"/>
                </a:cxn>
                <a:cxn ang="0">
                  <a:pos x="8" y="22"/>
                </a:cxn>
                <a:cxn ang="0">
                  <a:pos x="3" y="21"/>
                </a:cxn>
                <a:cxn ang="0">
                  <a:pos x="2" y="16"/>
                </a:cxn>
                <a:cxn ang="0">
                  <a:pos x="0" y="13"/>
                </a:cxn>
                <a:cxn ang="0">
                  <a:pos x="0" y="13"/>
                </a:cxn>
                <a:cxn ang="0">
                  <a:pos x="2" y="8"/>
                </a:cxn>
                <a:cxn ang="0">
                  <a:pos x="3" y="3"/>
                </a:cxn>
                <a:cxn ang="0">
                  <a:pos x="8" y="2"/>
                </a:cxn>
                <a:cxn ang="0">
                  <a:pos x="13" y="0"/>
                </a:cxn>
                <a:cxn ang="0">
                  <a:pos x="13" y="0"/>
                </a:cxn>
              </a:cxnLst>
              <a:rect l="0" t="0" r="r" b="b"/>
              <a:pathLst>
                <a:path w="24" h="24">
                  <a:moveTo>
                    <a:pt x="13" y="0"/>
                  </a:moveTo>
                  <a:lnTo>
                    <a:pt x="13" y="0"/>
                  </a:lnTo>
                  <a:lnTo>
                    <a:pt x="16" y="2"/>
                  </a:lnTo>
                  <a:lnTo>
                    <a:pt x="21" y="3"/>
                  </a:lnTo>
                  <a:lnTo>
                    <a:pt x="22" y="8"/>
                  </a:lnTo>
                  <a:lnTo>
                    <a:pt x="24" y="11"/>
                  </a:lnTo>
                  <a:lnTo>
                    <a:pt x="24" y="11"/>
                  </a:lnTo>
                  <a:lnTo>
                    <a:pt x="22" y="16"/>
                  </a:lnTo>
                  <a:lnTo>
                    <a:pt x="21" y="19"/>
                  </a:lnTo>
                  <a:lnTo>
                    <a:pt x="16" y="22"/>
                  </a:lnTo>
                  <a:lnTo>
                    <a:pt x="13" y="24"/>
                  </a:lnTo>
                  <a:lnTo>
                    <a:pt x="13" y="24"/>
                  </a:lnTo>
                  <a:lnTo>
                    <a:pt x="8" y="22"/>
                  </a:lnTo>
                  <a:lnTo>
                    <a:pt x="3" y="21"/>
                  </a:lnTo>
                  <a:lnTo>
                    <a:pt x="2" y="16"/>
                  </a:lnTo>
                  <a:lnTo>
                    <a:pt x="0" y="13"/>
                  </a:lnTo>
                  <a:lnTo>
                    <a:pt x="0" y="13"/>
                  </a:lnTo>
                  <a:lnTo>
                    <a:pt x="2" y="8"/>
                  </a:lnTo>
                  <a:lnTo>
                    <a:pt x="3" y="3"/>
                  </a:lnTo>
                  <a:lnTo>
                    <a:pt x="8" y="2"/>
                  </a:lnTo>
                  <a:lnTo>
                    <a:pt x="13" y="0"/>
                  </a:lnTo>
                  <a:lnTo>
                    <a:pt x="13" y="0"/>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1" name="Freeform 302"/>
            <p:cNvSpPr>
              <a:spLocks noChangeAspect="1"/>
            </p:cNvSpPr>
            <p:nvPr userDrawn="1"/>
          </p:nvSpPr>
          <p:spPr bwMode="auto">
            <a:xfrm>
              <a:off x="5417" y="705"/>
              <a:ext cx="23" cy="30"/>
            </a:xfrm>
            <a:custGeom>
              <a:avLst/>
              <a:gdLst/>
              <a:ahLst/>
              <a:cxnLst>
                <a:cxn ang="0">
                  <a:pos x="0" y="1"/>
                </a:cxn>
                <a:cxn ang="0">
                  <a:pos x="21" y="1"/>
                </a:cxn>
                <a:cxn ang="0">
                  <a:pos x="21" y="11"/>
                </a:cxn>
                <a:cxn ang="0">
                  <a:pos x="21" y="11"/>
                </a:cxn>
                <a:cxn ang="0">
                  <a:pos x="21" y="11"/>
                </a:cxn>
                <a:cxn ang="0">
                  <a:pos x="24" y="6"/>
                </a:cxn>
                <a:cxn ang="0">
                  <a:pos x="29" y="3"/>
                </a:cxn>
                <a:cxn ang="0">
                  <a:pos x="34" y="0"/>
                </a:cxn>
                <a:cxn ang="0">
                  <a:pos x="40" y="0"/>
                </a:cxn>
                <a:cxn ang="0">
                  <a:pos x="40" y="0"/>
                </a:cxn>
                <a:cxn ang="0">
                  <a:pos x="46" y="0"/>
                </a:cxn>
                <a:cxn ang="0">
                  <a:pos x="46" y="19"/>
                </a:cxn>
                <a:cxn ang="0">
                  <a:pos x="46" y="19"/>
                </a:cxn>
                <a:cxn ang="0">
                  <a:pos x="38" y="17"/>
                </a:cxn>
                <a:cxn ang="0">
                  <a:pos x="38" y="17"/>
                </a:cxn>
                <a:cxn ang="0">
                  <a:pos x="32" y="17"/>
                </a:cxn>
                <a:cxn ang="0">
                  <a:pos x="26" y="20"/>
                </a:cxn>
                <a:cxn ang="0">
                  <a:pos x="22" y="27"/>
                </a:cxn>
                <a:cxn ang="0">
                  <a:pos x="21" y="36"/>
                </a:cxn>
                <a:cxn ang="0">
                  <a:pos x="21" y="65"/>
                </a:cxn>
                <a:cxn ang="0">
                  <a:pos x="0" y="65"/>
                </a:cxn>
                <a:cxn ang="0">
                  <a:pos x="0" y="1"/>
                </a:cxn>
              </a:cxnLst>
              <a:rect l="0" t="0" r="r" b="b"/>
              <a:pathLst>
                <a:path w="46" h="65">
                  <a:moveTo>
                    <a:pt x="0" y="1"/>
                  </a:moveTo>
                  <a:lnTo>
                    <a:pt x="21" y="1"/>
                  </a:lnTo>
                  <a:lnTo>
                    <a:pt x="21" y="11"/>
                  </a:lnTo>
                  <a:lnTo>
                    <a:pt x="21" y="11"/>
                  </a:lnTo>
                  <a:lnTo>
                    <a:pt x="21" y="11"/>
                  </a:lnTo>
                  <a:lnTo>
                    <a:pt x="24" y="6"/>
                  </a:lnTo>
                  <a:lnTo>
                    <a:pt x="29" y="3"/>
                  </a:lnTo>
                  <a:lnTo>
                    <a:pt x="34" y="0"/>
                  </a:lnTo>
                  <a:lnTo>
                    <a:pt x="40" y="0"/>
                  </a:lnTo>
                  <a:lnTo>
                    <a:pt x="40" y="0"/>
                  </a:lnTo>
                  <a:lnTo>
                    <a:pt x="46" y="0"/>
                  </a:lnTo>
                  <a:lnTo>
                    <a:pt x="46" y="19"/>
                  </a:lnTo>
                  <a:lnTo>
                    <a:pt x="46" y="19"/>
                  </a:lnTo>
                  <a:lnTo>
                    <a:pt x="38" y="17"/>
                  </a:lnTo>
                  <a:lnTo>
                    <a:pt x="38" y="17"/>
                  </a:lnTo>
                  <a:lnTo>
                    <a:pt x="32" y="17"/>
                  </a:lnTo>
                  <a:lnTo>
                    <a:pt x="26" y="20"/>
                  </a:lnTo>
                  <a:lnTo>
                    <a:pt x="22" y="27"/>
                  </a:lnTo>
                  <a:lnTo>
                    <a:pt x="21" y="36"/>
                  </a:lnTo>
                  <a:lnTo>
                    <a:pt x="21" y="65"/>
                  </a:lnTo>
                  <a:lnTo>
                    <a:pt x="0" y="65"/>
                  </a:lnTo>
                  <a:lnTo>
                    <a:pt x="0" y="1"/>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2" name="Freeform 303"/>
            <p:cNvSpPr>
              <a:spLocks noChangeAspect="1" noEditPoints="1"/>
            </p:cNvSpPr>
            <p:nvPr userDrawn="1"/>
          </p:nvSpPr>
          <p:spPr bwMode="auto">
            <a:xfrm>
              <a:off x="5450" y="705"/>
              <a:ext cx="33" cy="33"/>
            </a:xfrm>
            <a:custGeom>
              <a:avLst/>
              <a:gdLst/>
              <a:ahLst/>
              <a:cxnLst>
                <a:cxn ang="0">
                  <a:pos x="66" y="39"/>
                </a:cxn>
                <a:cxn ang="0">
                  <a:pos x="20" y="39"/>
                </a:cxn>
                <a:cxn ang="0">
                  <a:pos x="20" y="39"/>
                </a:cxn>
                <a:cxn ang="0">
                  <a:pos x="22" y="44"/>
                </a:cxn>
                <a:cxn ang="0">
                  <a:pos x="25" y="47"/>
                </a:cxn>
                <a:cxn ang="0">
                  <a:pos x="30" y="50"/>
                </a:cxn>
                <a:cxn ang="0">
                  <a:pos x="35" y="52"/>
                </a:cxn>
                <a:cxn ang="0">
                  <a:pos x="35" y="52"/>
                </a:cxn>
                <a:cxn ang="0">
                  <a:pos x="39" y="50"/>
                </a:cxn>
                <a:cxn ang="0">
                  <a:pos x="44" y="49"/>
                </a:cxn>
                <a:cxn ang="0">
                  <a:pos x="49" y="44"/>
                </a:cxn>
                <a:cxn ang="0">
                  <a:pos x="62" y="55"/>
                </a:cxn>
                <a:cxn ang="0">
                  <a:pos x="62" y="55"/>
                </a:cxn>
                <a:cxn ang="0">
                  <a:pos x="57" y="60"/>
                </a:cxn>
                <a:cxn ang="0">
                  <a:pos x="51" y="63"/>
                </a:cxn>
                <a:cxn ang="0">
                  <a:pos x="43" y="66"/>
                </a:cxn>
                <a:cxn ang="0">
                  <a:pos x="35" y="66"/>
                </a:cxn>
                <a:cxn ang="0">
                  <a:pos x="35" y="66"/>
                </a:cxn>
                <a:cxn ang="0">
                  <a:pos x="28" y="66"/>
                </a:cxn>
                <a:cxn ang="0">
                  <a:pos x="20" y="65"/>
                </a:cxn>
                <a:cxn ang="0">
                  <a:pos x="16" y="61"/>
                </a:cxn>
                <a:cxn ang="0">
                  <a:pos x="9" y="57"/>
                </a:cxn>
                <a:cxn ang="0">
                  <a:pos x="6" y="52"/>
                </a:cxn>
                <a:cxn ang="0">
                  <a:pos x="3" y="47"/>
                </a:cxn>
                <a:cxn ang="0">
                  <a:pos x="0" y="41"/>
                </a:cxn>
                <a:cxn ang="0">
                  <a:pos x="0" y="33"/>
                </a:cxn>
                <a:cxn ang="0">
                  <a:pos x="0" y="33"/>
                </a:cxn>
                <a:cxn ang="0">
                  <a:pos x="0" y="27"/>
                </a:cxn>
                <a:cxn ang="0">
                  <a:pos x="1" y="20"/>
                </a:cxn>
                <a:cxn ang="0">
                  <a:pos x="5" y="14"/>
                </a:cxn>
                <a:cxn ang="0">
                  <a:pos x="9" y="9"/>
                </a:cxn>
                <a:cxn ang="0">
                  <a:pos x="14" y="4"/>
                </a:cxn>
                <a:cxn ang="0">
                  <a:pos x="19" y="1"/>
                </a:cxn>
                <a:cxn ang="0">
                  <a:pos x="25" y="0"/>
                </a:cxn>
                <a:cxn ang="0">
                  <a:pos x="33" y="0"/>
                </a:cxn>
                <a:cxn ang="0">
                  <a:pos x="33" y="0"/>
                </a:cxn>
                <a:cxn ang="0">
                  <a:pos x="41" y="0"/>
                </a:cxn>
                <a:cxn ang="0">
                  <a:pos x="47" y="1"/>
                </a:cxn>
                <a:cxn ang="0">
                  <a:pos x="54" y="6"/>
                </a:cxn>
                <a:cxn ang="0">
                  <a:pos x="59" y="11"/>
                </a:cxn>
                <a:cxn ang="0">
                  <a:pos x="62" y="15"/>
                </a:cxn>
                <a:cxn ang="0">
                  <a:pos x="65" y="23"/>
                </a:cxn>
                <a:cxn ang="0">
                  <a:pos x="66" y="30"/>
                </a:cxn>
                <a:cxn ang="0">
                  <a:pos x="66" y="39"/>
                </a:cxn>
                <a:cxn ang="0">
                  <a:pos x="66" y="39"/>
                </a:cxn>
                <a:cxn ang="0">
                  <a:pos x="46" y="25"/>
                </a:cxn>
                <a:cxn ang="0">
                  <a:pos x="46" y="25"/>
                </a:cxn>
                <a:cxn ang="0">
                  <a:pos x="44" y="20"/>
                </a:cxn>
                <a:cxn ang="0">
                  <a:pos x="43" y="17"/>
                </a:cxn>
                <a:cxn ang="0">
                  <a:pos x="38" y="14"/>
                </a:cxn>
                <a:cxn ang="0">
                  <a:pos x="33" y="14"/>
                </a:cxn>
                <a:cxn ang="0">
                  <a:pos x="33" y="14"/>
                </a:cxn>
                <a:cxn ang="0">
                  <a:pos x="28" y="14"/>
                </a:cxn>
                <a:cxn ang="0">
                  <a:pos x="24" y="17"/>
                </a:cxn>
                <a:cxn ang="0">
                  <a:pos x="20" y="20"/>
                </a:cxn>
                <a:cxn ang="0">
                  <a:pos x="20" y="25"/>
                </a:cxn>
                <a:cxn ang="0">
                  <a:pos x="46" y="25"/>
                </a:cxn>
              </a:cxnLst>
              <a:rect l="0" t="0" r="r" b="b"/>
              <a:pathLst>
                <a:path w="66" h="66">
                  <a:moveTo>
                    <a:pt x="66" y="39"/>
                  </a:moveTo>
                  <a:lnTo>
                    <a:pt x="20" y="39"/>
                  </a:lnTo>
                  <a:lnTo>
                    <a:pt x="20" y="39"/>
                  </a:lnTo>
                  <a:lnTo>
                    <a:pt x="22" y="44"/>
                  </a:lnTo>
                  <a:lnTo>
                    <a:pt x="25" y="47"/>
                  </a:lnTo>
                  <a:lnTo>
                    <a:pt x="30" y="50"/>
                  </a:lnTo>
                  <a:lnTo>
                    <a:pt x="35" y="52"/>
                  </a:lnTo>
                  <a:lnTo>
                    <a:pt x="35" y="52"/>
                  </a:lnTo>
                  <a:lnTo>
                    <a:pt x="39" y="50"/>
                  </a:lnTo>
                  <a:lnTo>
                    <a:pt x="44" y="49"/>
                  </a:lnTo>
                  <a:lnTo>
                    <a:pt x="49" y="44"/>
                  </a:lnTo>
                  <a:lnTo>
                    <a:pt x="62" y="55"/>
                  </a:lnTo>
                  <a:lnTo>
                    <a:pt x="62" y="55"/>
                  </a:lnTo>
                  <a:lnTo>
                    <a:pt x="57" y="60"/>
                  </a:lnTo>
                  <a:lnTo>
                    <a:pt x="51" y="63"/>
                  </a:lnTo>
                  <a:lnTo>
                    <a:pt x="43" y="66"/>
                  </a:lnTo>
                  <a:lnTo>
                    <a:pt x="35" y="66"/>
                  </a:lnTo>
                  <a:lnTo>
                    <a:pt x="35" y="66"/>
                  </a:lnTo>
                  <a:lnTo>
                    <a:pt x="28" y="66"/>
                  </a:lnTo>
                  <a:lnTo>
                    <a:pt x="20" y="65"/>
                  </a:lnTo>
                  <a:lnTo>
                    <a:pt x="16" y="61"/>
                  </a:lnTo>
                  <a:lnTo>
                    <a:pt x="9" y="57"/>
                  </a:lnTo>
                  <a:lnTo>
                    <a:pt x="6" y="52"/>
                  </a:lnTo>
                  <a:lnTo>
                    <a:pt x="3" y="47"/>
                  </a:lnTo>
                  <a:lnTo>
                    <a:pt x="0" y="41"/>
                  </a:lnTo>
                  <a:lnTo>
                    <a:pt x="0" y="33"/>
                  </a:lnTo>
                  <a:lnTo>
                    <a:pt x="0" y="33"/>
                  </a:lnTo>
                  <a:lnTo>
                    <a:pt x="0" y="27"/>
                  </a:lnTo>
                  <a:lnTo>
                    <a:pt x="1" y="20"/>
                  </a:lnTo>
                  <a:lnTo>
                    <a:pt x="5" y="14"/>
                  </a:lnTo>
                  <a:lnTo>
                    <a:pt x="9" y="9"/>
                  </a:lnTo>
                  <a:lnTo>
                    <a:pt x="14" y="4"/>
                  </a:lnTo>
                  <a:lnTo>
                    <a:pt x="19" y="1"/>
                  </a:lnTo>
                  <a:lnTo>
                    <a:pt x="25" y="0"/>
                  </a:lnTo>
                  <a:lnTo>
                    <a:pt x="33" y="0"/>
                  </a:lnTo>
                  <a:lnTo>
                    <a:pt x="33" y="0"/>
                  </a:lnTo>
                  <a:lnTo>
                    <a:pt x="41" y="0"/>
                  </a:lnTo>
                  <a:lnTo>
                    <a:pt x="47" y="1"/>
                  </a:lnTo>
                  <a:lnTo>
                    <a:pt x="54" y="6"/>
                  </a:lnTo>
                  <a:lnTo>
                    <a:pt x="59" y="11"/>
                  </a:lnTo>
                  <a:lnTo>
                    <a:pt x="62" y="15"/>
                  </a:lnTo>
                  <a:lnTo>
                    <a:pt x="65" y="23"/>
                  </a:lnTo>
                  <a:lnTo>
                    <a:pt x="66" y="30"/>
                  </a:lnTo>
                  <a:lnTo>
                    <a:pt x="66" y="39"/>
                  </a:lnTo>
                  <a:lnTo>
                    <a:pt x="66" y="39"/>
                  </a:lnTo>
                  <a:close/>
                  <a:moveTo>
                    <a:pt x="46" y="25"/>
                  </a:moveTo>
                  <a:lnTo>
                    <a:pt x="46" y="25"/>
                  </a:lnTo>
                  <a:lnTo>
                    <a:pt x="44" y="20"/>
                  </a:lnTo>
                  <a:lnTo>
                    <a:pt x="43" y="17"/>
                  </a:lnTo>
                  <a:lnTo>
                    <a:pt x="38" y="14"/>
                  </a:lnTo>
                  <a:lnTo>
                    <a:pt x="33" y="14"/>
                  </a:lnTo>
                  <a:lnTo>
                    <a:pt x="33" y="14"/>
                  </a:lnTo>
                  <a:lnTo>
                    <a:pt x="28" y="14"/>
                  </a:lnTo>
                  <a:lnTo>
                    <a:pt x="24" y="17"/>
                  </a:lnTo>
                  <a:lnTo>
                    <a:pt x="20" y="20"/>
                  </a:lnTo>
                  <a:lnTo>
                    <a:pt x="20" y="25"/>
                  </a:lnTo>
                  <a:lnTo>
                    <a:pt x="46" y="25"/>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3" name="Freeform 304"/>
            <p:cNvSpPr>
              <a:spLocks noChangeAspect="1" noEditPoints="1"/>
            </p:cNvSpPr>
            <p:nvPr userDrawn="1"/>
          </p:nvSpPr>
          <p:spPr bwMode="auto">
            <a:xfrm>
              <a:off x="5192" y="705"/>
              <a:ext cx="33" cy="33"/>
            </a:xfrm>
            <a:custGeom>
              <a:avLst/>
              <a:gdLst/>
              <a:ahLst/>
              <a:cxnLst>
                <a:cxn ang="0">
                  <a:pos x="65" y="39"/>
                </a:cxn>
                <a:cxn ang="0">
                  <a:pos x="19" y="39"/>
                </a:cxn>
                <a:cxn ang="0">
                  <a:pos x="19" y="39"/>
                </a:cxn>
                <a:cxn ang="0">
                  <a:pos x="20" y="44"/>
                </a:cxn>
                <a:cxn ang="0">
                  <a:pos x="25" y="47"/>
                </a:cxn>
                <a:cxn ang="0">
                  <a:pos x="30" y="50"/>
                </a:cxn>
                <a:cxn ang="0">
                  <a:pos x="35" y="52"/>
                </a:cxn>
                <a:cxn ang="0">
                  <a:pos x="35" y="52"/>
                </a:cxn>
                <a:cxn ang="0">
                  <a:pos x="40" y="50"/>
                </a:cxn>
                <a:cxn ang="0">
                  <a:pos x="43" y="49"/>
                </a:cxn>
                <a:cxn ang="0">
                  <a:pos x="49" y="44"/>
                </a:cxn>
                <a:cxn ang="0">
                  <a:pos x="62" y="55"/>
                </a:cxn>
                <a:cxn ang="0">
                  <a:pos x="62" y="55"/>
                </a:cxn>
                <a:cxn ang="0">
                  <a:pos x="57" y="60"/>
                </a:cxn>
                <a:cxn ang="0">
                  <a:pos x="49" y="63"/>
                </a:cxn>
                <a:cxn ang="0">
                  <a:pos x="43" y="66"/>
                </a:cxn>
                <a:cxn ang="0">
                  <a:pos x="35" y="66"/>
                </a:cxn>
                <a:cxn ang="0">
                  <a:pos x="35" y="66"/>
                </a:cxn>
                <a:cxn ang="0">
                  <a:pos x="27" y="66"/>
                </a:cxn>
                <a:cxn ang="0">
                  <a:pos x="20" y="65"/>
                </a:cxn>
                <a:cxn ang="0">
                  <a:pos x="14" y="61"/>
                </a:cxn>
                <a:cxn ang="0">
                  <a:pos x="9" y="57"/>
                </a:cxn>
                <a:cxn ang="0">
                  <a:pos x="5" y="52"/>
                </a:cxn>
                <a:cxn ang="0">
                  <a:pos x="1" y="47"/>
                </a:cxn>
                <a:cxn ang="0">
                  <a:pos x="0" y="41"/>
                </a:cxn>
                <a:cxn ang="0">
                  <a:pos x="0" y="33"/>
                </a:cxn>
                <a:cxn ang="0">
                  <a:pos x="0" y="33"/>
                </a:cxn>
                <a:cxn ang="0">
                  <a:pos x="0" y="27"/>
                </a:cxn>
                <a:cxn ang="0">
                  <a:pos x="1" y="20"/>
                </a:cxn>
                <a:cxn ang="0">
                  <a:pos x="5" y="14"/>
                </a:cxn>
                <a:cxn ang="0">
                  <a:pos x="8" y="9"/>
                </a:cxn>
                <a:cxn ang="0">
                  <a:pos x="13" y="4"/>
                </a:cxn>
                <a:cxn ang="0">
                  <a:pos x="19" y="1"/>
                </a:cxn>
                <a:cxn ang="0">
                  <a:pos x="25" y="0"/>
                </a:cxn>
                <a:cxn ang="0">
                  <a:pos x="33" y="0"/>
                </a:cxn>
                <a:cxn ang="0">
                  <a:pos x="33" y="0"/>
                </a:cxn>
                <a:cxn ang="0">
                  <a:pos x="40" y="0"/>
                </a:cxn>
                <a:cxn ang="0">
                  <a:pos x="47" y="1"/>
                </a:cxn>
                <a:cxn ang="0">
                  <a:pos x="52" y="6"/>
                </a:cxn>
                <a:cxn ang="0">
                  <a:pos x="57" y="11"/>
                </a:cxn>
                <a:cxn ang="0">
                  <a:pos x="62" y="15"/>
                </a:cxn>
                <a:cxn ang="0">
                  <a:pos x="63" y="23"/>
                </a:cxn>
                <a:cxn ang="0">
                  <a:pos x="65" y="30"/>
                </a:cxn>
                <a:cxn ang="0">
                  <a:pos x="65" y="39"/>
                </a:cxn>
                <a:cxn ang="0">
                  <a:pos x="65" y="39"/>
                </a:cxn>
                <a:cxn ang="0">
                  <a:pos x="46" y="25"/>
                </a:cxn>
                <a:cxn ang="0">
                  <a:pos x="46" y="25"/>
                </a:cxn>
                <a:cxn ang="0">
                  <a:pos x="44" y="20"/>
                </a:cxn>
                <a:cxn ang="0">
                  <a:pos x="41" y="17"/>
                </a:cxn>
                <a:cxn ang="0">
                  <a:pos x="38" y="14"/>
                </a:cxn>
                <a:cxn ang="0">
                  <a:pos x="33" y="14"/>
                </a:cxn>
                <a:cxn ang="0">
                  <a:pos x="33" y="14"/>
                </a:cxn>
                <a:cxn ang="0">
                  <a:pos x="27" y="14"/>
                </a:cxn>
                <a:cxn ang="0">
                  <a:pos x="24" y="17"/>
                </a:cxn>
                <a:cxn ang="0">
                  <a:pos x="20" y="20"/>
                </a:cxn>
                <a:cxn ang="0">
                  <a:pos x="19" y="25"/>
                </a:cxn>
                <a:cxn ang="0">
                  <a:pos x="46" y="25"/>
                </a:cxn>
              </a:cxnLst>
              <a:rect l="0" t="0" r="r" b="b"/>
              <a:pathLst>
                <a:path w="65" h="66">
                  <a:moveTo>
                    <a:pt x="65" y="39"/>
                  </a:moveTo>
                  <a:lnTo>
                    <a:pt x="19" y="39"/>
                  </a:lnTo>
                  <a:lnTo>
                    <a:pt x="19" y="39"/>
                  </a:lnTo>
                  <a:lnTo>
                    <a:pt x="20" y="44"/>
                  </a:lnTo>
                  <a:lnTo>
                    <a:pt x="25" y="47"/>
                  </a:lnTo>
                  <a:lnTo>
                    <a:pt x="30" y="50"/>
                  </a:lnTo>
                  <a:lnTo>
                    <a:pt x="35" y="52"/>
                  </a:lnTo>
                  <a:lnTo>
                    <a:pt x="35" y="52"/>
                  </a:lnTo>
                  <a:lnTo>
                    <a:pt x="40" y="50"/>
                  </a:lnTo>
                  <a:lnTo>
                    <a:pt x="43" y="49"/>
                  </a:lnTo>
                  <a:lnTo>
                    <a:pt x="49" y="44"/>
                  </a:lnTo>
                  <a:lnTo>
                    <a:pt x="62" y="55"/>
                  </a:lnTo>
                  <a:lnTo>
                    <a:pt x="62" y="55"/>
                  </a:lnTo>
                  <a:lnTo>
                    <a:pt x="57" y="60"/>
                  </a:lnTo>
                  <a:lnTo>
                    <a:pt x="49" y="63"/>
                  </a:lnTo>
                  <a:lnTo>
                    <a:pt x="43" y="66"/>
                  </a:lnTo>
                  <a:lnTo>
                    <a:pt x="35" y="66"/>
                  </a:lnTo>
                  <a:lnTo>
                    <a:pt x="35" y="66"/>
                  </a:lnTo>
                  <a:lnTo>
                    <a:pt x="27" y="66"/>
                  </a:lnTo>
                  <a:lnTo>
                    <a:pt x="20" y="65"/>
                  </a:lnTo>
                  <a:lnTo>
                    <a:pt x="14" y="61"/>
                  </a:lnTo>
                  <a:lnTo>
                    <a:pt x="9" y="57"/>
                  </a:lnTo>
                  <a:lnTo>
                    <a:pt x="5" y="52"/>
                  </a:lnTo>
                  <a:lnTo>
                    <a:pt x="1" y="47"/>
                  </a:lnTo>
                  <a:lnTo>
                    <a:pt x="0" y="41"/>
                  </a:lnTo>
                  <a:lnTo>
                    <a:pt x="0" y="33"/>
                  </a:lnTo>
                  <a:lnTo>
                    <a:pt x="0" y="33"/>
                  </a:lnTo>
                  <a:lnTo>
                    <a:pt x="0" y="27"/>
                  </a:lnTo>
                  <a:lnTo>
                    <a:pt x="1" y="20"/>
                  </a:lnTo>
                  <a:lnTo>
                    <a:pt x="5" y="14"/>
                  </a:lnTo>
                  <a:lnTo>
                    <a:pt x="8" y="9"/>
                  </a:lnTo>
                  <a:lnTo>
                    <a:pt x="13" y="4"/>
                  </a:lnTo>
                  <a:lnTo>
                    <a:pt x="19" y="1"/>
                  </a:lnTo>
                  <a:lnTo>
                    <a:pt x="25" y="0"/>
                  </a:lnTo>
                  <a:lnTo>
                    <a:pt x="33" y="0"/>
                  </a:lnTo>
                  <a:lnTo>
                    <a:pt x="33" y="0"/>
                  </a:lnTo>
                  <a:lnTo>
                    <a:pt x="40" y="0"/>
                  </a:lnTo>
                  <a:lnTo>
                    <a:pt x="47" y="1"/>
                  </a:lnTo>
                  <a:lnTo>
                    <a:pt x="52" y="6"/>
                  </a:lnTo>
                  <a:lnTo>
                    <a:pt x="57" y="11"/>
                  </a:lnTo>
                  <a:lnTo>
                    <a:pt x="62" y="15"/>
                  </a:lnTo>
                  <a:lnTo>
                    <a:pt x="63" y="23"/>
                  </a:lnTo>
                  <a:lnTo>
                    <a:pt x="65" y="30"/>
                  </a:lnTo>
                  <a:lnTo>
                    <a:pt x="65" y="39"/>
                  </a:lnTo>
                  <a:lnTo>
                    <a:pt x="65" y="39"/>
                  </a:lnTo>
                  <a:close/>
                  <a:moveTo>
                    <a:pt x="46" y="25"/>
                  </a:moveTo>
                  <a:lnTo>
                    <a:pt x="46" y="25"/>
                  </a:lnTo>
                  <a:lnTo>
                    <a:pt x="44" y="20"/>
                  </a:lnTo>
                  <a:lnTo>
                    <a:pt x="41" y="17"/>
                  </a:lnTo>
                  <a:lnTo>
                    <a:pt x="38" y="14"/>
                  </a:lnTo>
                  <a:lnTo>
                    <a:pt x="33" y="14"/>
                  </a:lnTo>
                  <a:lnTo>
                    <a:pt x="33" y="14"/>
                  </a:lnTo>
                  <a:lnTo>
                    <a:pt x="27" y="14"/>
                  </a:lnTo>
                  <a:lnTo>
                    <a:pt x="24" y="17"/>
                  </a:lnTo>
                  <a:lnTo>
                    <a:pt x="20" y="20"/>
                  </a:lnTo>
                  <a:lnTo>
                    <a:pt x="19" y="25"/>
                  </a:lnTo>
                  <a:lnTo>
                    <a:pt x="46" y="25"/>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4" name="Freeform 305"/>
            <p:cNvSpPr>
              <a:spLocks noChangeAspect="1" noEditPoints="1"/>
            </p:cNvSpPr>
            <p:nvPr userDrawn="1"/>
          </p:nvSpPr>
          <p:spPr bwMode="auto">
            <a:xfrm>
              <a:off x="4859" y="705"/>
              <a:ext cx="36" cy="33"/>
            </a:xfrm>
            <a:custGeom>
              <a:avLst/>
              <a:gdLst/>
              <a:ahLst/>
              <a:cxnLst>
                <a:cxn ang="0">
                  <a:pos x="70" y="65"/>
                </a:cxn>
                <a:cxn ang="0">
                  <a:pos x="52" y="65"/>
                </a:cxn>
                <a:cxn ang="0">
                  <a:pos x="52" y="57"/>
                </a:cxn>
                <a:cxn ang="0">
                  <a:pos x="52" y="57"/>
                </a:cxn>
                <a:cxn ang="0">
                  <a:pos x="52" y="57"/>
                </a:cxn>
                <a:cxn ang="0">
                  <a:pos x="47" y="60"/>
                </a:cxn>
                <a:cxn ang="0">
                  <a:pos x="43" y="63"/>
                </a:cxn>
                <a:cxn ang="0">
                  <a:pos x="36" y="66"/>
                </a:cxn>
                <a:cxn ang="0">
                  <a:pos x="30" y="66"/>
                </a:cxn>
                <a:cxn ang="0">
                  <a:pos x="30" y="66"/>
                </a:cxn>
                <a:cxn ang="0">
                  <a:pos x="24" y="66"/>
                </a:cxn>
                <a:cxn ang="0">
                  <a:pos x="19" y="65"/>
                </a:cxn>
                <a:cxn ang="0">
                  <a:pos x="12" y="61"/>
                </a:cxn>
                <a:cxn ang="0">
                  <a:pos x="8" y="57"/>
                </a:cxn>
                <a:cxn ang="0">
                  <a:pos x="4" y="52"/>
                </a:cxn>
                <a:cxn ang="0">
                  <a:pos x="1" y="47"/>
                </a:cxn>
                <a:cxn ang="0">
                  <a:pos x="0" y="41"/>
                </a:cxn>
                <a:cxn ang="0">
                  <a:pos x="0" y="33"/>
                </a:cxn>
                <a:cxn ang="0">
                  <a:pos x="0" y="33"/>
                </a:cxn>
                <a:cxn ang="0">
                  <a:pos x="0" y="27"/>
                </a:cxn>
                <a:cxn ang="0">
                  <a:pos x="1" y="20"/>
                </a:cxn>
                <a:cxn ang="0">
                  <a:pos x="4" y="14"/>
                </a:cxn>
                <a:cxn ang="0">
                  <a:pos x="9" y="9"/>
                </a:cxn>
                <a:cxn ang="0">
                  <a:pos x="12" y="4"/>
                </a:cxn>
                <a:cxn ang="0">
                  <a:pos x="19" y="1"/>
                </a:cxn>
                <a:cxn ang="0">
                  <a:pos x="25" y="0"/>
                </a:cxn>
                <a:cxn ang="0">
                  <a:pos x="31" y="0"/>
                </a:cxn>
                <a:cxn ang="0">
                  <a:pos x="31" y="0"/>
                </a:cxn>
                <a:cxn ang="0">
                  <a:pos x="36" y="0"/>
                </a:cxn>
                <a:cxn ang="0">
                  <a:pos x="43" y="1"/>
                </a:cxn>
                <a:cxn ang="0">
                  <a:pos x="46" y="4"/>
                </a:cxn>
                <a:cxn ang="0">
                  <a:pos x="50" y="7"/>
                </a:cxn>
                <a:cxn ang="0">
                  <a:pos x="50" y="7"/>
                </a:cxn>
                <a:cxn ang="0">
                  <a:pos x="50" y="1"/>
                </a:cxn>
                <a:cxn ang="0">
                  <a:pos x="70" y="1"/>
                </a:cxn>
                <a:cxn ang="0">
                  <a:pos x="70" y="65"/>
                </a:cxn>
                <a:cxn ang="0">
                  <a:pos x="36" y="15"/>
                </a:cxn>
                <a:cxn ang="0">
                  <a:pos x="36" y="15"/>
                </a:cxn>
                <a:cxn ang="0">
                  <a:pos x="30" y="17"/>
                </a:cxn>
                <a:cxn ang="0">
                  <a:pos x="24" y="20"/>
                </a:cxn>
                <a:cxn ang="0">
                  <a:pos x="20" y="25"/>
                </a:cxn>
                <a:cxn ang="0">
                  <a:pos x="20" y="33"/>
                </a:cxn>
                <a:cxn ang="0">
                  <a:pos x="20" y="33"/>
                </a:cxn>
                <a:cxn ang="0">
                  <a:pos x="20" y="39"/>
                </a:cxn>
                <a:cxn ang="0">
                  <a:pos x="24" y="46"/>
                </a:cxn>
                <a:cxn ang="0">
                  <a:pos x="30" y="49"/>
                </a:cxn>
                <a:cxn ang="0">
                  <a:pos x="36" y="50"/>
                </a:cxn>
                <a:cxn ang="0">
                  <a:pos x="36" y="50"/>
                </a:cxn>
                <a:cxn ang="0">
                  <a:pos x="43" y="49"/>
                </a:cxn>
                <a:cxn ang="0">
                  <a:pos x="47" y="46"/>
                </a:cxn>
                <a:cxn ang="0">
                  <a:pos x="50" y="39"/>
                </a:cxn>
                <a:cxn ang="0">
                  <a:pos x="52" y="33"/>
                </a:cxn>
                <a:cxn ang="0">
                  <a:pos x="52" y="33"/>
                </a:cxn>
                <a:cxn ang="0">
                  <a:pos x="50" y="25"/>
                </a:cxn>
                <a:cxn ang="0">
                  <a:pos x="47" y="20"/>
                </a:cxn>
                <a:cxn ang="0">
                  <a:pos x="43" y="17"/>
                </a:cxn>
                <a:cxn ang="0">
                  <a:pos x="36" y="15"/>
                </a:cxn>
                <a:cxn ang="0">
                  <a:pos x="36" y="15"/>
                </a:cxn>
              </a:cxnLst>
              <a:rect l="0" t="0" r="r" b="b"/>
              <a:pathLst>
                <a:path w="70" h="66">
                  <a:moveTo>
                    <a:pt x="70" y="65"/>
                  </a:moveTo>
                  <a:lnTo>
                    <a:pt x="52" y="65"/>
                  </a:lnTo>
                  <a:lnTo>
                    <a:pt x="52" y="57"/>
                  </a:lnTo>
                  <a:lnTo>
                    <a:pt x="52" y="57"/>
                  </a:lnTo>
                  <a:lnTo>
                    <a:pt x="52" y="57"/>
                  </a:lnTo>
                  <a:lnTo>
                    <a:pt x="47" y="60"/>
                  </a:lnTo>
                  <a:lnTo>
                    <a:pt x="43" y="63"/>
                  </a:lnTo>
                  <a:lnTo>
                    <a:pt x="36" y="66"/>
                  </a:lnTo>
                  <a:lnTo>
                    <a:pt x="30" y="66"/>
                  </a:lnTo>
                  <a:lnTo>
                    <a:pt x="30" y="66"/>
                  </a:lnTo>
                  <a:lnTo>
                    <a:pt x="24" y="66"/>
                  </a:lnTo>
                  <a:lnTo>
                    <a:pt x="19" y="65"/>
                  </a:lnTo>
                  <a:lnTo>
                    <a:pt x="12" y="61"/>
                  </a:lnTo>
                  <a:lnTo>
                    <a:pt x="8" y="57"/>
                  </a:lnTo>
                  <a:lnTo>
                    <a:pt x="4" y="52"/>
                  </a:lnTo>
                  <a:lnTo>
                    <a:pt x="1" y="47"/>
                  </a:lnTo>
                  <a:lnTo>
                    <a:pt x="0" y="41"/>
                  </a:lnTo>
                  <a:lnTo>
                    <a:pt x="0" y="33"/>
                  </a:lnTo>
                  <a:lnTo>
                    <a:pt x="0" y="33"/>
                  </a:lnTo>
                  <a:lnTo>
                    <a:pt x="0" y="27"/>
                  </a:lnTo>
                  <a:lnTo>
                    <a:pt x="1" y="20"/>
                  </a:lnTo>
                  <a:lnTo>
                    <a:pt x="4" y="14"/>
                  </a:lnTo>
                  <a:lnTo>
                    <a:pt x="9" y="9"/>
                  </a:lnTo>
                  <a:lnTo>
                    <a:pt x="12" y="4"/>
                  </a:lnTo>
                  <a:lnTo>
                    <a:pt x="19" y="1"/>
                  </a:lnTo>
                  <a:lnTo>
                    <a:pt x="25" y="0"/>
                  </a:lnTo>
                  <a:lnTo>
                    <a:pt x="31" y="0"/>
                  </a:lnTo>
                  <a:lnTo>
                    <a:pt x="31" y="0"/>
                  </a:lnTo>
                  <a:lnTo>
                    <a:pt x="36" y="0"/>
                  </a:lnTo>
                  <a:lnTo>
                    <a:pt x="43" y="1"/>
                  </a:lnTo>
                  <a:lnTo>
                    <a:pt x="46" y="4"/>
                  </a:lnTo>
                  <a:lnTo>
                    <a:pt x="50" y="7"/>
                  </a:lnTo>
                  <a:lnTo>
                    <a:pt x="50" y="7"/>
                  </a:lnTo>
                  <a:lnTo>
                    <a:pt x="50" y="1"/>
                  </a:lnTo>
                  <a:lnTo>
                    <a:pt x="70" y="1"/>
                  </a:lnTo>
                  <a:lnTo>
                    <a:pt x="70" y="65"/>
                  </a:lnTo>
                  <a:close/>
                  <a:moveTo>
                    <a:pt x="36" y="15"/>
                  </a:moveTo>
                  <a:lnTo>
                    <a:pt x="36" y="15"/>
                  </a:lnTo>
                  <a:lnTo>
                    <a:pt x="30" y="17"/>
                  </a:lnTo>
                  <a:lnTo>
                    <a:pt x="24" y="20"/>
                  </a:lnTo>
                  <a:lnTo>
                    <a:pt x="20" y="25"/>
                  </a:lnTo>
                  <a:lnTo>
                    <a:pt x="20" y="33"/>
                  </a:lnTo>
                  <a:lnTo>
                    <a:pt x="20" y="33"/>
                  </a:lnTo>
                  <a:lnTo>
                    <a:pt x="20" y="39"/>
                  </a:lnTo>
                  <a:lnTo>
                    <a:pt x="24" y="46"/>
                  </a:lnTo>
                  <a:lnTo>
                    <a:pt x="30" y="49"/>
                  </a:lnTo>
                  <a:lnTo>
                    <a:pt x="36" y="50"/>
                  </a:lnTo>
                  <a:lnTo>
                    <a:pt x="36" y="50"/>
                  </a:lnTo>
                  <a:lnTo>
                    <a:pt x="43" y="49"/>
                  </a:lnTo>
                  <a:lnTo>
                    <a:pt x="47" y="46"/>
                  </a:lnTo>
                  <a:lnTo>
                    <a:pt x="50" y="39"/>
                  </a:lnTo>
                  <a:lnTo>
                    <a:pt x="52" y="33"/>
                  </a:lnTo>
                  <a:lnTo>
                    <a:pt x="52" y="33"/>
                  </a:lnTo>
                  <a:lnTo>
                    <a:pt x="50" y="25"/>
                  </a:lnTo>
                  <a:lnTo>
                    <a:pt x="47" y="20"/>
                  </a:lnTo>
                  <a:lnTo>
                    <a:pt x="43" y="17"/>
                  </a:lnTo>
                  <a:lnTo>
                    <a:pt x="36" y="15"/>
                  </a:lnTo>
                  <a:lnTo>
                    <a:pt x="36" y="15"/>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5" name="Freeform 306"/>
            <p:cNvSpPr>
              <a:spLocks noChangeAspect="1" noEditPoints="1"/>
            </p:cNvSpPr>
            <p:nvPr userDrawn="1"/>
          </p:nvSpPr>
          <p:spPr bwMode="auto">
            <a:xfrm>
              <a:off x="5044" y="705"/>
              <a:ext cx="36" cy="47"/>
            </a:xfrm>
            <a:custGeom>
              <a:avLst/>
              <a:gdLst/>
              <a:ahLst/>
              <a:cxnLst>
                <a:cxn ang="0">
                  <a:pos x="0" y="1"/>
                </a:cxn>
                <a:cxn ang="0">
                  <a:pos x="19" y="1"/>
                </a:cxn>
                <a:cxn ang="0">
                  <a:pos x="19" y="9"/>
                </a:cxn>
                <a:cxn ang="0">
                  <a:pos x="19" y="9"/>
                </a:cxn>
                <a:cxn ang="0">
                  <a:pos x="19" y="9"/>
                </a:cxn>
                <a:cxn ang="0">
                  <a:pos x="22" y="4"/>
                </a:cxn>
                <a:cxn ang="0">
                  <a:pos x="27" y="1"/>
                </a:cxn>
                <a:cxn ang="0">
                  <a:pos x="33" y="0"/>
                </a:cxn>
                <a:cxn ang="0">
                  <a:pos x="39" y="0"/>
                </a:cxn>
                <a:cxn ang="0">
                  <a:pos x="39" y="0"/>
                </a:cxn>
                <a:cxn ang="0">
                  <a:pos x="46" y="0"/>
                </a:cxn>
                <a:cxn ang="0">
                  <a:pos x="52" y="1"/>
                </a:cxn>
                <a:cxn ang="0">
                  <a:pos x="57" y="4"/>
                </a:cxn>
                <a:cxn ang="0">
                  <a:pos x="61" y="7"/>
                </a:cxn>
                <a:cxn ang="0">
                  <a:pos x="65" y="12"/>
                </a:cxn>
                <a:cxn ang="0">
                  <a:pos x="68" y="19"/>
                </a:cxn>
                <a:cxn ang="0">
                  <a:pos x="69" y="25"/>
                </a:cxn>
                <a:cxn ang="0">
                  <a:pos x="69" y="33"/>
                </a:cxn>
                <a:cxn ang="0">
                  <a:pos x="69" y="33"/>
                </a:cxn>
                <a:cxn ang="0">
                  <a:pos x="69" y="39"/>
                </a:cxn>
                <a:cxn ang="0">
                  <a:pos x="68" y="46"/>
                </a:cxn>
                <a:cxn ang="0">
                  <a:pos x="65" y="52"/>
                </a:cxn>
                <a:cxn ang="0">
                  <a:pos x="61" y="57"/>
                </a:cxn>
                <a:cxn ang="0">
                  <a:pos x="57" y="61"/>
                </a:cxn>
                <a:cxn ang="0">
                  <a:pos x="50" y="65"/>
                </a:cxn>
                <a:cxn ang="0">
                  <a:pos x="46" y="66"/>
                </a:cxn>
                <a:cxn ang="0">
                  <a:pos x="38" y="66"/>
                </a:cxn>
                <a:cxn ang="0">
                  <a:pos x="38" y="66"/>
                </a:cxn>
                <a:cxn ang="0">
                  <a:pos x="28" y="65"/>
                </a:cxn>
                <a:cxn ang="0">
                  <a:pos x="23" y="63"/>
                </a:cxn>
                <a:cxn ang="0">
                  <a:pos x="20" y="60"/>
                </a:cxn>
                <a:cxn ang="0">
                  <a:pos x="20" y="60"/>
                </a:cxn>
                <a:cxn ang="0">
                  <a:pos x="20" y="95"/>
                </a:cxn>
                <a:cxn ang="0">
                  <a:pos x="0" y="95"/>
                </a:cxn>
                <a:cxn ang="0">
                  <a:pos x="0" y="1"/>
                </a:cxn>
                <a:cxn ang="0">
                  <a:pos x="34" y="50"/>
                </a:cxn>
                <a:cxn ang="0">
                  <a:pos x="34" y="50"/>
                </a:cxn>
                <a:cxn ang="0">
                  <a:pos x="41" y="49"/>
                </a:cxn>
                <a:cxn ang="0">
                  <a:pos x="46" y="46"/>
                </a:cxn>
                <a:cxn ang="0">
                  <a:pos x="49" y="39"/>
                </a:cxn>
                <a:cxn ang="0">
                  <a:pos x="50" y="33"/>
                </a:cxn>
                <a:cxn ang="0">
                  <a:pos x="50" y="33"/>
                </a:cxn>
                <a:cxn ang="0">
                  <a:pos x="49" y="25"/>
                </a:cxn>
                <a:cxn ang="0">
                  <a:pos x="46" y="20"/>
                </a:cxn>
                <a:cxn ang="0">
                  <a:pos x="41" y="17"/>
                </a:cxn>
                <a:cxn ang="0">
                  <a:pos x="34" y="15"/>
                </a:cxn>
                <a:cxn ang="0">
                  <a:pos x="34" y="15"/>
                </a:cxn>
                <a:cxn ang="0">
                  <a:pos x="28" y="17"/>
                </a:cxn>
                <a:cxn ang="0">
                  <a:pos x="23" y="20"/>
                </a:cxn>
                <a:cxn ang="0">
                  <a:pos x="20" y="25"/>
                </a:cxn>
                <a:cxn ang="0">
                  <a:pos x="19" y="33"/>
                </a:cxn>
                <a:cxn ang="0">
                  <a:pos x="19" y="33"/>
                </a:cxn>
                <a:cxn ang="0">
                  <a:pos x="20" y="39"/>
                </a:cxn>
                <a:cxn ang="0">
                  <a:pos x="23" y="46"/>
                </a:cxn>
                <a:cxn ang="0">
                  <a:pos x="28" y="49"/>
                </a:cxn>
                <a:cxn ang="0">
                  <a:pos x="34" y="50"/>
                </a:cxn>
                <a:cxn ang="0">
                  <a:pos x="34" y="50"/>
                </a:cxn>
              </a:cxnLst>
              <a:rect l="0" t="0" r="r" b="b"/>
              <a:pathLst>
                <a:path w="69" h="95">
                  <a:moveTo>
                    <a:pt x="0" y="1"/>
                  </a:moveTo>
                  <a:lnTo>
                    <a:pt x="19" y="1"/>
                  </a:lnTo>
                  <a:lnTo>
                    <a:pt x="19" y="9"/>
                  </a:lnTo>
                  <a:lnTo>
                    <a:pt x="19" y="9"/>
                  </a:lnTo>
                  <a:lnTo>
                    <a:pt x="19" y="9"/>
                  </a:lnTo>
                  <a:lnTo>
                    <a:pt x="22" y="4"/>
                  </a:lnTo>
                  <a:lnTo>
                    <a:pt x="27" y="1"/>
                  </a:lnTo>
                  <a:lnTo>
                    <a:pt x="33" y="0"/>
                  </a:lnTo>
                  <a:lnTo>
                    <a:pt x="39" y="0"/>
                  </a:lnTo>
                  <a:lnTo>
                    <a:pt x="39" y="0"/>
                  </a:lnTo>
                  <a:lnTo>
                    <a:pt x="46" y="0"/>
                  </a:lnTo>
                  <a:lnTo>
                    <a:pt x="52" y="1"/>
                  </a:lnTo>
                  <a:lnTo>
                    <a:pt x="57" y="4"/>
                  </a:lnTo>
                  <a:lnTo>
                    <a:pt x="61" y="7"/>
                  </a:lnTo>
                  <a:lnTo>
                    <a:pt x="65" y="12"/>
                  </a:lnTo>
                  <a:lnTo>
                    <a:pt x="68" y="19"/>
                  </a:lnTo>
                  <a:lnTo>
                    <a:pt x="69" y="25"/>
                  </a:lnTo>
                  <a:lnTo>
                    <a:pt x="69" y="33"/>
                  </a:lnTo>
                  <a:lnTo>
                    <a:pt x="69" y="33"/>
                  </a:lnTo>
                  <a:lnTo>
                    <a:pt x="69" y="39"/>
                  </a:lnTo>
                  <a:lnTo>
                    <a:pt x="68" y="46"/>
                  </a:lnTo>
                  <a:lnTo>
                    <a:pt x="65" y="52"/>
                  </a:lnTo>
                  <a:lnTo>
                    <a:pt x="61" y="57"/>
                  </a:lnTo>
                  <a:lnTo>
                    <a:pt x="57" y="61"/>
                  </a:lnTo>
                  <a:lnTo>
                    <a:pt x="50" y="65"/>
                  </a:lnTo>
                  <a:lnTo>
                    <a:pt x="46" y="66"/>
                  </a:lnTo>
                  <a:lnTo>
                    <a:pt x="38" y="66"/>
                  </a:lnTo>
                  <a:lnTo>
                    <a:pt x="38" y="66"/>
                  </a:lnTo>
                  <a:lnTo>
                    <a:pt x="28" y="65"/>
                  </a:lnTo>
                  <a:lnTo>
                    <a:pt x="23" y="63"/>
                  </a:lnTo>
                  <a:lnTo>
                    <a:pt x="20" y="60"/>
                  </a:lnTo>
                  <a:lnTo>
                    <a:pt x="20" y="60"/>
                  </a:lnTo>
                  <a:lnTo>
                    <a:pt x="20" y="95"/>
                  </a:lnTo>
                  <a:lnTo>
                    <a:pt x="0" y="95"/>
                  </a:lnTo>
                  <a:lnTo>
                    <a:pt x="0" y="1"/>
                  </a:lnTo>
                  <a:close/>
                  <a:moveTo>
                    <a:pt x="34" y="50"/>
                  </a:moveTo>
                  <a:lnTo>
                    <a:pt x="34" y="50"/>
                  </a:lnTo>
                  <a:lnTo>
                    <a:pt x="41" y="49"/>
                  </a:lnTo>
                  <a:lnTo>
                    <a:pt x="46" y="46"/>
                  </a:lnTo>
                  <a:lnTo>
                    <a:pt x="49" y="39"/>
                  </a:lnTo>
                  <a:lnTo>
                    <a:pt x="50" y="33"/>
                  </a:lnTo>
                  <a:lnTo>
                    <a:pt x="50" y="33"/>
                  </a:lnTo>
                  <a:lnTo>
                    <a:pt x="49" y="25"/>
                  </a:lnTo>
                  <a:lnTo>
                    <a:pt x="46" y="20"/>
                  </a:lnTo>
                  <a:lnTo>
                    <a:pt x="41" y="17"/>
                  </a:lnTo>
                  <a:lnTo>
                    <a:pt x="34" y="15"/>
                  </a:lnTo>
                  <a:lnTo>
                    <a:pt x="34" y="15"/>
                  </a:lnTo>
                  <a:lnTo>
                    <a:pt x="28" y="17"/>
                  </a:lnTo>
                  <a:lnTo>
                    <a:pt x="23" y="20"/>
                  </a:lnTo>
                  <a:lnTo>
                    <a:pt x="20" y="25"/>
                  </a:lnTo>
                  <a:lnTo>
                    <a:pt x="19" y="33"/>
                  </a:lnTo>
                  <a:lnTo>
                    <a:pt x="19" y="33"/>
                  </a:lnTo>
                  <a:lnTo>
                    <a:pt x="20" y="39"/>
                  </a:lnTo>
                  <a:lnTo>
                    <a:pt x="23" y="46"/>
                  </a:lnTo>
                  <a:lnTo>
                    <a:pt x="28" y="49"/>
                  </a:lnTo>
                  <a:lnTo>
                    <a:pt x="34" y="50"/>
                  </a:lnTo>
                  <a:lnTo>
                    <a:pt x="34" y="50"/>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6" name="Freeform 307"/>
            <p:cNvSpPr>
              <a:spLocks noChangeAspect="1"/>
            </p:cNvSpPr>
            <p:nvPr userDrawn="1"/>
          </p:nvSpPr>
          <p:spPr bwMode="auto">
            <a:xfrm>
              <a:off x="4911" y="705"/>
              <a:ext cx="51" cy="30"/>
            </a:xfrm>
            <a:custGeom>
              <a:avLst/>
              <a:gdLst/>
              <a:ahLst/>
              <a:cxnLst>
                <a:cxn ang="0">
                  <a:pos x="0" y="1"/>
                </a:cxn>
                <a:cxn ang="0">
                  <a:pos x="19" y="1"/>
                </a:cxn>
                <a:cxn ang="0">
                  <a:pos x="19" y="9"/>
                </a:cxn>
                <a:cxn ang="0">
                  <a:pos x="19" y="9"/>
                </a:cxn>
                <a:cxn ang="0">
                  <a:pos x="19" y="9"/>
                </a:cxn>
                <a:cxn ang="0">
                  <a:pos x="22" y="6"/>
                </a:cxn>
                <a:cxn ang="0">
                  <a:pos x="27" y="3"/>
                </a:cxn>
                <a:cxn ang="0">
                  <a:pos x="32" y="0"/>
                </a:cxn>
                <a:cxn ang="0">
                  <a:pos x="38" y="0"/>
                </a:cxn>
                <a:cxn ang="0">
                  <a:pos x="38" y="0"/>
                </a:cxn>
                <a:cxn ang="0">
                  <a:pos x="44" y="0"/>
                </a:cxn>
                <a:cxn ang="0">
                  <a:pos x="51" y="3"/>
                </a:cxn>
                <a:cxn ang="0">
                  <a:pos x="55" y="6"/>
                </a:cxn>
                <a:cxn ang="0">
                  <a:pos x="57" y="11"/>
                </a:cxn>
                <a:cxn ang="0">
                  <a:pos x="57" y="11"/>
                </a:cxn>
                <a:cxn ang="0">
                  <a:pos x="57" y="11"/>
                </a:cxn>
                <a:cxn ang="0">
                  <a:pos x="57" y="11"/>
                </a:cxn>
                <a:cxn ang="0">
                  <a:pos x="62" y="6"/>
                </a:cxn>
                <a:cxn ang="0">
                  <a:pos x="67" y="1"/>
                </a:cxn>
                <a:cxn ang="0">
                  <a:pos x="71" y="0"/>
                </a:cxn>
                <a:cxn ang="0">
                  <a:pos x="79" y="0"/>
                </a:cxn>
                <a:cxn ang="0">
                  <a:pos x="79" y="0"/>
                </a:cxn>
                <a:cxn ang="0">
                  <a:pos x="84" y="0"/>
                </a:cxn>
                <a:cxn ang="0">
                  <a:pos x="89" y="1"/>
                </a:cxn>
                <a:cxn ang="0">
                  <a:pos x="94" y="4"/>
                </a:cxn>
                <a:cxn ang="0">
                  <a:pos x="97" y="7"/>
                </a:cxn>
                <a:cxn ang="0">
                  <a:pos x="100" y="15"/>
                </a:cxn>
                <a:cxn ang="0">
                  <a:pos x="101" y="27"/>
                </a:cxn>
                <a:cxn ang="0">
                  <a:pos x="101" y="65"/>
                </a:cxn>
                <a:cxn ang="0">
                  <a:pos x="81" y="65"/>
                </a:cxn>
                <a:cxn ang="0">
                  <a:pos x="81" y="28"/>
                </a:cxn>
                <a:cxn ang="0">
                  <a:pos x="81" y="28"/>
                </a:cxn>
                <a:cxn ang="0">
                  <a:pos x="81" y="23"/>
                </a:cxn>
                <a:cxn ang="0">
                  <a:pos x="79" y="20"/>
                </a:cxn>
                <a:cxn ang="0">
                  <a:pos x="76" y="17"/>
                </a:cxn>
                <a:cxn ang="0">
                  <a:pos x="71" y="17"/>
                </a:cxn>
                <a:cxn ang="0">
                  <a:pos x="71" y="17"/>
                </a:cxn>
                <a:cxn ang="0">
                  <a:pos x="67" y="17"/>
                </a:cxn>
                <a:cxn ang="0">
                  <a:pos x="63" y="20"/>
                </a:cxn>
                <a:cxn ang="0">
                  <a:pos x="62" y="25"/>
                </a:cxn>
                <a:cxn ang="0">
                  <a:pos x="60" y="31"/>
                </a:cxn>
                <a:cxn ang="0">
                  <a:pos x="60" y="65"/>
                </a:cxn>
                <a:cxn ang="0">
                  <a:pos x="40" y="65"/>
                </a:cxn>
                <a:cxn ang="0">
                  <a:pos x="40" y="31"/>
                </a:cxn>
                <a:cxn ang="0">
                  <a:pos x="40" y="31"/>
                </a:cxn>
                <a:cxn ang="0">
                  <a:pos x="40" y="27"/>
                </a:cxn>
                <a:cxn ang="0">
                  <a:pos x="40" y="22"/>
                </a:cxn>
                <a:cxn ang="0">
                  <a:pos x="36" y="19"/>
                </a:cxn>
                <a:cxn ang="0">
                  <a:pos x="33" y="17"/>
                </a:cxn>
                <a:cxn ang="0">
                  <a:pos x="32" y="17"/>
                </a:cxn>
                <a:cxn ang="0">
                  <a:pos x="32" y="17"/>
                </a:cxn>
                <a:cxn ang="0">
                  <a:pos x="27" y="17"/>
                </a:cxn>
                <a:cxn ang="0">
                  <a:pos x="22" y="20"/>
                </a:cxn>
                <a:cxn ang="0">
                  <a:pos x="21" y="25"/>
                </a:cxn>
                <a:cxn ang="0">
                  <a:pos x="19" y="31"/>
                </a:cxn>
                <a:cxn ang="0">
                  <a:pos x="19" y="65"/>
                </a:cxn>
                <a:cxn ang="0">
                  <a:pos x="0" y="65"/>
                </a:cxn>
                <a:cxn ang="0">
                  <a:pos x="0" y="1"/>
                </a:cxn>
              </a:cxnLst>
              <a:rect l="0" t="0" r="r" b="b"/>
              <a:pathLst>
                <a:path w="101" h="65">
                  <a:moveTo>
                    <a:pt x="0" y="1"/>
                  </a:moveTo>
                  <a:lnTo>
                    <a:pt x="19" y="1"/>
                  </a:lnTo>
                  <a:lnTo>
                    <a:pt x="19" y="9"/>
                  </a:lnTo>
                  <a:lnTo>
                    <a:pt x="19" y="9"/>
                  </a:lnTo>
                  <a:lnTo>
                    <a:pt x="19" y="9"/>
                  </a:lnTo>
                  <a:lnTo>
                    <a:pt x="22" y="6"/>
                  </a:lnTo>
                  <a:lnTo>
                    <a:pt x="27" y="3"/>
                  </a:lnTo>
                  <a:lnTo>
                    <a:pt x="32" y="0"/>
                  </a:lnTo>
                  <a:lnTo>
                    <a:pt x="38" y="0"/>
                  </a:lnTo>
                  <a:lnTo>
                    <a:pt x="38" y="0"/>
                  </a:lnTo>
                  <a:lnTo>
                    <a:pt x="44" y="0"/>
                  </a:lnTo>
                  <a:lnTo>
                    <a:pt x="51" y="3"/>
                  </a:lnTo>
                  <a:lnTo>
                    <a:pt x="55" y="6"/>
                  </a:lnTo>
                  <a:lnTo>
                    <a:pt x="57" y="11"/>
                  </a:lnTo>
                  <a:lnTo>
                    <a:pt x="57" y="11"/>
                  </a:lnTo>
                  <a:lnTo>
                    <a:pt x="57" y="11"/>
                  </a:lnTo>
                  <a:lnTo>
                    <a:pt x="57" y="11"/>
                  </a:lnTo>
                  <a:lnTo>
                    <a:pt x="62" y="6"/>
                  </a:lnTo>
                  <a:lnTo>
                    <a:pt x="67" y="1"/>
                  </a:lnTo>
                  <a:lnTo>
                    <a:pt x="71" y="0"/>
                  </a:lnTo>
                  <a:lnTo>
                    <a:pt x="79" y="0"/>
                  </a:lnTo>
                  <a:lnTo>
                    <a:pt x="79" y="0"/>
                  </a:lnTo>
                  <a:lnTo>
                    <a:pt x="84" y="0"/>
                  </a:lnTo>
                  <a:lnTo>
                    <a:pt x="89" y="1"/>
                  </a:lnTo>
                  <a:lnTo>
                    <a:pt x="94" y="4"/>
                  </a:lnTo>
                  <a:lnTo>
                    <a:pt x="97" y="7"/>
                  </a:lnTo>
                  <a:lnTo>
                    <a:pt x="100" y="15"/>
                  </a:lnTo>
                  <a:lnTo>
                    <a:pt x="101" y="27"/>
                  </a:lnTo>
                  <a:lnTo>
                    <a:pt x="101" y="65"/>
                  </a:lnTo>
                  <a:lnTo>
                    <a:pt x="81" y="65"/>
                  </a:lnTo>
                  <a:lnTo>
                    <a:pt x="81" y="28"/>
                  </a:lnTo>
                  <a:lnTo>
                    <a:pt x="81" y="28"/>
                  </a:lnTo>
                  <a:lnTo>
                    <a:pt x="81" y="23"/>
                  </a:lnTo>
                  <a:lnTo>
                    <a:pt x="79" y="20"/>
                  </a:lnTo>
                  <a:lnTo>
                    <a:pt x="76" y="17"/>
                  </a:lnTo>
                  <a:lnTo>
                    <a:pt x="71" y="17"/>
                  </a:lnTo>
                  <a:lnTo>
                    <a:pt x="71" y="17"/>
                  </a:lnTo>
                  <a:lnTo>
                    <a:pt x="67" y="17"/>
                  </a:lnTo>
                  <a:lnTo>
                    <a:pt x="63" y="20"/>
                  </a:lnTo>
                  <a:lnTo>
                    <a:pt x="62" y="25"/>
                  </a:lnTo>
                  <a:lnTo>
                    <a:pt x="60" y="31"/>
                  </a:lnTo>
                  <a:lnTo>
                    <a:pt x="60" y="65"/>
                  </a:lnTo>
                  <a:lnTo>
                    <a:pt x="40" y="65"/>
                  </a:lnTo>
                  <a:lnTo>
                    <a:pt x="40" y="31"/>
                  </a:lnTo>
                  <a:lnTo>
                    <a:pt x="40" y="31"/>
                  </a:lnTo>
                  <a:lnTo>
                    <a:pt x="40" y="27"/>
                  </a:lnTo>
                  <a:lnTo>
                    <a:pt x="40" y="22"/>
                  </a:lnTo>
                  <a:lnTo>
                    <a:pt x="36" y="19"/>
                  </a:lnTo>
                  <a:lnTo>
                    <a:pt x="33" y="17"/>
                  </a:lnTo>
                  <a:lnTo>
                    <a:pt x="32" y="17"/>
                  </a:lnTo>
                  <a:lnTo>
                    <a:pt x="32" y="17"/>
                  </a:lnTo>
                  <a:lnTo>
                    <a:pt x="27" y="17"/>
                  </a:lnTo>
                  <a:lnTo>
                    <a:pt x="22" y="20"/>
                  </a:lnTo>
                  <a:lnTo>
                    <a:pt x="21" y="25"/>
                  </a:lnTo>
                  <a:lnTo>
                    <a:pt x="19" y="31"/>
                  </a:lnTo>
                  <a:lnTo>
                    <a:pt x="19" y="65"/>
                  </a:lnTo>
                  <a:lnTo>
                    <a:pt x="0" y="65"/>
                  </a:lnTo>
                  <a:lnTo>
                    <a:pt x="0" y="1"/>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7" name="Freeform 308"/>
            <p:cNvSpPr>
              <a:spLocks noChangeAspect="1"/>
            </p:cNvSpPr>
            <p:nvPr userDrawn="1"/>
          </p:nvSpPr>
          <p:spPr bwMode="auto">
            <a:xfrm>
              <a:off x="4997" y="705"/>
              <a:ext cx="30" cy="33"/>
            </a:xfrm>
            <a:custGeom>
              <a:avLst/>
              <a:gdLst/>
              <a:ahLst/>
              <a:cxnLst>
                <a:cxn ang="0">
                  <a:pos x="62" y="64"/>
                </a:cxn>
                <a:cxn ang="0">
                  <a:pos x="43" y="64"/>
                </a:cxn>
                <a:cxn ang="0">
                  <a:pos x="43" y="56"/>
                </a:cxn>
                <a:cxn ang="0">
                  <a:pos x="43" y="56"/>
                </a:cxn>
                <a:cxn ang="0">
                  <a:pos x="43" y="56"/>
                </a:cxn>
                <a:cxn ang="0">
                  <a:pos x="40" y="59"/>
                </a:cxn>
                <a:cxn ang="0">
                  <a:pos x="35" y="62"/>
                </a:cxn>
                <a:cxn ang="0">
                  <a:pos x="30" y="65"/>
                </a:cxn>
                <a:cxn ang="0">
                  <a:pos x="24" y="65"/>
                </a:cxn>
                <a:cxn ang="0">
                  <a:pos x="24" y="65"/>
                </a:cxn>
                <a:cxn ang="0">
                  <a:pos x="17" y="65"/>
                </a:cxn>
                <a:cxn ang="0">
                  <a:pos x="13" y="64"/>
                </a:cxn>
                <a:cxn ang="0">
                  <a:pos x="8" y="62"/>
                </a:cxn>
                <a:cxn ang="0">
                  <a:pos x="5" y="57"/>
                </a:cxn>
                <a:cxn ang="0">
                  <a:pos x="3" y="54"/>
                </a:cxn>
                <a:cxn ang="0">
                  <a:pos x="0" y="49"/>
                </a:cxn>
                <a:cxn ang="0">
                  <a:pos x="0" y="37"/>
                </a:cxn>
                <a:cxn ang="0">
                  <a:pos x="0" y="0"/>
                </a:cxn>
                <a:cxn ang="0">
                  <a:pos x="19" y="0"/>
                </a:cxn>
                <a:cxn ang="0">
                  <a:pos x="19" y="35"/>
                </a:cxn>
                <a:cxn ang="0">
                  <a:pos x="19" y="35"/>
                </a:cxn>
                <a:cxn ang="0">
                  <a:pos x="19" y="40"/>
                </a:cxn>
                <a:cxn ang="0">
                  <a:pos x="21" y="45"/>
                </a:cxn>
                <a:cxn ang="0">
                  <a:pos x="24" y="48"/>
                </a:cxn>
                <a:cxn ang="0">
                  <a:pos x="30" y="49"/>
                </a:cxn>
                <a:cxn ang="0">
                  <a:pos x="30" y="49"/>
                </a:cxn>
                <a:cxn ang="0">
                  <a:pos x="35" y="48"/>
                </a:cxn>
                <a:cxn ang="0">
                  <a:pos x="40" y="45"/>
                </a:cxn>
                <a:cxn ang="0">
                  <a:pos x="41" y="40"/>
                </a:cxn>
                <a:cxn ang="0">
                  <a:pos x="41" y="33"/>
                </a:cxn>
                <a:cxn ang="0">
                  <a:pos x="41" y="0"/>
                </a:cxn>
                <a:cxn ang="0">
                  <a:pos x="62" y="0"/>
                </a:cxn>
                <a:cxn ang="0">
                  <a:pos x="62" y="64"/>
                </a:cxn>
              </a:cxnLst>
              <a:rect l="0" t="0" r="r" b="b"/>
              <a:pathLst>
                <a:path w="62" h="65">
                  <a:moveTo>
                    <a:pt x="62" y="64"/>
                  </a:moveTo>
                  <a:lnTo>
                    <a:pt x="43" y="64"/>
                  </a:lnTo>
                  <a:lnTo>
                    <a:pt x="43" y="56"/>
                  </a:lnTo>
                  <a:lnTo>
                    <a:pt x="43" y="56"/>
                  </a:lnTo>
                  <a:lnTo>
                    <a:pt x="43" y="56"/>
                  </a:lnTo>
                  <a:lnTo>
                    <a:pt x="40" y="59"/>
                  </a:lnTo>
                  <a:lnTo>
                    <a:pt x="35" y="62"/>
                  </a:lnTo>
                  <a:lnTo>
                    <a:pt x="30" y="65"/>
                  </a:lnTo>
                  <a:lnTo>
                    <a:pt x="24" y="65"/>
                  </a:lnTo>
                  <a:lnTo>
                    <a:pt x="24" y="65"/>
                  </a:lnTo>
                  <a:lnTo>
                    <a:pt x="17" y="65"/>
                  </a:lnTo>
                  <a:lnTo>
                    <a:pt x="13" y="64"/>
                  </a:lnTo>
                  <a:lnTo>
                    <a:pt x="8" y="62"/>
                  </a:lnTo>
                  <a:lnTo>
                    <a:pt x="5" y="57"/>
                  </a:lnTo>
                  <a:lnTo>
                    <a:pt x="3" y="54"/>
                  </a:lnTo>
                  <a:lnTo>
                    <a:pt x="0" y="49"/>
                  </a:lnTo>
                  <a:lnTo>
                    <a:pt x="0" y="37"/>
                  </a:lnTo>
                  <a:lnTo>
                    <a:pt x="0" y="0"/>
                  </a:lnTo>
                  <a:lnTo>
                    <a:pt x="19" y="0"/>
                  </a:lnTo>
                  <a:lnTo>
                    <a:pt x="19" y="35"/>
                  </a:lnTo>
                  <a:lnTo>
                    <a:pt x="19" y="35"/>
                  </a:lnTo>
                  <a:lnTo>
                    <a:pt x="19" y="40"/>
                  </a:lnTo>
                  <a:lnTo>
                    <a:pt x="21" y="45"/>
                  </a:lnTo>
                  <a:lnTo>
                    <a:pt x="24" y="48"/>
                  </a:lnTo>
                  <a:lnTo>
                    <a:pt x="30" y="49"/>
                  </a:lnTo>
                  <a:lnTo>
                    <a:pt x="30" y="49"/>
                  </a:lnTo>
                  <a:lnTo>
                    <a:pt x="35" y="48"/>
                  </a:lnTo>
                  <a:lnTo>
                    <a:pt x="40" y="45"/>
                  </a:lnTo>
                  <a:lnTo>
                    <a:pt x="41" y="40"/>
                  </a:lnTo>
                  <a:lnTo>
                    <a:pt x="41" y="33"/>
                  </a:lnTo>
                  <a:lnTo>
                    <a:pt x="41" y="0"/>
                  </a:lnTo>
                  <a:lnTo>
                    <a:pt x="62" y="0"/>
                  </a:lnTo>
                  <a:lnTo>
                    <a:pt x="62" y="64"/>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8" name="Freeform 309"/>
            <p:cNvSpPr>
              <a:spLocks noChangeAspect="1"/>
            </p:cNvSpPr>
            <p:nvPr userDrawn="1"/>
          </p:nvSpPr>
          <p:spPr bwMode="auto">
            <a:xfrm>
              <a:off x="5372" y="705"/>
              <a:ext cx="31" cy="33"/>
            </a:xfrm>
            <a:custGeom>
              <a:avLst/>
              <a:gdLst/>
              <a:ahLst/>
              <a:cxnLst>
                <a:cxn ang="0">
                  <a:pos x="62" y="64"/>
                </a:cxn>
                <a:cxn ang="0">
                  <a:pos x="43" y="64"/>
                </a:cxn>
                <a:cxn ang="0">
                  <a:pos x="43" y="56"/>
                </a:cxn>
                <a:cxn ang="0">
                  <a:pos x="43" y="56"/>
                </a:cxn>
                <a:cxn ang="0">
                  <a:pos x="43" y="56"/>
                </a:cxn>
                <a:cxn ang="0">
                  <a:pos x="40" y="59"/>
                </a:cxn>
                <a:cxn ang="0">
                  <a:pos x="35" y="62"/>
                </a:cxn>
                <a:cxn ang="0">
                  <a:pos x="30" y="65"/>
                </a:cxn>
                <a:cxn ang="0">
                  <a:pos x="24" y="65"/>
                </a:cxn>
                <a:cxn ang="0">
                  <a:pos x="24" y="65"/>
                </a:cxn>
                <a:cxn ang="0">
                  <a:pos x="18" y="65"/>
                </a:cxn>
                <a:cxn ang="0">
                  <a:pos x="13" y="64"/>
                </a:cxn>
                <a:cxn ang="0">
                  <a:pos x="10" y="62"/>
                </a:cxn>
                <a:cxn ang="0">
                  <a:pos x="7" y="57"/>
                </a:cxn>
                <a:cxn ang="0">
                  <a:pos x="3" y="54"/>
                </a:cxn>
                <a:cxn ang="0">
                  <a:pos x="2" y="49"/>
                </a:cxn>
                <a:cxn ang="0">
                  <a:pos x="0" y="37"/>
                </a:cxn>
                <a:cxn ang="0">
                  <a:pos x="0" y="0"/>
                </a:cxn>
                <a:cxn ang="0">
                  <a:pos x="19" y="0"/>
                </a:cxn>
                <a:cxn ang="0">
                  <a:pos x="19" y="35"/>
                </a:cxn>
                <a:cxn ang="0">
                  <a:pos x="19" y="35"/>
                </a:cxn>
                <a:cxn ang="0">
                  <a:pos x="21" y="40"/>
                </a:cxn>
                <a:cxn ang="0">
                  <a:pos x="22" y="45"/>
                </a:cxn>
                <a:cxn ang="0">
                  <a:pos x="26" y="48"/>
                </a:cxn>
                <a:cxn ang="0">
                  <a:pos x="30" y="49"/>
                </a:cxn>
                <a:cxn ang="0">
                  <a:pos x="30" y="49"/>
                </a:cxn>
                <a:cxn ang="0">
                  <a:pos x="37" y="48"/>
                </a:cxn>
                <a:cxn ang="0">
                  <a:pos x="40" y="45"/>
                </a:cxn>
                <a:cxn ang="0">
                  <a:pos x="41" y="40"/>
                </a:cxn>
                <a:cxn ang="0">
                  <a:pos x="43" y="33"/>
                </a:cxn>
                <a:cxn ang="0">
                  <a:pos x="43" y="0"/>
                </a:cxn>
                <a:cxn ang="0">
                  <a:pos x="62" y="0"/>
                </a:cxn>
                <a:cxn ang="0">
                  <a:pos x="62" y="64"/>
                </a:cxn>
              </a:cxnLst>
              <a:rect l="0" t="0" r="r" b="b"/>
              <a:pathLst>
                <a:path w="62" h="65">
                  <a:moveTo>
                    <a:pt x="62" y="64"/>
                  </a:moveTo>
                  <a:lnTo>
                    <a:pt x="43" y="64"/>
                  </a:lnTo>
                  <a:lnTo>
                    <a:pt x="43" y="56"/>
                  </a:lnTo>
                  <a:lnTo>
                    <a:pt x="43" y="56"/>
                  </a:lnTo>
                  <a:lnTo>
                    <a:pt x="43" y="56"/>
                  </a:lnTo>
                  <a:lnTo>
                    <a:pt x="40" y="59"/>
                  </a:lnTo>
                  <a:lnTo>
                    <a:pt x="35" y="62"/>
                  </a:lnTo>
                  <a:lnTo>
                    <a:pt x="30" y="65"/>
                  </a:lnTo>
                  <a:lnTo>
                    <a:pt x="24" y="65"/>
                  </a:lnTo>
                  <a:lnTo>
                    <a:pt x="24" y="65"/>
                  </a:lnTo>
                  <a:lnTo>
                    <a:pt x="18" y="65"/>
                  </a:lnTo>
                  <a:lnTo>
                    <a:pt x="13" y="64"/>
                  </a:lnTo>
                  <a:lnTo>
                    <a:pt x="10" y="62"/>
                  </a:lnTo>
                  <a:lnTo>
                    <a:pt x="7" y="57"/>
                  </a:lnTo>
                  <a:lnTo>
                    <a:pt x="3" y="54"/>
                  </a:lnTo>
                  <a:lnTo>
                    <a:pt x="2" y="49"/>
                  </a:lnTo>
                  <a:lnTo>
                    <a:pt x="0" y="37"/>
                  </a:lnTo>
                  <a:lnTo>
                    <a:pt x="0" y="0"/>
                  </a:lnTo>
                  <a:lnTo>
                    <a:pt x="19" y="0"/>
                  </a:lnTo>
                  <a:lnTo>
                    <a:pt x="19" y="35"/>
                  </a:lnTo>
                  <a:lnTo>
                    <a:pt x="19" y="35"/>
                  </a:lnTo>
                  <a:lnTo>
                    <a:pt x="21" y="40"/>
                  </a:lnTo>
                  <a:lnTo>
                    <a:pt x="22" y="45"/>
                  </a:lnTo>
                  <a:lnTo>
                    <a:pt x="26" y="48"/>
                  </a:lnTo>
                  <a:lnTo>
                    <a:pt x="30" y="49"/>
                  </a:lnTo>
                  <a:lnTo>
                    <a:pt x="30" y="49"/>
                  </a:lnTo>
                  <a:lnTo>
                    <a:pt x="37" y="48"/>
                  </a:lnTo>
                  <a:lnTo>
                    <a:pt x="40" y="45"/>
                  </a:lnTo>
                  <a:lnTo>
                    <a:pt x="41" y="40"/>
                  </a:lnTo>
                  <a:lnTo>
                    <a:pt x="43" y="33"/>
                  </a:lnTo>
                  <a:lnTo>
                    <a:pt x="43" y="0"/>
                  </a:lnTo>
                  <a:lnTo>
                    <a:pt x="62" y="0"/>
                  </a:lnTo>
                  <a:lnTo>
                    <a:pt x="62" y="64"/>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9" name="Freeform 310"/>
            <p:cNvSpPr>
              <a:spLocks noChangeAspect="1"/>
            </p:cNvSpPr>
            <p:nvPr userDrawn="1"/>
          </p:nvSpPr>
          <p:spPr bwMode="auto">
            <a:xfrm>
              <a:off x="5291" y="705"/>
              <a:ext cx="30" cy="33"/>
            </a:xfrm>
            <a:custGeom>
              <a:avLst/>
              <a:gdLst/>
              <a:ahLst/>
              <a:cxnLst>
                <a:cxn ang="0">
                  <a:pos x="62" y="64"/>
                </a:cxn>
                <a:cxn ang="0">
                  <a:pos x="43" y="64"/>
                </a:cxn>
                <a:cxn ang="0">
                  <a:pos x="43" y="56"/>
                </a:cxn>
                <a:cxn ang="0">
                  <a:pos x="43" y="56"/>
                </a:cxn>
                <a:cxn ang="0">
                  <a:pos x="43" y="56"/>
                </a:cxn>
                <a:cxn ang="0">
                  <a:pos x="40" y="59"/>
                </a:cxn>
                <a:cxn ang="0">
                  <a:pos x="36" y="62"/>
                </a:cxn>
                <a:cxn ang="0">
                  <a:pos x="30" y="65"/>
                </a:cxn>
                <a:cxn ang="0">
                  <a:pos x="24" y="65"/>
                </a:cxn>
                <a:cxn ang="0">
                  <a:pos x="24" y="65"/>
                </a:cxn>
                <a:cxn ang="0">
                  <a:pos x="19" y="65"/>
                </a:cxn>
                <a:cxn ang="0">
                  <a:pos x="14" y="64"/>
                </a:cxn>
                <a:cxn ang="0">
                  <a:pos x="9" y="62"/>
                </a:cxn>
                <a:cxn ang="0">
                  <a:pos x="6" y="57"/>
                </a:cxn>
                <a:cxn ang="0">
                  <a:pos x="3" y="54"/>
                </a:cxn>
                <a:cxn ang="0">
                  <a:pos x="1" y="49"/>
                </a:cxn>
                <a:cxn ang="0">
                  <a:pos x="0" y="37"/>
                </a:cxn>
                <a:cxn ang="0">
                  <a:pos x="0" y="0"/>
                </a:cxn>
                <a:cxn ang="0">
                  <a:pos x="20" y="0"/>
                </a:cxn>
                <a:cxn ang="0">
                  <a:pos x="20" y="35"/>
                </a:cxn>
                <a:cxn ang="0">
                  <a:pos x="20" y="35"/>
                </a:cxn>
                <a:cxn ang="0">
                  <a:pos x="20" y="40"/>
                </a:cxn>
                <a:cxn ang="0">
                  <a:pos x="22" y="45"/>
                </a:cxn>
                <a:cxn ang="0">
                  <a:pos x="25" y="48"/>
                </a:cxn>
                <a:cxn ang="0">
                  <a:pos x="30" y="49"/>
                </a:cxn>
                <a:cxn ang="0">
                  <a:pos x="30" y="49"/>
                </a:cxn>
                <a:cxn ang="0">
                  <a:pos x="36" y="48"/>
                </a:cxn>
                <a:cxn ang="0">
                  <a:pos x="40" y="45"/>
                </a:cxn>
                <a:cxn ang="0">
                  <a:pos x="41" y="40"/>
                </a:cxn>
                <a:cxn ang="0">
                  <a:pos x="43" y="33"/>
                </a:cxn>
                <a:cxn ang="0">
                  <a:pos x="43" y="0"/>
                </a:cxn>
                <a:cxn ang="0">
                  <a:pos x="62" y="0"/>
                </a:cxn>
                <a:cxn ang="0">
                  <a:pos x="62" y="64"/>
                </a:cxn>
              </a:cxnLst>
              <a:rect l="0" t="0" r="r" b="b"/>
              <a:pathLst>
                <a:path w="62" h="65">
                  <a:moveTo>
                    <a:pt x="62" y="64"/>
                  </a:moveTo>
                  <a:lnTo>
                    <a:pt x="43" y="64"/>
                  </a:lnTo>
                  <a:lnTo>
                    <a:pt x="43" y="56"/>
                  </a:lnTo>
                  <a:lnTo>
                    <a:pt x="43" y="56"/>
                  </a:lnTo>
                  <a:lnTo>
                    <a:pt x="43" y="56"/>
                  </a:lnTo>
                  <a:lnTo>
                    <a:pt x="40" y="59"/>
                  </a:lnTo>
                  <a:lnTo>
                    <a:pt x="36" y="62"/>
                  </a:lnTo>
                  <a:lnTo>
                    <a:pt x="30" y="65"/>
                  </a:lnTo>
                  <a:lnTo>
                    <a:pt x="24" y="65"/>
                  </a:lnTo>
                  <a:lnTo>
                    <a:pt x="24" y="65"/>
                  </a:lnTo>
                  <a:lnTo>
                    <a:pt x="19" y="65"/>
                  </a:lnTo>
                  <a:lnTo>
                    <a:pt x="14" y="64"/>
                  </a:lnTo>
                  <a:lnTo>
                    <a:pt x="9" y="62"/>
                  </a:lnTo>
                  <a:lnTo>
                    <a:pt x="6" y="57"/>
                  </a:lnTo>
                  <a:lnTo>
                    <a:pt x="3" y="54"/>
                  </a:lnTo>
                  <a:lnTo>
                    <a:pt x="1" y="49"/>
                  </a:lnTo>
                  <a:lnTo>
                    <a:pt x="0" y="37"/>
                  </a:lnTo>
                  <a:lnTo>
                    <a:pt x="0" y="0"/>
                  </a:lnTo>
                  <a:lnTo>
                    <a:pt x="20" y="0"/>
                  </a:lnTo>
                  <a:lnTo>
                    <a:pt x="20" y="35"/>
                  </a:lnTo>
                  <a:lnTo>
                    <a:pt x="20" y="35"/>
                  </a:lnTo>
                  <a:lnTo>
                    <a:pt x="20" y="40"/>
                  </a:lnTo>
                  <a:lnTo>
                    <a:pt x="22" y="45"/>
                  </a:lnTo>
                  <a:lnTo>
                    <a:pt x="25" y="48"/>
                  </a:lnTo>
                  <a:lnTo>
                    <a:pt x="30" y="49"/>
                  </a:lnTo>
                  <a:lnTo>
                    <a:pt x="30" y="49"/>
                  </a:lnTo>
                  <a:lnTo>
                    <a:pt x="36" y="48"/>
                  </a:lnTo>
                  <a:lnTo>
                    <a:pt x="40" y="45"/>
                  </a:lnTo>
                  <a:lnTo>
                    <a:pt x="41" y="40"/>
                  </a:lnTo>
                  <a:lnTo>
                    <a:pt x="43" y="33"/>
                  </a:lnTo>
                  <a:lnTo>
                    <a:pt x="43" y="0"/>
                  </a:lnTo>
                  <a:lnTo>
                    <a:pt x="62" y="0"/>
                  </a:lnTo>
                  <a:lnTo>
                    <a:pt x="62" y="64"/>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30" name="Freeform 311"/>
            <p:cNvSpPr>
              <a:spLocks noChangeAspect="1"/>
            </p:cNvSpPr>
            <p:nvPr userDrawn="1"/>
          </p:nvSpPr>
          <p:spPr bwMode="auto">
            <a:xfrm>
              <a:off x="5146" y="688"/>
              <a:ext cx="30" cy="49"/>
            </a:xfrm>
            <a:custGeom>
              <a:avLst/>
              <a:gdLst/>
              <a:ahLst/>
              <a:cxnLst>
                <a:cxn ang="0">
                  <a:pos x="21" y="0"/>
                </a:cxn>
                <a:cxn ang="0">
                  <a:pos x="21" y="44"/>
                </a:cxn>
                <a:cxn ang="0">
                  <a:pos x="21" y="44"/>
                </a:cxn>
                <a:cxn ang="0">
                  <a:pos x="21" y="44"/>
                </a:cxn>
                <a:cxn ang="0">
                  <a:pos x="24" y="41"/>
                </a:cxn>
                <a:cxn ang="0">
                  <a:pos x="29" y="36"/>
                </a:cxn>
                <a:cxn ang="0">
                  <a:pos x="33" y="35"/>
                </a:cxn>
                <a:cxn ang="0">
                  <a:pos x="40" y="35"/>
                </a:cxn>
                <a:cxn ang="0">
                  <a:pos x="40" y="35"/>
                </a:cxn>
                <a:cxn ang="0">
                  <a:pos x="46" y="35"/>
                </a:cxn>
                <a:cxn ang="0">
                  <a:pos x="51" y="36"/>
                </a:cxn>
                <a:cxn ang="0">
                  <a:pos x="54" y="39"/>
                </a:cxn>
                <a:cxn ang="0">
                  <a:pos x="57" y="42"/>
                </a:cxn>
                <a:cxn ang="0">
                  <a:pos x="60" y="47"/>
                </a:cxn>
                <a:cxn ang="0">
                  <a:pos x="62" y="52"/>
                </a:cxn>
                <a:cxn ang="0">
                  <a:pos x="62" y="65"/>
                </a:cxn>
                <a:cxn ang="0">
                  <a:pos x="62" y="100"/>
                </a:cxn>
                <a:cxn ang="0">
                  <a:pos x="41" y="100"/>
                </a:cxn>
                <a:cxn ang="0">
                  <a:pos x="41" y="68"/>
                </a:cxn>
                <a:cxn ang="0">
                  <a:pos x="41" y="68"/>
                </a:cxn>
                <a:cxn ang="0">
                  <a:pos x="41" y="63"/>
                </a:cxn>
                <a:cxn ang="0">
                  <a:pos x="41" y="57"/>
                </a:cxn>
                <a:cxn ang="0">
                  <a:pos x="38" y="54"/>
                </a:cxn>
                <a:cxn ang="0">
                  <a:pos x="35" y="52"/>
                </a:cxn>
                <a:cxn ang="0">
                  <a:pos x="32" y="52"/>
                </a:cxn>
                <a:cxn ang="0">
                  <a:pos x="32" y="52"/>
                </a:cxn>
                <a:cxn ang="0">
                  <a:pos x="27" y="52"/>
                </a:cxn>
                <a:cxn ang="0">
                  <a:pos x="22" y="55"/>
                </a:cxn>
                <a:cxn ang="0">
                  <a:pos x="21" y="62"/>
                </a:cxn>
                <a:cxn ang="0">
                  <a:pos x="21" y="68"/>
                </a:cxn>
                <a:cxn ang="0">
                  <a:pos x="21" y="100"/>
                </a:cxn>
                <a:cxn ang="0">
                  <a:pos x="0" y="100"/>
                </a:cxn>
                <a:cxn ang="0">
                  <a:pos x="0" y="0"/>
                </a:cxn>
                <a:cxn ang="0">
                  <a:pos x="21" y="0"/>
                </a:cxn>
              </a:cxnLst>
              <a:rect l="0" t="0" r="r" b="b"/>
              <a:pathLst>
                <a:path w="62" h="100">
                  <a:moveTo>
                    <a:pt x="21" y="0"/>
                  </a:moveTo>
                  <a:lnTo>
                    <a:pt x="21" y="44"/>
                  </a:lnTo>
                  <a:lnTo>
                    <a:pt x="21" y="44"/>
                  </a:lnTo>
                  <a:lnTo>
                    <a:pt x="21" y="44"/>
                  </a:lnTo>
                  <a:lnTo>
                    <a:pt x="24" y="41"/>
                  </a:lnTo>
                  <a:lnTo>
                    <a:pt x="29" y="36"/>
                  </a:lnTo>
                  <a:lnTo>
                    <a:pt x="33" y="35"/>
                  </a:lnTo>
                  <a:lnTo>
                    <a:pt x="40" y="35"/>
                  </a:lnTo>
                  <a:lnTo>
                    <a:pt x="40" y="35"/>
                  </a:lnTo>
                  <a:lnTo>
                    <a:pt x="46" y="35"/>
                  </a:lnTo>
                  <a:lnTo>
                    <a:pt x="51" y="36"/>
                  </a:lnTo>
                  <a:lnTo>
                    <a:pt x="54" y="39"/>
                  </a:lnTo>
                  <a:lnTo>
                    <a:pt x="57" y="42"/>
                  </a:lnTo>
                  <a:lnTo>
                    <a:pt x="60" y="47"/>
                  </a:lnTo>
                  <a:lnTo>
                    <a:pt x="62" y="52"/>
                  </a:lnTo>
                  <a:lnTo>
                    <a:pt x="62" y="65"/>
                  </a:lnTo>
                  <a:lnTo>
                    <a:pt x="62" y="100"/>
                  </a:lnTo>
                  <a:lnTo>
                    <a:pt x="41" y="100"/>
                  </a:lnTo>
                  <a:lnTo>
                    <a:pt x="41" y="68"/>
                  </a:lnTo>
                  <a:lnTo>
                    <a:pt x="41" y="68"/>
                  </a:lnTo>
                  <a:lnTo>
                    <a:pt x="41" y="63"/>
                  </a:lnTo>
                  <a:lnTo>
                    <a:pt x="41" y="57"/>
                  </a:lnTo>
                  <a:lnTo>
                    <a:pt x="38" y="54"/>
                  </a:lnTo>
                  <a:lnTo>
                    <a:pt x="35" y="52"/>
                  </a:lnTo>
                  <a:lnTo>
                    <a:pt x="32" y="52"/>
                  </a:lnTo>
                  <a:lnTo>
                    <a:pt x="32" y="52"/>
                  </a:lnTo>
                  <a:lnTo>
                    <a:pt x="27" y="52"/>
                  </a:lnTo>
                  <a:lnTo>
                    <a:pt x="22" y="55"/>
                  </a:lnTo>
                  <a:lnTo>
                    <a:pt x="21" y="62"/>
                  </a:lnTo>
                  <a:lnTo>
                    <a:pt x="21" y="68"/>
                  </a:lnTo>
                  <a:lnTo>
                    <a:pt x="21" y="100"/>
                  </a:lnTo>
                  <a:lnTo>
                    <a:pt x="0" y="100"/>
                  </a:lnTo>
                  <a:lnTo>
                    <a:pt x="0" y="0"/>
                  </a:lnTo>
                  <a:lnTo>
                    <a:pt x="21" y="0"/>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31" name="Freeform 312"/>
            <p:cNvSpPr>
              <a:spLocks noChangeAspect="1"/>
            </p:cNvSpPr>
            <p:nvPr userDrawn="1"/>
          </p:nvSpPr>
          <p:spPr bwMode="auto">
            <a:xfrm>
              <a:off x="5111" y="696"/>
              <a:ext cx="25" cy="41"/>
            </a:xfrm>
            <a:custGeom>
              <a:avLst/>
              <a:gdLst/>
              <a:ahLst/>
              <a:cxnLst>
                <a:cxn ang="0">
                  <a:pos x="32" y="35"/>
                </a:cxn>
                <a:cxn ang="0">
                  <a:pos x="49" y="35"/>
                </a:cxn>
                <a:cxn ang="0">
                  <a:pos x="49" y="19"/>
                </a:cxn>
                <a:cxn ang="0">
                  <a:pos x="32" y="19"/>
                </a:cxn>
                <a:cxn ang="0">
                  <a:pos x="32" y="0"/>
                </a:cxn>
                <a:cxn ang="0">
                  <a:pos x="13" y="0"/>
                </a:cxn>
                <a:cxn ang="0">
                  <a:pos x="13" y="19"/>
                </a:cxn>
                <a:cxn ang="0">
                  <a:pos x="0" y="19"/>
                </a:cxn>
                <a:cxn ang="0">
                  <a:pos x="0" y="35"/>
                </a:cxn>
                <a:cxn ang="0">
                  <a:pos x="13" y="35"/>
                </a:cxn>
                <a:cxn ang="0">
                  <a:pos x="13" y="83"/>
                </a:cxn>
                <a:cxn ang="0">
                  <a:pos x="32" y="83"/>
                </a:cxn>
                <a:cxn ang="0">
                  <a:pos x="32" y="35"/>
                </a:cxn>
              </a:cxnLst>
              <a:rect l="0" t="0" r="r" b="b"/>
              <a:pathLst>
                <a:path w="49" h="83">
                  <a:moveTo>
                    <a:pt x="32" y="35"/>
                  </a:moveTo>
                  <a:lnTo>
                    <a:pt x="49" y="35"/>
                  </a:lnTo>
                  <a:lnTo>
                    <a:pt x="49" y="19"/>
                  </a:lnTo>
                  <a:lnTo>
                    <a:pt x="32" y="19"/>
                  </a:lnTo>
                  <a:lnTo>
                    <a:pt x="32" y="0"/>
                  </a:lnTo>
                  <a:lnTo>
                    <a:pt x="13" y="0"/>
                  </a:lnTo>
                  <a:lnTo>
                    <a:pt x="13" y="19"/>
                  </a:lnTo>
                  <a:lnTo>
                    <a:pt x="0" y="19"/>
                  </a:lnTo>
                  <a:lnTo>
                    <a:pt x="0" y="35"/>
                  </a:lnTo>
                  <a:lnTo>
                    <a:pt x="13" y="35"/>
                  </a:lnTo>
                  <a:lnTo>
                    <a:pt x="13" y="83"/>
                  </a:lnTo>
                  <a:lnTo>
                    <a:pt x="32" y="83"/>
                  </a:lnTo>
                  <a:lnTo>
                    <a:pt x="32" y="35"/>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32" name="Freeform 313"/>
            <p:cNvSpPr>
              <a:spLocks noChangeAspect="1"/>
            </p:cNvSpPr>
            <p:nvPr userDrawn="1"/>
          </p:nvSpPr>
          <p:spPr bwMode="auto">
            <a:xfrm>
              <a:off x="5337" y="696"/>
              <a:ext cx="23" cy="41"/>
            </a:xfrm>
            <a:custGeom>
              <a:avLst/>
              <a:gdLst/>
              <a:ahLst/>
              <a:cxnLst>
                <a:cxn ang="0">
                  <a:pos x="32" y="35"/>
                </a:cxn>
                <a:cxn ang="0">
                  <a:pos x="49" y="35"/>
                </a:cxn>
                <a:cxn ang="0">
                  <a:pos x="49" y="19"/>
                </a:cxn>
                <a:cxn ang="0">
                  <a:pos x="32" y="19"/>
                </a:cxn>
                <a:cxn ang="0">
                  <a:pos x="32" y="0"/>
                </a:cxn>
                <a:cxn ang="0">
                  <a:pos x="13" y="0"/>
                </a:cxn>
                <a:cxn ang="0">
                  <a:pos x="13" y="19"/>
                </a:cxn>
                <a:cxn ang="0">
                  <a:pos x="0" y="19"/>
                </a:cxn>
                <a:cxn ang="0">
                  <a:pos x="0" y="35"/>
                </a:cxn>
                <a:cxn ang="0">
                  <a:pos x="13" y="35"/>
                </a:cxn>
                <a:cxn ang="0">
                  <a:pos x="13" y="83"/>
                </a:cxn>
                <a:cxn ang="0">
                  <a:pos x="32" y="83"/>
                </a:cxn>
                <a:cxn ang="0">
                  <a:pos x="32" y="35"/>
                </a:cxn>
              </a:cxnLst>
              <a:rect l="0" t="0" r="r" b="b"/>
              <a:pathLst>
                <a:path w="49" h="83">
                  <a:moveTo>
                    <a:pt x="32" y="35"/>
                  </a:moveTo>
                  <a:lnTo>
                    <a:pt x="49" y="35"/>
                  </a:lnTo>
                  <a:lnTo>
                    <a:pt x="49" y="19"/>
                  </a:lnTo>
                  <a:lnTo>
                    <a:pt x="32" y="19"/>
                  </a:lnTo>
                  <a:lnTo>
                    <a:pt x="32" y="0"/>
                  </a:lnTo>
                  <a:lnTo>
                    <a:pt x="13" y="0"/>
                  </a:lnTo>
                  <a:lnTo>
                    <a:pt x="13" y="19"/>
                  </a:lnTo>
                  <a:lnTo>
                    <a:pt x="0" y="19"/>
                  </a:lnTo>
                  <a:lnTo>
                    <a:pt x="0" y="35"/>
                  </a:lnTo>
                  <a:lnTo>
                    <a:pt x="13" y="35"/>
                  </a:lnTo>
                  <a:lnTo>
                    <a:pt x="13" y="83"/>
                  </a:lnTo>
                  <a:lnTo>
                    <a:pt x="32" y="83"/>
                  </a:lnTo>
                  <a:lnTo>
                    <a:pt x="32" y="35"/>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33" name="Freeform 314"/>
            <p:cNvSpPr>
              <a:spLocks noChangeAspect="1"/>
            </p:cNvSpPr>
            <p:nvPr userDrawn="1"/>
          </p:nvSpPr>
          <p:spPr bwMode="auto">
            <a:xfrm>
              <a:off x="5256" y="688"/>
              <a:ext cx="25" cy="49"/>
            </a:xfrm>
            <a:custGeom>
              <a:avLst/>
              <a:gdLst/>
              <a:ahLst/>
              <a:cxnLst>
                <a:cxn ang="0">
                  <a:pos x="13" y="54"/>
                </a:cxn>
                <a:cxn ang="0">
                  <a:pos x="0" y="54"/>
                </a:cxn>
                <a:cxn ang="0">
                  <a:pos x="0" y="38"/>
                </a:cxn>
                <a:cxn ang="0">
                  <a:pos x="13" y="38"/>
                </a:cxn>
                <a:cxn ang="0">
                  <a:pos x="13" y="25"/>
                </a:cxn>
                <a:cxn ang="0">
                  <a:pos x="13" y="25"/>
                </a:cxn>
                <a:cxn ang="0">
                  <a:pos x="13" y="21"/>
                </a:cxn>
                <a:cxn ang="0">
                  <a:pos x="15" y="14"/>
                </a:cxn>
                <a:cxn ang="0">
                  <a:pos x="18" y="10"/>
                </a:cxn>
                <a:cxn ang="0">
                  <a:pos x="21" y="6"/>
                </a:cxn>
                <a:cxn ang="0">
                  <a:pos x="24" y="3"/>
                </a:cxn>
                <a:cxn ang="0">
                  <a:pos x="29" y="2"/>
                </a:cxn>
                <a:cxn ang="0">
                  <a:pos x="40" y="0"/>
                </a:cxn>
                <a:cxn ang="0">
                  <a:pos x="40" y="0"/>
                </a:cxn>
                <a:cxn ang="0">
                  <a:pos x="50" y="2"/>
                </a:cxn>
                <a:cxn ang="0">
                  <a:pos x="50" y="17"/>
                </a:cxn>
                <a:cxn ang="0">
                  <a:pos x="50" y="17"/>
                </a:cxn>
                <a:cxn ang="0">
                  <a:pos x="43" y="16"/>
                </a:cxn>
                <a:cxn ang="0">
                  <a:pos x="43" y="16"/>
                </a:cxn>
                <a:cxn ang="0">
                  <a:pos x="40" y="17"/>
                </a:cxn>
                <a:cxn ang="0">
                  <a:pos x="37" y="19"/>
                </a:cxn>
                <a:cxn ang="0">
                  <a:pos x="34" y="22"/>
                </a:cxn>
                <a:cxn ang="0">
                  <a:pos x="34" y="27"/>
                </a:cxn>
                <a:cxn ang="0">
                  <a:pos x="34" y="38"/>
                </a:cxn>
                <a:cxn ang="0">
                  <a:pos x="48" y="38"/>
                </a:cxn>
                <a:cxn ang="0">
                  <a:pos x="48" y="54"/>
                </a:cxn>
                <a:cxn ang="0">
                  <a:pos x="34" y="54"/>
                </a:cxn>
                <a:cxn ang="0">
                  <a:pos x="34" y="102"/>
                </a:cxn>
                <a:cxn ang="0">
                  <a:pos x="13" y="102"/>
                </a:cxn>
                <a:cxn ang="0">
                  <a:pos x="13" y="54"/>
                </a:cxn>
              </a:cxnLst>
              <a:rect l="0" t="0" r="r" b="b"/>
              <a:pathLst>
                <a:path w="50" h="102">
                  <a:moveTo>
                    <a:pt x="13" y="54"/>
                  </a:moveTo>
                  <a:lnTo>
                    <a:pt x="0" y="54"/>
                  </a:lnTo>
                  <a:lnTo>
                    <a:pt x="0" y="38"/>
                  </a:lnTo>
                  <a:lnTo>
                    <a:pt x="13" y="38"/>
                  </a:lnTo>
                  <a:lnTo>
                    <a:pt x="13" y="25"/>
                  </a:lnTo>
                  <a:lnTo>
                    <a:pt x="13" y="25"/>
                  </a:lnTo>
                  <a:lnTo>
                    <a:pt x="13" y="21"/>
                  </a:lnTo>
                  <a:lnTo>
                    <a:pt x="15" y="14"/>
                  </a:lnTo>
                  <a:lnTo>
                    <a:pt x="18" y="10"/>
                  </a:lnTo>
                  <a:lnTo>
                    <a:pt x="21" y="6"/>
                  </a:lnTo>
                  <a:lnTo>
                    <a:pt x="24" y="3"/>
                  </a:lnTo>
                  <a:lnTo>
                    <a:pt x="29" y="2"/>
                  </a:lnTo>
                  <a:lnTo>
                    <a:pt x="40" y="0"/>
                  </a:lnTo>
                  <a:lnTo>
                    <a:pt x="40" y="0"/>
                  </a:lnTo>
                  <a:lnTo>
                    <a:pt x="50" y="2"/>
                  </a:lnTo>
                  <a:lnTo>
                    <a:pt x="50" y="17"/>
                  </a:lnTo>
                  <a:lnTo>
                    <a:pt x="50" y="17"/>
                  </a:lnTo>
                  <a:lnTo>
                    <a:pt x="43" y="16"/>
                  </a:lnTo>
                  <a:lnTo>
                    <a:pt x="43" y="16"/>
                  </a:lnTo>
                  <a:lnTo>
                    <a:pt x="40" y="17"/>
                  </a:lnTo>
                  <a:lnTo>
                    <a:pt x="37" y="19"/>
                  </a:lnTo>
                  <a:lnTo>
                    <a:pt x="34" y="22"/>
                  </a:lnTo>
                  <a:lnTo>
                    <a:pt x="34" y="27"/>
                  </a:lnTo>
                  <a:lnTo>
                    <a:pt x="34" y="38"/>
                  </a:lnTo>
                  <a:lnTo>
                    <a:pt x="48" y="38"/>
                  </a:lnTo>
                  <a:lnTo>
                    <a:pt x="48" y="54"/>
                  </a:lnTo>
                  <a:lnTo>
                    <a:pt x="34" y="54"/>
                  </a:lnTo>
                  <a:lnTo>
                    <a:pt x="34" y="102"/>
                  </a:lnTo>
                  <a:lnTo>
                    <a:pt x="13" y="102"/>
                  </a:lnTo>
                  <a:lnTo>
                    <a:pt x="13" y="54"/>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34" name="Freeform 315"/>
            <p:cNvSpPr>
              <a:spLocks noChangeAspect="1" noEditPoints="1"/>
            </p:cNvSpPr>
            <p:nvPr userDrawn="1"/>
          </p:nvSpPr>
          <p:spPr bwMode="auto">
            <a:xfrm>
              <a:off x="4726" y="690"/>
              <a:ext cx="41" cy="47"/>
            </a:xfrm>
            <a:custGeom>
              <a:avLst/>
              <a:gdLst/>
              <a:ahLst/>
              <a:cxnLst>
                <a:cxn ang="0">
                  <a:pos x="82" y="48"/>
                </a:cxn>
                <a:cxn ang="0">
                  <a:pos x="82" y="48"/>
                </a:cxn>
                <a:cxn ang="0">
                  <a:pos x="82" y="57"/>
                </a:cxn>
                <a:cxn ang="0">
                  <a:pos x="79" y="67"/>
                </a:cxn>
                <a:cxn ang="0">
                  <a:pos x="74" y="75"/>
                </a:cxn>
                <a:cxn ang="0">
                  <a:pos x="69" y="81"/>
                </a:cxn>
                <a:cxn ang="0">
                  <a:pos x="61" y="86"/>
                </a:cxn>
                <a:cxn ang="0">
                  <a:pos x="52" y="90"/>
                </a:cxn>
                <a:cxn ang="0">
                  <a:pos x="41" y="94"/>
                </a:cxn>
                <a:cxn ang="0">
                  <a:pos x="30" y="94"/>
                </a:cxn>
                <a:cxn ang="0">
                  <a:pos x="0" y="94"/>
                </a:cxn>
                <a:cxn ang="0">
                  <a:pos x="0" y="0"/>
                </a:cxn>
                <a:cxn ang="0">
                  <a:pos x="30" y="0"/>
                </a:cxn>
                <a:cxn ang="0">
                  <a:pos x="30" y="0"/>
                </a:cxn>
                <a:cxn ang="0">
                  <a:pos x="41" y="2"/>
                </a:cxn>
                <a:cxn ang="0">
                  <a:pos x="52" y="3"/>
                </a:cxn>
                <a:cxn ang="0">
                  <a:pos x="61" y="8"/>
                </a:cxn>
                <a:cxn ang="0">
                  <a:pos x="69" y="13"/>
                </a:cxn>
                <a:cxn ang="0">
                  <a:pos x="74" y="21"/>
                </a:cxn>
                <a:cxn ang="0">
                  <a:pos x="79" y="29"/>
                </a:cxn>
                <a:cxn ang="0">
                  <a:pos x="82" y="36"/>
                </a:cxn>
                <a:cxn ang="0">
                  <a:pos x="82" y="48"/>
                </a:cxn>
                <a:cxn ang="0">
                  <a:pos x="82" y="48"/>
                </a:cxn>
                <a:cxn ang="0">
                  <a:pos x="30" y="19"/>
                </a:cxn>
                <a:cxn ang="0">
                  <a:pos x="20" y="19"/>
                </a:cxn>
                <a:cxn ang="0">
                  <a:pos x="20" y="75"/>
                </a:cxn>
                <a:cxn ang="0">
                  <a:pos x="30" y="75"/>
                </a:cxn>
                <a:cxn ang="0">
                  <a:pos x="30" y="75"/>
                </a:cxn>
                <a:cxn ang="0">
                  <a:pos x="42" y="73"/>
                </a:cxn>
                <a:cxn ang="0">
                  <a:pos x="47" y="71"/>
                </a:cxn>
                <a:cxn ang="0">
                  <a:pos x="52" y="68"/>
                </a:cxn>
                <a:cxn ang="0">
                  <a:pos x="55" y="63"/>
                </a:cxn>
                <a:cxn ang="0">
                  <a:pos x="58" y="59"/>
                </a:cxn>
                <a:cxn ang="0">
                  <a:pos x="60" y="54"/>
                </a:cxn>
                <a:cxn ang="0">
                  <a:pos x="61" y="48"/>
                </a:cxn>
                <a:cxn ang="0">
                  <a:pos x="61" y="48"/>
                </a:cxn>
                <a:cxn ang="0">
                  <a:pos x="60" y="41"/>
                </a:cxn>
                <a:cxn ang="0">
                  <a:pos x="58" y="35"/>
                </a:cxn>
                <a:cxn ang="0">
                  <a:pos x="55" y="30"/>
                </a:cxn>
                <a:cxn ang="0">
                  <a:pos x="52" y="25"/>
                </a:cxn>
                <a:cxn ang="0">
                  <a:pos x="47" y="24"/>
                </a:cxn>
                <a:cxn ang="0">
                  <a:pos x="42" y="21"/>
                </a:cxn>
                <a:cxn ang="0">
                  <a:pos x="30" y="19"/>
                </a:cxn>
                <a:cxn ang="0">
                  <a:pos x="30" y="19"/>
                </a:cxn>
              </a:cxnLst>
              <a:rect l="0" t="0" r="r" b="b"/>
              <a:pathLst>
                <a:path w="82" h="94">
                  <a:moveTo>
                    <a:pt x="82" y="48"/>
                  </a:moveTo>
                  <a:lnTo>
                    <a:pt x="82" y="48"/>
                  </a:lnTo>
                  <a:lnTo>
                    <a:pt x="82" y="57"/>
                  </a:lnTo>
                  <a:lnTo>
                    <a:pt x="79" y="67"/>
                  </a:lnTo>
                  <a:lnTo>
                    <a:pt x="74" y="75"/>
                  </a:lnTo>
                  <a:lnTo>
                    <a:pt x="69" y="81"/>
                  </a:lnTo>
                  <a:lnTo>
                    <a:pt x="61" y="86"/>
                  </a:lnTo>
                  <a:lnTo>
                    <a:pt x="52" y="90"/>
                  </a:lnTo>
                  <a:lnTo>
                    <a:pt x="41" y="94"/>
                  </a:lnTo>
                  <a:lnTo>
                    <a:pt x="30" y="94"/>
                  </a:lnTo>
                  <a:lnTo>
                    <a:pt x="0" y="94"/>
                  </a:lnTo>
                  <a:lnTo>
                    <a:pt x="0" y="0"/>
                  </a:lnTo>
                  <a:lnTo>
                    <a:pt x="30" y="0"/>
                  </a:lnTo>
                  <a:lnTo>
                    <a:pt x="30" y="0"/>
                  </a:lnTo>
                  <a:lnTo>
                    <a:pt x="41" y="2"/>
                  </a:lnTo>
                  <a:lnTo>
                    <a:pt x="52" y="3"/>
                  </a:lnTo>
                  <a:lnTo>
                    <a:pt x="61" y="8"/>
                  </a:lnTo>
                  <a:lnTo>
                    <a:pt x="69" y="13"/>
                  </a:lnTo>
                  <a:lnTo>
                    <a:pt x="74" y="21"/>
                  </a:lnTo>
                  <a:lnTo>
                    <a:pt x="79" y="29"/>
                  </a:lnTo>
                  <a:lnTo>
                    <a:pt x="82" y="36"/>
                  </a:lnTo>
                  <a:lnTo>
                    <a:pt x="82" y="48"/>
                  </a:lnTo>
                  <a:lnTo>
                    <a:pt x="82" y="48"/>
                  </a:lnTo>
                  <a:close/>
                  <a:moveTo>
                    <a:pt x="30" y="19"/>
                  </a:moveTo>
                  <a:lnTo>
                    <a:pt x="20" y="19"/>
                  </a:lnTo>
                  <a:lnTo>
                    <a:pt x="20" y="75"/>
                  </a:lnTo>
                  <a:lnTo>
                    <a:pt x="30" y="75"/>
                  </a:lnTo>
                  <a:lnTo>
                    <a:pt x="30" y="75"/>
                  </a:lnTo>
                  <a:lnTo>
                    <a:pt x="42" y="73"/>
                  </a:lnTo>
                  <a:lnTo>
                    <a:pt x="47" y="71"/>
                  </a:lnTo>
                  <a:lnTo>
                    <a:pt x="52" y="68"/>
                  </a:lnTo>
                  <a:lnTo>
                    <a:pt x="55" y="63"/>
                  </a:lnTo>
                  <a:lnTo>
                    <a:pt x="58" y="59"/>
                  </a:lnTo>
                  <a:lnTo>
                    <a:pt x="60" y="54"/>
                  </a:lnTo>
                  <a:lnTo>
                    <a:pt x="61" y="48"/>
                  </a:lnTo>
                  <a:lnTo>
                    <a:pt x="61" y="48"/>
                  </a:lnTo>
                  <a:lnTo>
                    <a:pt x="60" y="41"/>
                  </a:lnTo>
                  <a:lnTo>
                    <a:pt x="58" y="35"/>
                  </a:lnTo>
                  <a:lnTo>
                    <a:pt x="55" y="30"/>
                  </a:lnTo>
                  <a:lnTo>
                    <a:pt x="52" y="25"/>
                  </a:lnTo>
                  <a:lnTo>
                    <a:pt x="47" y="24"/>
                  </a:lnTo>
                  <a:lnTo>
                    <a:pt x="42" y="21"/>
                  </a:lnTo>
                  <a:lnTo>
                    <a:pt x="30" y="19"/>
                  </a:lnTo>
                  <a:lnTo>
                    <a:pt x="30" y="19"/>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grpSp>
      <p:grpSp>
        <p:nvGrpSpPr>
          <p:cNvPr id="3" name="Group 316"/>
          <p:cNvGrpSpPr>
            <a:grpSpLocks noChangeAspect="1"/>
          </p:cNvGrpSpPr>
          <p:nvPr/>
        </p:nvGrpSpPr>
        <p:grpSpPr bwMode="auto">
          <a:xfrm>
            <a:off x="7030915" y="152400"/>
            <a:ext cx="996462" cy="157163"/>
            <a:chOff x="2562" y="2341"/>
            <a:chExt cx="843" cy="123"/>
          </a:xfrm>
        </p:grpSpPr>
        <p:sp>
          <p:nvSpPr>
            <p:cNvPr id="36" name="Freeform 317"/>
            <p:cNvSpPr>
              <a:spLocks noChangeAspect="1"/>
            </p:cNvSpPr>
            <p:nvPr userDrawn="1"/>
          </p:nvSpPr>
          <p:spPr bwMode="auto">
            <a:xfrm>
              <a:off x="3302" y="2350"/>
              <a:ext cx="46" cy="10"/>
            </a:xfrm>
            <a:custGeom>
              <a:avLst/>
              <a:gdLst/>
              <a:ahLst/>
              <a:cxnLst>
                <a:cxn ang="0">
                  <a:pos x="0" y="0"/>
                </a:cxn>
                <a:cxn ang="0">
                  <a:pos x="46" y="0"/>
                </a:cxn>
                <a:cxn ang="0">
                  <a:pos x="46" y="10"/>
                </a:cxn>
                <a:cxn ang="0">
                  <a:pos x="0" y="10"/>
                </a:cxn>
                <a:cxn ang="0">
                  <a:pos x="0" y="0"/>
                </a:cxn>
                <a:cxn ang="0">
                  <a:pos x="0" y="0"/>
                </a:cxn>
              </a:cxnLst>
              <a:rect l="0" t="0" r="r" b="b"/>
              <a:pathLst>
                <a:path w="46" h="10">
                  <a:moveTo>
                    <a:pt x="0" y="0"/>
                  </a:moveTo>
                  <a:lnTo>
                    <a:pt x="46" y="0"/>
                  </a:lnTo>
                  <a:lnTo>
                    <a:pt x="46" y="10"/>
                  </a:lnTo>
                  <a:lnTo>
                    <a:pt x="0" y="10"/>
                  </a:lnTo>
                  <a:lnTo>
                    <a:pt x="0" y="0"/>
                  </a:lnTo>
                  <a:lnTo>
                    <a:pt x="0"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37" name="Freeform 318"/>
            <p:cNvSpPr>
              <a:spLocks noChangeAspect="1" noEditPoints="1"/>
            </p:cNvSpPr>
            <p:nvPr userDrawn="1"/>
          </p:nvSpPr>
          <p:spPr bwMode="auto">
            <a:xfrm>
              <a:off x="3297" y="2373"/>
              <a:ext cx="48" cy="91"/>
            </a:xfrm>
            <a:custGeom>
              <a:avLst/>
              <a:gdLst/>
              <a:ahLst/>
              <a:cxnLst>
                <a:cxn ang="0">
                  <a:pos x="49" y="0"/>
                </a:cxn>
                <a:cxn ang="0">
                  <a:pos x="9" y="0"/>
                </a:cxn>
                <a:cxn ang="0">
                  <a:pos x="9" y="36"/>
                </a:cxn>
                <a:cxn ang="0">
                  <a:pos x="9" y="36"/>
                </a:cxn>
                <a:cxn ang="0">
                  <a:pos x="7" y="65"/>
                </a:cxn>
                <a:cxn ang="0">
                  <a:pos x="5" y="78"/>
                </a:cxn>
                <a:cxn ang="0">
                  <a:pos x="0" y="88"/>
                </a:cxn>
                <a:cxn ang="0">
                  <a:pos x="11" y="91"/>
                </a:cxn>
                <a:cxn ang="0">
                  <a:pos x="11" y="91"/>
                </a:cxn>
                <a:cxn ang="0">
                  <a:pos x="17" y="69"/>
                </a:cxn>
                <a:cxn ang="0">
                  <a:pos x="19" y="46"/>
                </a:cxn>
                <a:cxn ang="0">
                  <a:pos x="32" y="46"/>
                </a:cxn>
                <a:cxn ang="0">
                  <a:pos x="32" y="46"/>
                </a:cxn>
                <a:cxn ang="0">
                  <a:pos x="41" y="46"/>
                </a:cxn>
                <a:cxn ang="0">
                  <a:pos x="45" y="42"/>
                </a:cxn>
                <a:cxn ang="0">
                  <a:pos x="47" y="36"/>
                </a:cxn>
                <a:cxn ang="0">
                  <a:pos x="49" y="27"/>
                </a:cxn>
                <a:cxn ang="0">
                  <a:pos x="49" y="0"/>
                </a:cxn>
                <a:cxn ang="0">
                  <a:pos x="49" y="0"/>
                </a:cxn>
                <a:cxn ang="0">
                  <a:pos x="36" y="27"/>
                </a:cxn>
                <a:cxn ang="0">
                  <a:pos x="36" y="27"/>
                </a:cxn>
                <a:cxn ang="0">
                  <a:pos x="36" y="34"/>
                </a:cxn>
                <a:cxn ang="0">
                  <a:pos x="34" y="36"/>
                </a:cxn>
                <a:cxn ang="0">
                  <a:pos x="32" y="38"/>
                </a:cxn>
                <a:cxn ang="0">
                  <a:pos x="28" y="38"/>
                </a:cxn>
                <a:cxn ang="0">
                  <a:pos x="19" y="38"/>
                </a:cxn>
                <a:cxn ang="0">
                  <a:pos x="19" y="8"/>
                </a:cxn>
                <a:cxn ang="0">
                  <a:pos x="36" y="8"/>
                </a:cxn>
                <a:cxn ang="0">
                  <a:pos x="36" y="27"/>
                </a:cxn>
                <a:cxn ang="0">
                  <a:pos x="36" y="27"/>
                </a:cxn>
              </a:cxnLst>
              <a:rect l="0" t="0" r="r" b="b"/>
              <a:pathLst>
                <a:path w="49" h="91">
                  <a:moveTo>
                    <a:pt x="49" y="0"/>
                  </a:moveTo>
                  <a:lnTo>
                    <a:pt x="9" y="0"/>
                  </a:lnTo>
                  <a:lnTo>
                    <a:pt x="9" y="36"/>
                  </a:lnTo>
                  <a:lnTo>
                    <a:pt x="9" y="36"/>
                  </a:lnTo>
                  <a:lnTo>
                    <a:pt x="7" y="65"/>
                  </a:lnTo>
                  <a:lnTo>
                    <a:pt x="5" y="78"/>
                  </a:lnTo>
                  <a:lnTo>
                    <a:pt x="0" y="88"/>
                  </a:lnTo>
                  <a:lnTo>
                    <a:pt x="11" y="91"/>
                  </a:lnTo>
                  <a:lnTo>
                    <a:pt x="11" y="91"/>
                  </a:lnTo>
                  <a:lnTo>
                    <a:pt x="17" y="69"/>
                  </a:lnTo>
                  <a:lnTo>
                    <a:pt x="19" y="46"/>
                  </a:lnTo>
                  <a:lnTo>
                    <a:pt x="32" y="46"/>
                  </a:lnTo>
                  <a:lnTo>
                    <a:pt x="32" y="46"/>
                  </a:lnTo>
                  <a:lnTo>
                    <a:pt x="41" y="46"/>
                  </a:lnTo>
                  <a:lnTo>
                    <a:pt x="45" y="42"/>
                  </a:lnTo>
                  <a:lnTo>
                    <a:pt x="47" y="36"/>
                  </a:lnTo>
                  <a:lnTo>
                    <a:pt x="49" y="27"/>
                  </a:lnTo>
                  <a:lnTo>
                    <a:pt x="49" y="0"/>
                  </a:lnTo>
                  <a:lnTo>
                    <a:pt x="49" y="0"/>
                  </a:lnTo>
                  <a:close/>
                  <a:moveTo>
                    <a:pt x="36" y="27"/>
                  </a:moveTo>
                  <a:lnTo>
                    <a:pt x="36" y="27"/>
                  </a:lnTo>
                  <a:lnTo>
                    <a:pt x="36" y="34"/>
                  </a:lnTo>
                  <a:lnTo>
                    <a:pt x="34" y="36"/>
                  </a:lnTo>
                  <a:lnTo>
                    <a:pt x="32" y="38"/>
                  </a:lnTo>
                  <a:lnTo>
                    <a:pt x="28" y="38"/>
                  </a:lnTo>
                  <a:lnTo>
                    <a:pt x="19" y="38"/>
                  </a:lnTo>
                  <a:lnTo>
                    <a:pt x="19" y="8"/>
                  </a:lnTo>
                  <a:lnTo>
                    <a:pt x="36" y="8"/>
                  </a:lnTo>
                  <a:lnTo>
                    <a:pt x="36" y="27"/>
                  </a:lnTo>
                  <a:lnTo>
                    <a:pt x="36" y="27"/>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38" name="Freeform 319"/>
            <p:cNvSpPr>
              <a:spLocks noChangeAspect="1"/>
            </p:cNvSpPr>
            <p:nvPr userDrawn="1"/>
          </p:nvSpPr>
          <p:spPr bwMode="auto">
            <a:xfrm>
              <a:off x="3342" y="2348"/>
              <a:ext cx="63" cy="116"/>
            </a:xfrm>
            <a:custGeom>
              <a:avLst/>
              <a:gdLst/>
              <a:ahLst/>
              <a:cxnLst>
                <a:cxn ang="0">
                  <a:pos x="27" y="35"/>
                </a:cxn>
                <a:cxn ang="0">
                  <a:pos x="27" y="12"/>
                </a:cxn>
                <a:cxn ang="0">
                  <a:pos x="27" y="12"/>
                </a:cxn>
                <a:cxn ang="0">
                  <a:pos x="61" y="10"/>
                </a:cxn>
                <a:cxn ang="0">
                  <a:pos x="61" y="0"/>
                </a:cxn>
                <a:cxn ang="0">
                  <a:pos x="61" y="0"/>
                </a:cxn>
                <a:cxn ang="0">
                  <a:pos x="38" y="2"/>
                </a:cxn>
                <a:cxn ang="0">
                  <a:pos x="15" y="4"/>
                </a:cxn>
                <a:cxn ang="0">
                  <a:pos x="15" y="50"/>
                </a:cxn>
                <a:cxn ang="0">
                  <a:pos x="15" y="50"/>
                </a:cxn>
                <a:cxn ang="0">
                  <a:pos x="13" y="65"/>
                </a:cxn>
                <a:cxn ang="0">
                  <a:pos x="11" y="80"/>
                </a:cxn>
                <a:cxn ang="0">
                  <a:pos x="8" y="94"/>
                </a:cxn>
                <a:cxn ang="0">
                  <a:pos x="0" y="109"/>
                </a:cxn>
                <a:cxn ang="0">
                  <a:pos x="8" y="116"/>
                </a:cxn>
                <a:cxn ang="0">
                  <a:pos x="8" y="116"/>
                </a:cxn>
                <a:cxn ang="0">
                  <a:pos x="17" y="101"/>
                </a:cxn>
                <a:cxn ang="0">
                  <a:pos x="23" y="86"/>
                </a:cxn>
                <a:cxn ang="0">
                  <a:pos x="25" y="67"/>
                </a:cxn>
                <a:cxn ang="0">
                  <a:pos x="27" y="46"/>
                </a:cxn>
                <a:cxn ang="0">
                  <a:pos x="40" y="46"/>
                </a:cxn>
                <a:cxn ang="0">
                  <a:pos x="40" y="116"/>
                </a:cxn>
                <a:cxn ang="0">
                  <a:pos x="53" y="116"/>
                </a:cxn>
                <a:cxn ang="0">
                  <a:pos x="53" y="46"/>
                </a:cxn>
                <a:cxn ang="0">
                  <a:pos x="63" y="46"/>
                </a:cxn>
                <a:cxn ang="0">
                  <a:pos x="63" y="35"/>
                </a:cxn>
                <a:cxn ang="0">
                  <a:pos x="27" y="35"/>
                </a:cxn>
                <a:cxn ang="0">
                  <a:pos x="27" y="35"/>
                </a:cxn>
              </a:cxnLst>
              <a:rect l="0" t="0" r="r" b="b"/>
              <a:pathLst>
                <a:path w="63" h="116">
                  <a:moveTo>
                    <a:pt x="27" y="35"/>
                  </a:moveTo>
                  <a:lnTo>
                    <a:pt x="27" y="12"/>
                  </a:lnTo>
                  <a:lnTo>
                    <a:pt x="27" y="12"/>
                  </a:lnTo>
                  <a:lnTo>
                    <a:pt x="61" y="10"/>
                  </a:lnTo>
                  <a:lnTo>
                    <a:pt x="61" y="0"/>
                  </a:lnTo>
                  <a:lnTo>
                    <a:pt x="61" y="0"/>
                  </a:lnTo>
                  <a:lnTo>
                    <a:pt x="38" y="2"/>
                  </a:lnTo>
                  <a:lnTo>
                    <a:pt x="15" y="4"/>
                  </a:lnTo>
                  <a:lnTo>
                    <a:pt x="15" y="50"/>
                  </a:lnTo>
                  <a:lnTo>
                    <a:pt x="15" y="50"/>
                  </a:lnTo>
                  <a:lnTo>
                    <a:pt x="13" y="65"/>
                  </a:lnTo>
                  <a:lnTo>
                    <a:pt x="11" y="80"/>
                  </a:lnTo>
                  <a:lnTo>
                    <a:pt x="8" y="94"/>
                  </a:lnTo>
                  <a:lnTo>
                    <a:pt x="0" y="109"/>
                  </a:lnTo>
                  <a:lnTo>
                    <a:pt x="8" y="116"/>
                  </a:lnTo>
                  <a:lnTo>
                    <a:pt x="8" y="116"/>
                  </a:lnTo>
                  <a:lnTo>
                    <a:pt x="17" y="101"/>
                  </a:lnTo>
                  <a:lnTo>
                    <a:pt x="23" y="86"/>
                  </a:lnTo>
                  <a:lnTo>
                    <a:pt x="25" y="67"/>
                  </a:lnTo>
                  <a:lnTo>
                    <a:pt x="27" y="46"/>
                  </a:lnTo>
                  <a:lnTo>
                    <a:pt x="40" y="46"/>
                  </a:lnTo>
                  <a:lnTo>
                    <a:pt x="40" y="116"/>
                  </a:lnTo>
                  <a:lnTo>
                    <a:pt x="53" y="116"/>
                  </a:lnTo>
                  <a:lnTo>
                    <a:pt x="53" y="46"/>
                  </a:lnTo>
                  <a:lnTo>
                    <a:pt x="63" y="46"/>
                  </a:lnTo>
                  <a:lnTo>
                    <a:pt x="63" y="35"/>
                  </a:lnTo>
                  <a:lnTo>
                    <a:pt x="27" y="35"/>
                  </a:lnTo>
                  <a:lnTo>
                    <a:pt x="27" y="35"/>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39" name="Freeform 320"/>
            <p:cNvSpPr>
              <a:spLocks noChangeAspect="1"/>
            </p:cNvSpPr>
            <p:nvPr userDrawn="1"/>
          </p:nvSpPr>
          <p:spPr bwMode="auto">
            <a:xfrm>
              <a:off x="2681" y="2343"/>
              <a:ext cx="51" cy="121"/>
            </a:xfrm>
            <a:custGeom>
              <a:avLst/>
              <a:gdLst/>
              <a:ahLst/>
              <a:cxnLst>
                <a:cxn ang="0">
                  <a:pos x="36" y="32"/>
                </a:cxn>
                <a:cxn ang="0">
                  <a:pos x="51" y="32"/>
                </a:cxn>
                <a:cxn ang="0">
                  <a:pos x="51" y="21"/>
                </a:cxn>
                <a:cxn ang="0">
                  <a:pos x="36" y="21"/>
                </a:cxn>
                <a:cxn ang="0">
                  <a:pos x="36" y="0"/>
                </a:cxn>
                <a:cxn ang="0">
                  <a:pos x="23" y="0"/>
                </a:cxn>
                <a:cxn ang="0">
                  <a:pos x="23" y="21"/>
                </a:cxn>
                <a:cxn ang="0">
                  <a:pos x="2" y="21"/>
                </a:cxn>
                <a:cxn ang="0">
                  <a:pos x="2" y="32"/>
                </a:cxn>
                <a:cxn ang="0">
                  <a:pos x="21" y="32"/>
                </a:cxn>
                <a:cxn ang="0">
                  <a:pos x="21" y="32"/>
                </a:cxn>
                <a:cxn ang="0">
                  <a:pos x="19" y="45"/>
                </a:cxn>
                <a:cxn ang="0">
                  <a:pos x="15" y="57"/>
                </a:cxn>
                <a:cxn ang="0">
                  <a:pos x="8" y="70"/>
                </a:cxn>
                <a:cxn ang="0">
                  <a:pos x="0" y="83"/>
                </a:cxn>
                <a:cxn ang="0">
                  <a:pos x="2" y="93"/>
                </a:cxn>
                <a:cxn ang="0">
                  <a:pos x="2" y="93"/>
                </a:cxn>
                <a:cxn ang="0">
                  <a:pos x="15" y="78"/>
                </a:cxn>
                <a:cxn ang="0">
                  <a:pos x="23" y="61"/>
                </a:cxn>
                <a:cxn ang="0">
                  <a:pos x="23" y="61"/>
                </a:cxn>
                <a:cxn ang="0">
                  <a:pos x="23" y="61"/>
                </a:cxn>
                <a:cxn ang="0">
                  <a:pos x="23" y="83"/>
                </a:cxn>
                <a:cxn ang="0">
                  <a:pos x="23" y="121"/>
                </a:cxn>
                <a:cxn ang="0">
                  <a:pos x="36" y="121"/>
                </a:cxn>
                <a:cxn ang="0">
                  <a:pos x="36" y="78"/>
                </a:cxn>
                <a:cxn ang="0">
                  <a:pos x="36" y="78"/>
                </a:cxn>
                <a:cxn ang="0">
                  <a:pos x="34" y="57"/>
                </a:cxn>
                <a:cxn ang="0">
                  <a:pos x="34" y="57"/>
                </a:cxn>
                <a:cxn ang="0">
                  <a:pos x="34" y="57"/>
                </a:cxn>
                <a:cxn ang="0">
                  <a:pos x="40" y="72"/>
                </a:cxn>
                <a:cxn ang="0">
                  <a:pos x="46" y="85"/>
                </a:cxn>
                <a:cxn ang="0">
                  <a:pos x="51" y="70"/>
                </a:cxn>
                <a:cxn ang="0">
                  <a:pos x="51" y="70"/>
                </a:cxn>
                <a:cxn ang="0">
                  <a:pos x="40" y="51"/>
                </a:cxn>
                <a:cxn ang="0">
                  <a:pos x="38" y="43"/>
                </a:cxn>
                <a:cxn ang="0">
                  <a:pos x="36" y="32"/>
                </a:cxn>
                <a:cxn ang="0">
                  <a:pos x="36" y="32"/>
                </a:cxn>
              </a:cxnLst>
              <a:rect l="0" t="0" r="r" b="b"/>
              <a:pathLst>
                <a:path w="51" h="121">
                  <a:moveTo>
                    <a:pt x="36" y="32"/>
                  </a:moveTo>
                  <a:lnTo>
                    <a:pt x="51" y="32"/>
                  </a:lnTo>
                  <a:lnTo>
                    <a:pt x="51" y="21"/>
                  </a:lnTo>
                  <a:lnTo>
                    <a:pt x="36" y="21"/>
                  </a:lnTo>
                  <a:lnTo>
                    <a:pt x="36" y="0"/>
                  </a:lnTo>
                  <a:lnTo>
                    <a:pt x="23" y="0"/>
                  </a:lnTo>
                  <a:lnTo>
                    <a:pt x="23" y="21"/>
                  </a:lnTo>
                  <a:lnTo>
                    <a:pt x="2" y="21"/>
                  </a:lnTo>
                  <a:lnTo>
                    <a:pt x="2" y="32"/>
                  </a:lnTo>
                  <a:lnTo>
                    <a:pt x="21" y="32"/>
                  </a:lnTo>
                  <a:lnTo>
                    <a:pt x="21" y="32"/>
                  </a:lnTo>
                  <a:lnTo>
                    <a:pt x="19" y="45"/>
                  </a:lnTo>
                  <a:lnTo>
                    <a:pt x="15" y="57"/>
                  </a:lnTo>
                  <a:lnTo>
                    <a:pt x="8" y="70"/>
                  </a:lnTo>
                  <a:lnTo>
                    <a:pt x="0" y="83"/>
                  </a:lnTo>
                  <a:lnTo>
                    <a:pt x="2" y="93"/>
                  </a:lnTo>
                  <a:lnTo>
                    <a:pt x="2" y="93"/>
                  </a:lnTo>
                  <a:lnTo>
                    <a:pt x="15" y="78"/>
                  </a:lnTo>
                  <a:lnTo>
                    <a:pt x="23" y="61"/>
                  </a:lnTo>
                  <a:lnTo>
                    <a:pt x="23" y="61"/>
                  </a:lnTo>
                  <a:lnTo>
                    <a:pt x="23" y="61"/>
                  </a:lnTo>
                  <a:lnTo>
                    <a:pt x="23" y="83"/>
                  </a:lnTo>
                  <a:lnTo>
                    <a:pt x="23" y="121"/>
                  </a:lnTo>
                  <a:lnTo>
                    <a:pt x="36" y="121"/>
                  </a:lnTo>
                  <a:lnTo>
                    <a:pt x="36" y="78"/>
                  </a:lnTo>
                  <a:lnTo>
                    <a:pt x="36" y="78"/>
                  </a:lnTo>
                  <a:lnTo>
                    <a:pt x="34" y="57"/>
                  </a:lnTo>
                  <a:lnTo>
                    <a:pt x="34" y="57"/>
                  </a:lnTo>
                  <a:lnTo>
                    <a:pt x="34" y="57"/>
                  </a:lnTo>
                  <a:lnTo>
                    <a:pt x="40" y="72"/>
                  </a:lnTo>
                  <a:lnTo>
                    <a:pt x="46" y="85"/>
                  </a:lnTo>
                  <a:lnTo>
                    <a:pt x="51" y="70"/>
                  </a:lnTo>
                  <a:lnTo>
                    <a:pt x="51" y="70"/>
                  </a:lnTo>
                  <a:lnTo>
                    <a:pt x="40" y="51"/>
                  </a:lnTo>
                  <a:lnTo>
                    <a:pt x="38" y="43"/>
                  </a:lnTo>
                  <a:lnTo>
                    <a:pt x="36" y="32"/>
                  </a:lnTo>
                  <a:lnTo>
                    <a:pt x="36" y="32"/>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0" name="Freeform 321"/>
            <p:cNvSpPr>
              <a:spLocks noChangeAspect="1"/>
            </p:cNvSpPr>
            <p:nvPr userDrawn="1"/>
          </p:nvSpPr>
          <p:spPr bwMode="auto">
            <a:xfrm>
              <a:off x="2741" y="2392"/>
              <a:ext cx="21" cy="31"/>
            </a:xfrm>
            <a:custGeom>
              <a:avLst/>
              <a:gdLst/>
              <a:ahLst/>
              <a:cxnLst>
                <a:cxn ang="0">
                  <a:pos x="11" y="0"/>
                </a:cxn>
                <a:cxn ang="0">
                  <a:pos x="11" y="0"/>
                </a:cxn>
                <a:cxn ang="0">
                  <a:pos x="15" y="15"/>
                </a:cxn>
                <a:cxn ang="0">
                  <a:pos x="19" y="31"/>
                </a:cxn>
                <a:cxn ang="0">
                  <a:pos x="7" y="31"/>
                </a:cxn>
                <a:cxn ang="0">
                  <a:pos x="7" y="31"/>
                </a:cxn>
                <a:cxn ang="0">
                  <a:pos x="4" y="15"/>
                </a:cxn>
                <a:cxn ang="0">
                  <a:pos x="0" y="0"/>
                </a:cxn>
                <a:cxn ang="0">
                  <a:pos x="11" y="0"/>
                </a:cxn>
                <a:cxn ang="0">
                  <a:pos x="11" y="0"/>
                </a:cxn>
              </a:cxnLst>
              <a:rect l="0" t="0" r="r" b="b"/>
              <a:pathLst>
                <a:path w="19" h="31">
                  <a:moveTo>
                    <a:pt x="11" y="0"/>
                  </a:moveTo>
                  <a:lnTo>
                    <a:pt x="11" y="0"/>
                  </a:lnTo>
                  <a:lnTo>
                    <a:pt x="15" y="15"/>
                  </a:lnTo>
                  <a:lnTo>
                    <a:pt x="19" y="31"/>
                  </a:lnTo>
                  <a:lnTo>
                    <a:pt x="7" y="31"/>
                  </a:lnTo>
                  <a:lnTo>
                    <a:pt x="7" y="31"/>
                  </a:lnTo>
                  <a:lnTo>
                    <a:pt x="4" y="15"/>
                  </a:lnTo>
                  <a:lnTo>
                    <a:pt x="0" y="0"/>
                  </a:lnTo>
                  <a:lnTo>
                    <a:pt x="11" y="0"/>
                  </a:lnTo>
                  <a:lnTo>
                    <a:pt x="11"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1" name="Freeform 322"/>
            <p:cNvSpPr>
              <a:spLocks noChangeAspect="1"/>
            </p:cNvSpPr>
            <p:nvPr userDrawn="1"/>
          </p:nvSpPr>
          <p:spPr bwMode="auto">
            <a:xfrm>
              <a:off x="2929" y="2341"/>
              <a:ext cx="108" cy="51"/>
            </a:xfrm>
            <a:custGeom>
              <a:avLst/>
              <a:gdLst/>
              <a:ahLst/>
              <a:cxnLst>
                <a:cxn ang="0">
                  <a:pos x="61" y="0"/>
                </a:cxn>
                <a:cxn ang="0">
                  <a:pos x="46" y="0"/>
                </a:cxn>
                <a:cxn ang="0">
                  <a:pos x="46" y="0"/>
                </a:cxn>
                <a:cxn ang="0">
                  <a:pos x="36" y="13"/>
                </a:cxn>
                <a:cxn ang="0">
                  <a:pos x="25" y="23"/>
                </a:cxn>
                <a:cxn ang="0">
                  <a:pos x="15" y="32"/>
                </a:cxn>
                <a:cxn ang="0">
                  <a:pos x="0" y="42"/>
                </a:cxn>
                <a:cxn ang="0">
                  <a:pos x="0" y="51"/>
                </a:cxn>
                <a:cxn ang="0">
                  <a:pos x="0" y="51"/>
                </a:cxn>
                <a:cxn ang="0">
                  <a:pos x="17" y="42"/>
                </a:cxn>
                <a:cxn ang="0">
                  <a:pos x="32" y="34"/>
                </a:cxn>
                <a:cxn ang="0">
                  <a:pos x="44" y="21"/>
                </a:cxn>
                <a:cxn ang="0">
                  <a:pos x="57" y="9"/>
                </a:cxn>
                <a:cxn ang="0">
                  <a:pos x="57" y="9"/>
                </a:cxn>
                <a:cxn ang="0">
                  <a:pos x="68" y="21"/>
                </a:cxn>
                <a:cxn ang="0">
                  <a:pos x="80" y="32"/>
                </a:cxn>
                <a:cxn ang="0">
                  <a:pos x="93" y="42"/>
                </a:cxn>
                <a:cxn ang="0">
                  <a:pos x="106" y="51"/>
                </a:cxn>
                <a:cxn ang="0">
                  <a:pos x="108" y="36"/>
                </a:cxn>
                <a:cxn ang="0">
                  <a:pos x="108" y="36"/>
                </a:cxn>
                <a:cxn ang="0">
                  <a:pos x="95" y="30"/>
                </a:cxn>
                <a:cxn ang="0">
                  <a:pos x="85" y="21"/>
                </a:cxn>
                <a:cxn ang="0">
                  <a:pos x="72" y="13"/>
                </a:cxn>
                <a:cxn ang="0">
                  <a:pos x="61" y="0"/>
                </a:cxn>
                <a:cxn ang="0">
                  <a:pos x="61" y="0"/>
                </a:cxn>
              </a:cxnLst>
              <a:rect l="0" t="0" r="r" b="b"/>
              <a:pathLst>
                <a:path w="108" h="51">
                  <a:moveTo>
                    <a:pt x="61" y="0"/>
                  </a:moveTo>
                  <a:lnTo>
                    <a:pt x="46" y="0"/>
                  </a:lnTo>
                  <a:lnTo>
                    <a:pt x="46" y="0"/>
                  </a:lnTo>
                  <a:lnTo>
                    <a:pt x="36" y="13"/>
                  </a:lnTo>
                  <a:lnTo>
                    <a:pt x="25" y="23"/>
                  </a:lnTo>
                  <a:lnTo>
                    <a:pt x="15" y="32"/>
                  </a:lnTo>
                  <a:lnTo>
                    <a:pt x="0" y="42"/>
                  </a:lnTo>
                  <a:lnTo>
                    <a:pt x="0" y="51"/>
                  </a:lnTo>
                  <a:lnTo>
                    <a:pt x="0" y="51"/>
                  </a:lnTo>
                  <a:lnTo>
                    <a:pt x="17" y="42"/>
                  </a:lnTo>
                  <a:lnTo>
                    <a:pt x="32" y="34"/>
                  </a:lnTo>
                  <a:lnTo>
                    <a:pt x="44" y="21"/>
                  </a:lnTo>
                  <a:lnTo>
                    <a:pt x="57" y="9"/>
                  </a:lnTo>
                  <a:lnTo>
                    <a:pt x="57" y="9"/>
                  </a:lnTo>
                  <a:lnTo>
                    <a:pt x="68" y="21"/>
                  </a:lnTo>
                  <a:lnTo>
                    <a:pt x="80" y="32"/>
                  </a:lnTo>
                  <a:lnTo>
                    <a:pt x="93" y="42"/>
                  </a:lnTo>
                  <a:lnTo>
                    <a:pt x="106" y="51"/>
                  </a:lnTo>
                  <a:lnTo>
                    <a:pt x="108" y="36"/>
                  </a:lnTo>
                  <a:lnTo>
                    <a:pt x="108" y="36"/>
                  </a:lnTo>
                  <a:lnTo>
                    <a:pt x="95" y="30"/>
                  </a:lnTo>
                  <a:lnTo>
                    <a:pt x="85" y="21"/>
                  </a:lnTo>
                  <a:lnTo>
                    <a:pt x="72" y="13"/>
                  </a:lnTo>
                  <a:lnTo>
                    <a:pt x="61" y="0"/>
                  </a:lnTo>
                  <a:lnTo>
                    <a:pt x="61"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2" name="Freeform 323"/>
            <p:cNvSpPr>
              <a:spLocks noChangeAspect="1"/>
            </p:cNvSpPr>
            <p:nvPr userDrawn="1"/>
          </p:nvSpPr>
          <p:spPr bwMode="auto">
            <a:xfrm>
              <a:off x="2953" y="2381"/>
              <a:ext cx="63" cy="11"/>
            </a:xfrm>
            <a:custGeom>
              <a:avLst/>
              <a:gdLst/>
              <a:ahLst/>
              <a:cxnLst>
                <a:cxn ang="0">
                  <a:pos x="0" y="0"/>
                </a:cxn>
                <a:cxn ang="0">
                  <a:pos x="64" y="0"/>
                </a:cxn>
                <a:cxn ang="0">
                  <a:pos x="64" y="11"/>
                </a:cxn>
                <a:cxn ang="0">
                  <a:pos x="0" y="11"/>
                </a:cxn>
                <a:cxn ang="0">
                  <a:pos x="0" y="0"/>
                </a:cxn>
                <a:cxn ang="0">
                  <a:pos x="0" y="0"/>
                </a:cxn>
              </a:cxnLst>
              <a:rect l="0" t="0" r="r" b="b"/>
              <a:pathLst>
                <a:path w="64" h="11">
                  <a:moveTo>
                    <a:pt x="0" y="0"/>
                  </a:moveTo>
                  <a:lnTo>
                    <a:pt x="64" y="0"/>
                  </a:lnTo>
                  <a:lnTo>
                    <a:pt x="64" y="11"/>
                  </a:lnTo>
                  <a:lnTo>
                    <a:pt x="0" y="11"/>
                  </a:lnTo>
                  <a:lnTo>
                    <a:pt x="0" y="0"/>
                  </a:lnTo>
                  <a:lnTo>
                    <a:pt x="0"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3" name="Freeform 324"/>
            <p:cNvSpPr>
              <a:spLocks noChangeAspect="1" noEditPoints="1"/>
            </p:cNvSpPr>
            <p:nvPr userDrawn="1"/>
          </p:nvSpPr>
          <p:spPr bwMode="auto">
            <a:xfrm>
              <a:off x="2944" y="2407"/>
              <a:ext cx="82" cy="55"/>
            </a:xfrm>
            <a:custGeom>
              <a:avLst/>
              <a:gdLst/>
              <a:ahLst/>
              <a:cxnLst>
                <a:cxn ang="0">
                  <a:pos x="0" y="0"/>
                </a:cxn>
                <a:cxn ang="0">
                  <a:pos x="0" y="54"/>
                </a:cxn>
                <a:cxn ang="0">
                  <a:pos x="48" y="54"/>
                </a:cxn>
                <a:cxn ang="0">
                  <a:pos x="48" y="54"/>
                </a:cxn>
                <a:cxn ang="0">
                  <a:pos x="63" y="54"/>
                </a:cxn>
                <a:cxn ang="0">
                  <a:pos x="74" y="50"/>
                </a:cxn>
                <a:cxn ang="0">
                  <a:pos x="78" y="48"/>
                </a:cxn>
                <a:cxn ang="0">
                  <a:pos x="80" y="44"/>
                </a:cxn>
                <a:cxn ang="0">
                  <a:pos x="82" y="31"/>
                </a:cxn>
                <a:cxn ang="0">
                  <a:pos x="82" y="0"/>
                </a:cxn>
                <a:cxn ang="0">
                  <a:pos x="0" y="0"/>
                </a:cxn>
                <a:cxn ang="0">
                  <a:pos x="0" y="0"/>
                </a:cxn>
                <a:cxn ang="0">
                  <a:pos x="67" y="8"/>
                </a:cxn>
                <a:cxn ang="0">
                  <a:pos x="67" y="31"/>
                </a:cxn>
                <a:cxn ang="0">
                  <a:pos x="67" y="31"/>
                </a:cxn>
                <a:cxn ang="0">
                  <a:pos x="65" y="40"/>
                </a:cxn>
                <a:cxn ang="0">
                  <a:pos x="63" y="42"/>
                </a:cxn>
                <a:cxn ang="0">
                  <a:pos x="61" y="44"/>
                </a:cxn>
                <a:cxn ang="0">
                  <a:pos x="53" y="44"/>
                </a:cxn>
                <a:cxn ang="0">
                  <a:pos x="40" y="44"/>
                </a:cxn>
                <a:cxn ang="0">
                  <a:pos x="12" y="44"/>
                </a:cxn>
                <a:cxn ang="0">
                  <a:pos x="12" y="8"/>
                </a:cxn>
                <a:cxn ang="0">
                  <a:pos x="67" y="8"/>
                </a:cxn>
                <a:cxn ang="0">
                  <a:pos x="67" y="8"/>
                </a:cxn>
              </a:cxnLst>
              <a:rect l="0" t="0" r="r" b="b"/>
              <a:pathLst>
                <a:path w="82" h="54">
                  <a:moveTo>
                    <a:pt x="0" y="0"/>
                  </a:moveTo>
                  <a:lnTo>
                    <a:pt x="0" y="54"/>
                  </a:lnTo>
                  <a:lnTo>
                    <a:pt x="48" y="54"/>
                  </a:lnTo>
                  <a:lnTo>
                    <a:pt x="48" y="54"/>
                  </a:lnTo>
                  <a:lnTo>
                    <a:pt x="63" y="54"/>
                  </a:lnTo>
                  <a:lnTo>
                    <a:pt x="74" y="50"/>
                  </a:lnTo>
                  <a:lnTo>
                    <a:pt x="78" y="48"/>
                  </a:lnTo>
                  <a:lnTo>
                    <a:pt x="80" y="44"/>
                  </a:lnTo>
                  <a:lnTo>
                    <a:pt x="82" y="31"/>
                  </a:lnTo>
                  <a:lnTo>
                    <a:pt x="82" y="0"/>
                  </a:lnTo>
                  <a:lnTo>
                    <a:pt x="0" y="0"/>
                  </a:lnTo>
                  <a:lnTo>
                    <a:pt x="0" y="0"/>
                  </a:lnTo>
                  <a:close/>
                  <a:moveTo>
                    <a:pt x="67" y="8"/>
                  </a:moveTo>
                  <a:lnTo>
                    <a:pt x="67" y="31"/>
                  </a:lnTo>
                  <a:lnTo>
                    <a:pt x="67" y="31"/>
                  </a:lnTo>
                  <a:lnTo>
                    <a:pt x="65" y="40"/>
                  </a:lnTo>
                  <a:lnTo>
                    <a:pt x="63" y="42"/>
                  </a:lnTo>
                  <a:lnTo>
                    <a:pt x="61" y="44"/>
                  </a:lnTo>
                  <a:lnTo>
                    <a:pt x="53" y="44"/>
                  </a:lnTo>
                  <a:lnTo>
                    <a:pt x="40" y="44"/>
                  </a:lnTo>
                  <a:lnTo>
                    <a:pt x="12" y="44"/>
                  </a:lnTo>
                  <a:lnTo>
                    <a:pt x="12" y="8"/>
                  </a:lnTo>
                  <a:lnTo>
                    <a:pt x="67" y="8"/>
                  </a:lnTo>
                  <a:lnTo>
                    <a:pt x="67" y="8"/>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4" name="Freeform 325"/>
            <p:cNvSpPr>
              <a:spLocks noChangeAspect="1"/>
            </p:cNvSpPr>
            <p:nvPr userDrawn="1"/>
          </p:nvSpPr>
          <p:spPr bwMode="auto">
            <a:xfrm>
              <a:off x="2736" y="2343"/>
              <a:ext cx="57" cy="121"/>
            </a:xfrm>
            <a:custGeom>
              <a:avLst/>
              <a:gdLst/>
              <a:ahLst/>
              <a:cxnLst>
                <a:cxn ang="0">
                  <a:pos x="44" y="104"/>
                </a:cxn>
                <a:cxn ang="0">
                  <a:pos x="44" y="104"/>
                </a:cxn>
                <a:cxn ang="0">
                  <a:pos x="44" y="112"/>
                </a:cxn>
                <a:cxn ang="0">
                  <a:pos x="40" y="116"/>
                </a:cxn>
                <a:cxn ang="0">
                  <a:pos x="36" y="118"/>
                </a:cxn>
                <a:cxn ang="0">
                  <a:pos x="30" y="121"/>
                </a:cxn>
                <a:cxn ang="0">
                  <a:pos x="17" y="121"/>
                </a:cxn>
                <a:cxn ang="0">
                  <a:pos x="17" y="110"/>
                </a:cxn>
                <a:cxn ang="0">
                  <a:pos x="25" y="110"/>
                </a:cxn>
                <a:cxn ang="0">
                  <a:pos x="25" y="110"/>
                </a:cxn>
                <a:cxn ang="0">
                  <a:pos x="30" y="108"/>
                </a:cxn>
                <a:cxn ang="0">
                  <a:pos x="32" y="104"/>
                </a:cxn>
                <a:cxn ang="0">
                  <a:pos x="32" y="32"/>
                </a:cxn>
                <a:cxn ang="0">
                  <a:pos x="0" y="32"/>
                </a:cxn>
                <a:cxn ang="0">
                  <a:pos x="0" y="21"/>
                </a:cxn>
                <a:cxn ang="0">
                  <a:pos x="32" y="21"/>
                </a:cxn>
                <a:cxn ang="0">
                  <a:pos x="32" y="0"/>
                </a:cxn>
                <a:cxn ang="0">
                  <a:pos x="44" y="0"/>
                </a:cxn>
                <a:cxn ang="0">
                  <a:pos x="44" y="21"/>
                </a:cxn>
                <a:cxn ang="0">
                  <a:pos x="55" y="21"/>
                </a:cxn>
                <a:cxn ang="0">
                  <a:pos x="55" y="32"/>
                </a:cxn>
                <a:cxn ang="0">
                  <a:pos x="44" y="32"/>
                </a:cxn>
                <a:cxn ang="0">
                  <a:pos x="44" y="104"/>
                </a:cxn>
                <a:cxn ang="0">
                  <a:pos x="44" y="104"/>
                </a:cxn>
              </a:cxnLst>
              <a:rect l="0" t="0" r="r" b="b"/>
              <a:pathLst>
                <a:path w="55" h="121">
                  <a:moveTo>
                    <a:pt x="44" y="104"/>
                  </a:moveTo>
                  <a:lnTo>
                    <a:pt x="44" y="104"/>
                  </a:lnTo>
                  <a:lnTo>
                    <a:pt x="44" y="112"/>
                  </a:lnTo>
                  <a:lnTo>
                    <a:pt x="40" y="116"/>
                  </a:lnTo>
                  <a:lnTo>
                    <a:pt x="36" y="118"/>
                  </a:lnTo>
                  <a:lnTo>
                    <a:pt x="30" y="121"/>
                  </a:lnTo>
                  <a:lnTo>
                    <a:pt x="17" y="121"/>
                  </a:lnTo>
                  <a:lnTo>
                    <a:pt x="17" y="110"/>
                  </a:lnTo>
                  <a:lnTo>
                    <a:pt x="25" y="110"/>
                  </a:lnTo>
                  <a:lnTo>
                    <a:pt x="25" y="110"/>
                  </a:lnTo>
                  <a:lnTo>
                    <a:pt x="30" y="108"/>
                  </a:lnTo>
                  <a:lnTo>
                    <a:pt x="32" y="104"/>
                  </a:lnTo>
                  <a:lnTo>
                    <a:pt x="32" y="32"/>
                  </a:lnTo>
                  <a:lnTo>
                    <a:pt x="0" y="32"/>
                  </a:lnTo>
                  <a:lnTo>
                    <a:pt x="0" y="21"/>
                  </a:lnTo>
                  <a:lnTo>
                    <a:pt x="32" y="21"/>
                  </a:lnTo>
                  <a:lnTo>
                    <a:pt x="32" y="0"/>
                  </a:lnTo>
                  <a:lnTo>
                    <a:pt x="44" y="0"/>
                  </a:lnTo>
                  <a:lnTo>
                    <a:pt x="44" y="21"/>
                  </a:lnTo>
                  <a:lnTo>
                    <a:pt x="55" y="21"/>
                  </a:lnTo>
                  <a:lnTo>
                    <a:pt x="55" y="32"/>
                  </a:lnTo>
                  <a:lnTo>
                    <a:pt x="44" y="32"/>
                  </a:lnTo>
                  <a:lnTo>
                    <a:pt x="44" y="104"/>
                  </a:lnTo>
                  <a:lnTo>
                    <a:pt x="44" y="104"/>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5" name="Freeform 326"/>
            <p:cNvSpPr>
              <a:spLocks noChangeAspect="1" noEditPoints="1"/>
            </p:cNvSpPr>
            <p:nvPr userDrawn="1"/>
          </p:nvSpPr>
          <p:spPr bwMode="auto">
            <a:xfrm>
              <a:off x="3098" y="2350"/>
              <a:ext cx="62" cy="114"/>
            </a:xfrm>
            <a:custGeom>
              <a:avLst/>
              <a:gdLst/>
              <a:ahLst/>
              <a:cxnLst>
                <a:cxn ang="0">
                  <a:pos x="24" y="54"/>
                </a:cxn>
                <a:cxn ang="0">
                  <a:pos x="24" y="50"/>
                </a:cxn>
                <a:cxn ang="0">
                  <a:pos x="38" y="50"/>
                </a:cxn>
                <a:cxn ang="0">
                  <a:pos x="38" y="114"/>
                </a:cxn>
                <a:cxn ang="0">
                  <a:pos x="51" y="114"/>
                </a:cxn>
                <a:cxn ang="0">
                  <a:pos x="51" y="50"/>
                </a:cxn>
                <a:cxn ang="0">
                  <a:pos x="62" y="50"/>
                </a:cxn>
                <a:cxn ang="0">
                  <a:pos x="62" y="40"/>
                </a:cxn>
                <a:cxn ang="0">
                  <a:pos x="51" y="40"/>
                </a:cxn>
                <a:cxn ang="0">
                  <a:pos x="51" y="10"/>
                </a:cxn>
                <a:cxn ang="0">
                  <a:pos x="62" y="10"/>
                </a:cxn>
                <a:cxn ang="0">
                  <a:pos x="62" y="0"/>
                </a:cxn>
                <a:cxn ang="0">
                  <a:pos x="5" y="0"/>
                </a:cxn>
                <a:cxn ang="0">
                  <a:pos x="5" y="10"/>
                </a:cxn>
                <a:cxn ang="0">
                  <a:pos x="13" y="10"/>
                </a:cxn>
                <a:cxn ang="0">
                  <a:pos x="13" y="40"/>
                </a:cxn>
                <a:cxn ang="0">
                  <a:pos x="2" y="40"/>
                </a:cxn>
                <a:cxn ang="0">
                  <a:pos x="2" y="50"/>
                </a:cxn>
                <a:cxn ang="0">
                  <a:pos x="13" y="50"/>
                </a:cxn>
                <a:cxn ang="0">
                  <a:pos x="13" y="52"/>
                </a:cxn>
                <a:cxn ang="0">
                  <a:pos x="13" y="52"/>
                </a:cxn>
                <a:cxn ang="0">
                  <a:pos x="11" y="69"/>
                </a:cxn>
                <a:cxn ang="0">
                  <a:pos x="9" y="84"/>
                </a:cxn>
                <a:cxn ang="0">
                  <a:pos x="5" y="97"/>
                </a:cxn>
                <a:cxn ang="0">
                  <a:pos x="0" y="107"/>
                </a:cxn>
                <a:cxn ang="0">
                  <a:pos x="5" y="114"/>
                </a:cxn>
                <a:cxn ang="0">
                  <a:pos x="5" y="114"/>
                </a:cxn>
                <a:cxn ang="0">
                  <a:pos x="13" y="103"/>
                </a:cxn>
                <a:cxn ang="0">
                  <a:pos x="19" y="90"/>
                </a:cxn>
                <a:cxn ang="0">
                  <a:pos x="24" y="73"/>
                </a:cxn>
                <a:cxn ang="0">
                  <a:pos x="24" y="54"/>
                </a:cxn>
                <a:cxn ang="0">
                  <a:pos x="24" y="54"/>
                </a:cxn>
                <a:cxn ang="0">
                  <a:pos x="38" y="40"/>
                </a:cxn>
                <a:cxn ang="0">
                  <a:pos x="24" y="40"/>
                </a:cxn>
                <a:cxn ang="0">
                  <a:pos x="24" y="8"/>
                </a:cxn>
                <a:cxn ang="0">
                  <a:pos x="38" y="8"/>
                </a:cxn>
                <a:cxn ang="0">
                  <a:pos x="38" y="40"/>
                </a:cxn>
                <a:cxn ang="0">
                  <a:pos x="38" y="40"/>
                </a:cxn>
              </a:cxnLst>
              <a:rect l="0" t="0" r="r" b="b"/>
              <a:pathLst>
                <a:path w="62" h="114">
                  <a:moveTo>
                    <a:pt x="24" y="54"/>
                  </a:moveTo>
                  <a:lnTo>
                    <a:pt x="24" y="50"/>
                  </a:lnTo>
                  <a:lnTo>
                    <a:pt x="38" y="50"/>
                  </a:lnTo>
                  <a:lnTo>
                    <a:pt x="38" y="114"/>
                  </a:lnTo>
                  <a:lnTo>
                    <a:pt x="51" y="114"/>
                  </a:lnTo>
                  <a:lnTo>
                    <a:pt x="51" y="50"/>
                  </a:lnTo>
                  <a:lnTo>
                    <a:pt x="62" y="50"/>
                  </a:lnTo>
                  <a:lnTo>
                    <a:pt x="62" y="40"/>
                  </a:lnTo>
                  <a:lnTo>
                    <a:pt x="51" y="40"/>
                  </a:lnTo>
                  <a:lnTo>
                    <a:pt x="51" y="10"/>
                  </a:lnTo>
                  <a:lnTo>
                    <a:pt x="62" y="10"/>
                  </a:lnTo>
                  <a:lnTo>
                    <a:pt x="62" y="0"/>
                  </a:lnTo>
                  <a:lnTo>
                    <a:pt x="5" y="0"/>
                  </a:lnTo>
                  <a:lnTo>
                    <a:pt x="5" y="10"/>
                  </a:lnTo>
                  <a:lnTo>
                    <a:pt x="13" y="10"/>
                  </a:lnTo>
                  <a:lnTo>
                    <a:pt x="13" y="40"/>
                  </a:lnTo>
                  <a:lnTo>
                    <a:pt x="2" y="40"/>
                  </a:lnTo>
                  <a:lnTo>
                    <a:pt x="2" y="50"/>
                  </a:lnTo>
                  <a:lnTo>
                    <a:pt x="13" y="50"/>
                  </a:lnTo>
                  <a:lnTo>
                    <a:pt x="13" y="52"/>
                  </a:lnTo>
                  <a:lnTo>
                    <a:pt x="13" y="52"/>
                  </a:lnTo>
                  <a:lnTo>
                    <a:pt x="11" y="69"/>
                  </a:lnTo>
                  <a:lnTo>
                    <a:pt x="9" y="84"/>
                  </a:lnTo>
                  <a:lnTo>
                    <a:pt x="5" y="97"/>
                  </a:lnTo>
                  <a:lnTo>
                    <a:pt x="0" y="107"/>
                  </a:lnTo>
                  <a:lnTo>
                    <a:pt x="5" y="114"/>
                  </a:lnTo>
                  <a:lnTo>
                    <a:pt x="5" y="114"/>
                  </a:lnTo>
                  <a:lnTo>
                    <a:pt x="13" y="103"/>
                  </a:lnTo>
                  <a:lnTo>
                    <a:pt x="19" y="90"/>
                  </a:lnTo>
                  <a:lnTo>
                    <a:pt x="24" y="73"/>
                  </a:lnTo>
                  <a:lnTo>
                    <a:pt x="24" y="54"/>
                  </a:lnTo>
                  <a:lnTo>
                    <a:pt x="24" y="54"/>
                  </a:lnTo>
                  <a:close/>
                  <a:moveTo>
                    <a:pt x="38" y="40"/>
                  </a:moveTo>
                  <a:lnTo>
                    <a:pt x="24" y="40"/>
                  </a:lnTo>
                  <a:lnTo>
                    <a:pt x="24" y="8"/>
                  </a:lnTo>
                  <a:lnTo>
                    <a:pt x="38" y="8"/>
                  </a:lnTo>
                  <a:lnTo>
                    <a:pt x="38" y="40"/>
                  </a:lnTo>
                  <a:lnTo>
                    <a:pt x="38" y="4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6" name="Freeform 327"/>
            <p:cNvSpPr>
              <a:spLocks noChangeAspect="1" noEditPoints="1"/>
            </p:cNvSpPr>
            <p:nvPr userDrawn="1"/>
          </p:nvSpPr>
          <p:spPr bwMode="auto">
            <a:xfrm>
              <a:off x="3050" y="2350"/>
              <a:ext cx="46" cy="109"/>
            </a:xfrm>
            <a:custGeom>
              <a:avLst/>
              <a:gdLst/>
              <a:ahLst/>
              <a:cxnLst>
                <a:cxn ang="0">
                  <a:pos x="4" y="10"/>
                </a:cxn>
                <a:cxn ang="0">
                  <a:pos x="14" y="10"/>
                </a:cxn>
                <a:cxn ang="0">
                  <a:pos x="14" y="10"/>
                </a:cxn>
                <a:cxn ang="0">
                  <a:pos x="14" y="23"/>
                </a:cxn>
                <a:cxn ang="0">
                  <a:pos x="10" y="36"/>
                </a:cxn>
                <a:cxn ang="0">
                  <a:pos x="6" y="48"/>
                </a:cxn>
                <a:cxn ang="0">
                  <a:pos x="0" y="59"/>
                </a:cxn>
                <a:cxn ang="0">
                  <a:pos x="4" y="69"/>
                </a:cxn>
                <a:cxn ang="0">
                  <a:pos x="4" y="69"/>
                </a:cxn>
                <a:cxn ang="0">
                  <a:pos x="10" y="59"/>
                </a:cxn>
                <a:cxn ang="0">
                  <a:pos x="10" y="57"/>
                </a:cxn>
                <a:cxn ang="0">
                  <a:pos x="10" y="109"/>
                </a:cxn>
                <a:cxn ang="0">
                  <a:pos x="29" y="109"/>
                </a:cxn>
                <a:cxn ang="0">
                  <a:pos x="29" y="109"/>
                </a:cxn>
                <a:cxn ang="0">
                  <a:pos x="36" y="109"/>
                </a:cxn>
                <a:cxn ang="0">
                  <a:pos x="42" y="105"/>
                </a:cxn>
                <a:cxn ang="0">
                  <a:pos x="44" y="99"/>
                </a:cxn>
                <a:cxn ang="0">
                  <a:pos x="44" y="90"/>
                </a:cxn>
                <a:cxn ang="0">
                  <a:pos x="44" y="40"/>
                </a:cxn>
                <a:cxn ang="0">
                  <a:pos x="21" y="40"/>
                </a:cxn>
                <a:cxn ang="0">
                  <a:pos x="21" y="40"/>
                </a:cxn>
                <a:cxn ang="0">
                  <a:pos x="25" y="25"/>
                </a:cxn>
                <a:cxn ang="0">
                  <a:pos x="29" y="10"/>
                </a:cxn>
                <a:cxn ang="0">
                  <a:pos x="46" y="10"/>
                </a:cxn>
                <a:cxn ang="0">
                  <a:pos x="46" y="0"/>
                </a:cxn>
                <a:cxn ang="0">
                  <a:pos x="4" y="0"/>
                </a:cxn>
                <a:cxn ang="0">
                  <a:pos x="4" y="10"/>
                </a:cxn>
                <a:cxn ang="0">
                  <a:pos x="4" y="10"/>
                </a:cxn>
                <a:cxn ang="0">
                  <a:pos x="21" y="48"/>
                </a:cxn>
                <a:cxn ang="0">
                  <a:pos x="33" y="48"/>
                </a:cxn>
                <a:cxn ang="0">
                  <a:pos x="33" y="88"/>
                </a:cxn>
                <a:cxn ang="0">
                  <a:pos x="33" y="88"/>
                </a:cxn>
                <a:cxn ang="0">
                  <a:pos x="33" y="99"/>
                </a:cxn>
                <a:cxn ang="0">
                  <a:pos x="29" y="101"/>
                </a:cxn>
                <a:cxn ang="0">
                  <a:pos x="27" y="101"/>
                </a:cxn>
                <a:cxn ang="0">
                  <a:pos x="21" y="101"/>
                </a:cxn>
                <a:cxn ang="0">
                  <a:pos x="21" y="48"/>
                </a:cxn>
                <a:cxn ang="0">
                  <a:pos x="21" y="48"/>
                </a:cxn>
              </a:cxnLst>
              <a:rect l="0" t="0" r="r" b="b"/>
              <a:pathLst>
                <a:path w="46" h="109">
                  <a:moveTo>
                    <a:pt x="4" y="10"/>
                  </a:moveTo>
                  <a:lnTo>
                    <a:pt x="14" y="10"/>
                  </a:lnTo>
                  <a:lnTo>
                    <a:pt x="14" y="10"/>
                  </a:lnTo>
                  <a:lnTo>
                    <a:pt x="14" y="23"/>
                  </a:lnTo>
                  <a:lnTo>
                    <a:pt x="10" y="36"/>
                  </a:lnTo>
                  <a:lnTo>
                    <a:pt x="6" y="48"/>
                  </a:lnTo>
                  <a:lnTo>
                    <a:pt x="0" y="59"/>
                  </a:lnTo>
                  <a:lnTo>
                    <a:pt x="4" y="69"/>
                  </a:lnTo>
                  <a:lnTo>
                    <a:pt x="4" y="69"/>
                  </a:lnTo>
                  <a:lnTo>
                    <a:pt x="10" y="59"/>
                  </a:lnTo>
                  <a:lnTo>
                    <a:pt x="10" y="57"/>
                  </a:lnTo>
                  <a:lnTo>
                    <a:pt x="10" y="109"/>
                  </a:lnTo>
                  <a:lnTo>
                    <a:pt x="29" y="109"/>
                  </a:lnTo>
                  <a:lnTo>
                    <a:pt x="29" y="109"/>
                  </a:lnTo>
                  <a:lnTo>
                    <a:pt x="36" y="109"/>
                  </a:lnTo>
                  <a:lnTo>
                    <a:pt x="42" y="105"/>
                  </a:lnTo>
                  <a:lnTo>
                    <a:pt x="44" y="99"/>
                  </a:lnTo>
                  <a:lnTo>
                    <a:pt x="44" y="90"/>
                  </a:lnTo>
                  <a:lnTo>
                    <a:pt x="44" y="40"/>
                  </a:lnTo>
                  <a:lnTo>
                    <a:pt x="21" y="40"/>
                  </a:lnTo>
                  <a:lnTo>
                    <a:pt x="21" y="40"/>
                  </a:lnTo>
                  <a:lnTo>
                    <a:pt x="25" y="25"/>
                  </a:lnTo>
                  <a:lnTo>
                    <a:pt x="29" y="10"/>
                  </a:lnTo>
                  <a:lnTo>
                    <a:pt x="46" y="10"/>
                  </a:lnTo>
                  <a:lnTo>
                    <a:pt x="46" y="0"/>
                  </a:lnTo>
                  <a:lnTo>
                    <a:pt x="4" y="0"/>
                  </a:lnTo>
                  <a:lnTo>
                    <a:pt x="4" y="10"/>
                  </a:lnTo>
                  <a:lnTo>
                    <a:pt x="4" y="10"/>
                  </a:lnTo>
                  <a:close/>
                  <a:moveTo>
                    <a:pt x="21" y="48"/>
                  </a:moveTo>
                  <a:lnTo>
                    <a:pt x="33" y="48"/>
                  </a:lnTo>
                  <a:lnTo>
                    <a:pt x="33" y="88"/>
                  </a:lnTo>
                  <a:lnTo>
                    <a:pt x="33" y="88"/>
                  </a:lnTo>
                  <a:lnTo>
                    <a:pt x="33" y="99"/>
                  </a:lnTo>
                  <a:lnTo>
                    <a:pt x="29" y="101"/>
                  </a:lnTo>
                  <a:lnTo>
                    <a:pt x="27" y="101"/>
                  </a:lnTo>
                  <a:lnTo>
                    <a:pt x="21" y="101"/>
                  </a:lnTo>
                  <a:lnTo>
                    <a:pt x="21" y="48"/>
                  </a:lnTo>
                  <a:lnTo>
                    <a:pt x="21" y="48"/>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7" name="Freeform 328"/>
            <p:cNvSpPr>
              <a:spLocks noChangeAspect="1"/>
            </p:cNvSpPr>
            <p:nvPr userDrawn="1"/>
          </p:nvSpPr>
          <p:spPr bwMode="auto">
            <a:xfrm>
              <a:off x="2624" y="2348"/>
              <a:ext cx="46" cy="116"/>
            </a:xfrm>
            <a:custGeom>
              <a:avLst/>
              <a:gdLst/>
              <a:ahLst/>
              <a:cxnLst>
                <a:cxn ang="0">
                  <a:pos x="29" y="40"/>
                </a:cxn>
                <a:cxn ang="0">
                  <a:pos x="29" y="40"/>
                </a:cxn>
                <a:cxn ang="0">
                  <a:pos x="25" y="33"/>
                </a:cxn>
                <a:cxn ang="0">
                  <a:pos x="25" y="33"/>
                </a:cxn>
                <a:cxn ang="0">
                  <a:pos x="34" y="27"/>
                </a:cxn>
                <a:cxn ang="0">
                  <a:pos x="40" y="19"/>
                </a:cxn>
                <a:cxn ang="0">
                  <a:pos x="42" y="10"/>
                </a:cxn>
                <a:cxn ang="0">
                  <a:pos x="44" y="0"/>
                </a:cxn>
                <a:cxn ang="0">
                  <a:pos x="2" y="0"/>
                </a:cxn>
                <a:cxn ang="0">
                  <a:pos x="2" y="8"/>
                </a:cxn>
                <a:cxn ang="0">
                  <a:pos x="29" y="8"/>
                </a:cxn>
                <a:cxn ang="0">
                  <a:pos x="29" y="8"/>
                </a:cxn>
                <a:cxn ang="0">
                  <a:pos x="27" y="19"/>
                </a:cxn>
                <a:cxn ang="0">
                  <a:pos x="23" y="27"/>
                </a:cxn>
                <a:cxn ang="0">
                  <a:pos x="23" y="27"/>
                </a:cxn>
                <a:cxn ang="0">
                  <a:pos x="17" y="16"/>
                </a:cxn>
                <a:cxn ang="0">
                  <a:pos x="6" y="16"/>
                </a:cxn>
                <a:cxn ang="0">
                  <a:pos x="6" y="16"/>
                </a:cxn>
                <a:cxn ang="0">
                  <a:pos x="12" y="29"/>
                </a:cxn>
                <a:cxn ang="0">
                  <a:pos x="17" y="40"/>
                </a:cxn>
                <a:cxn ang="0">
                  <a:pos x="0" y="40"/>
                </a:cxn>
                <a:cxn ang="0">
                  <a:pos x="0" y="50"/>
                </a:cxn>
                <a:cxn ang="0">
                  <a:pos x="15" y="50"/>
                </a:cxn>
                <a:cxn ang="0">
                  <a:pos x="15" y="99"/>
                </a:cxn>
                <a:cxn ang="0">
                  <a:pos x="15" y="99"/>
                </a:cxn>
                <a:cxn ang="0">
                  <a:pos x="12" y="103"/>
                </a:cxn>
                <a:cxn ang="0">
                  <a:pos x="8" y="105"/>
                </a:cxn>
                <a:cxn ang="0">
                  <a:pos x="0" y="105"/>
                </a:cxn>
                <a:cxn ang="0">
                  <a:pos x="2" y="116"/>
                </a:cxn>
                <a:cxn ang="0">
                  <a:pos x="12" y="116"/>
                </a:cxn>
                <a:cxn ang="0">
                  <a:pos x="12" y="116"/>
                </a:cxn>
                <a:cxn ang="0">
                  <a:pos x="19" y="116"/>
                </a:cxn>
                <a:cxn ang="0">
                  <a:pos x="23" y="111"/>
                </a:cxn>
                <a:cxn ang="0">
                  <a:pos x="25" y="107"/>
                </a:cxn>
                <a:cxn ang="0">
                  <a:pos x="27" y="99"/>
                </a:cxn>
                <a:cxn ang="0">
                  <a:pos x="27" y="50"/>
                </a:cxn>
                <a:cxn ang="0">
                  <a:pos x="34" y="50"/>
                </a:cxn>
                <a:cxn ang="0">
                  <a:pos x="34" y="50"/>
                </a:cxn>
                <a:cxn ang="0">
                  <a:pos x="34" y="61"/>
                </a:cxn>
                <a:cxn ang="0">
                  <a:pos x="29" y="73"/>
                </a:cxn>
                <a:cxn ang="0">
                  <a:pos x="36" y="80"/>
                </a:cxn>
                <a:cxn ang="0">
                  <a:pos x="36" y="80"/>
                </a:cxn>
                <a:cxn ang="0">
                  <a:pos x="40" y="71"/>
                </a:cxn>
                <a:cxn ang="0">
                  <a:pos x="44" y="63"/>
                </a:cxn>
                <a:cxn ang="0">
                  <a:pos x="46" y="52"/>
                </a:cxn>
                <a:cxn ang="0">
                  <a:pos x="46" y="40"/>
                </a:cxn>
                <a:cxn ang="0">
                  <a:pos x="29" y="40"/>
                </a:cxn>
                <a:cxn ang="0">
                  <a:pos x="29" y="40"/>
                </a:cxn>
              </a:cxnLst>
              <a:rect l="0" t="0" r="r" b="b"/>
              <a:pathLst>
                <a:path w="46" h="116">
                  <a:moveTo>
                    <a:pt x="29" y="40"/>
                  </a:moveTo>
                  <a:lnTo>
                    <a:pt x="29" y="40"/>
                  </a:lnTo>
                  <a:lnTo>
                    <a:pt x="25" y="33"/>
                  </a:lnTo>
                  <a:lnTo>
                    <a:pt x="25" y="33"/>
                  </a:lnTo>
                  <a:lnTo>
                    <a:pt x="34" y="27"/>
                  </a:lnTo>
                  <a:lnTo>
                    <a:pt x="40" y="19"/>
                  </a:lnTo>
                  <a:lnTo>
                    <a:pt x="42" y="10"/>
                  </a:lnTo>
                  <a:lnTo>
                    <a:pt x="44" y="0"/>
                  </a:lnTo>
                  <a:lnTo>
                    <a:pt x="2" y="0"/>
                  </a:lnTo>
                  <a:lnTo>
                    <a:pt x="2" y="8"/>
                  </a:lnTo>
                  <a:lnTo>
                    <a:pt x="29" y="8"/>
                  </a:lnTo>
                  <a:lnTo>
                    <a:pt x="29" y="8"/>
                  </a:lnTo>
                  <a:lnTo>
                    <a:pt x="27" y="19"/>
                  </a:lnTo>
                  <a:lnTo>
                    <a:pt x="23" y="27"/>
                  </a:lnTo>
                  <a:lnTo>
                    <a:pt x="23" y="27"/>
                  </a:lnTo>
                  <a:lnTo>
                    <a:pt x="17" y="16"/>
                  </a:lnTo>
                  <a:lnTo>
                    <a:pt x="6" y="16"/>
                  </a:lnTo>
                  <a:lnTo>
                    <a:pt x="6" y="16"/>
                  </a:lnTo>
                  <a:lnTo>
                    <a:pt x="12" y="29"/>
                  </a:lnTo>
                  <a:lnTo>
                    <a:pt x="17" y="40"/>
                  </a:lnTo>
                  <a:lnTo>
                    <a:pt x="0" y="40"/>
                  </a:lnTo>
                  <a:lnTo>
                    <a:pt x="0" y="50"/>
                  </a:lnTo>
                  <a:lnTo>
                    <a:pt x="15" y="50"/>
                  </a:lnTo>
                  <a:lnTo>
                    <a:pt x="15" y="99"/>
                  </a:lnTo>
                  <a:lnTo>
                    <a:pt x="15" y="99"/>
                  </a:lnTo>
                  <a:lnTo>
                    <a:pt x="12" y="103"/>
                  </a:lnTo>
                  <a:lnTo>
                    <a:pt x="8" y="105"/>
                  </a:lnTo>
                  <a:lnTo>
                    <a:pt x="0" y="105"/>
                  </a:lnTo>
                  <a:lnTo>
                    <a:pt x="2" y="116"/>
                  </a:lnTo>
                  <a:lnTo>
                    <a:pt x="12" y="116"/>
                  </a:lnTo>
                  <a:lnTo>
                    <a:pt x="12" y="116"/>
                  </a:lnTo>
                  <a:lnTo>
                    <a:pt x="19" y="116"/>
                  </a:lnTo>
                  <a:lnTo>
                    <a:pt x="23" y="111"/>
                  </a:lnTo>
                  <a:lnTo>
                    <a:pt x="25" y="107"/>
                  </a:lnTo>
                  <a:lnTo>
                    <a:pt x="27" y="99"/>
                  </a:lnTo>
                  <a:lnTo>
                    <a:pt x="27" y="50"/>
                  </a:lnTo>
                  <a:lnTo>
                    <a:pt x="34" y="50"/>
                  </a:lnTo>
                  <a:lnTo>
                    <a:pt x="34" y="50"/>
                  </a:lnTo>
                  <a:lnTo>
                    <a:pt x="34" y="61"/>
                  </a:lnTo>
                  <a:lnTo>
                    <a:pt x="29" y="73"/>
                  </a:lnTo>
                  <a:lnTo>
                    <a:pt x="36" y="80"/>
                  </a:lnTo>
                  <a:lnTo>
                    <a:pt x="36" y="80"/>
                  </a:lnTo>
                  <a:lnTo>
                    <a:pt x="40" y="71"/>
                  </a:lnTo>
                  <a:lnTo>
                    <a:pt x="44" y="63"/>
                  </a:lnTo>
                  <a:lnTo>
                    <a:pt x="46" y="52"/>
                  </a:lnTo>
                  <a:lnTo>
                    <a:pt x="46" y="40"/>
                  </a:lnTo>
                  <a:lnTo>
                    <a:pt x="29" y="40"/>
                  </a:lnTo>
                  <a:lnTo>
                    <a:pt x="29" y="4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8" name="Freeform 329"/>
            <p:cNvSpPr>
              <a:spLocks noChangeAspect="1"/>
            </p:cNvSpPr>
            <p:nvPr userDrawn="1"/>
          </p:nvSpPr>
          <p:spPr bwMode="auto">
            <a:xfrm>
              <a:off x="2806" y="2419"/>
              <a:ext cx="15" cy="36"/>
            </a:xfrm>
            <a:custGeom>
              <a:avLst/>
              <a:gdLst/>
              <a:ahLst/>
              <a:cxnLst>
                <a:cxn ang="0">
                  <a:pos x="0" y="36"/>
                </a:cxn>
                <a:cxn ang="0">
                  <a:pos x="10" y="36"/>
                </a:cxn>
                <a:cxn ang="0">
                  <a:pos x="10" y="36"/>
                </a:cxn>
                <a:cxn ang="0">
                  <a:pos x="15" y="0"/>
                </a:cxn>
                <a:cxn ang="0">
                  <a:pos x="4" y="0"/>
                </a:cxn>
                <a:cxn ang="0">
                  <a:pos x="4" y="0"/>
                </a:cxn>
                <a:cxn ang="0">
                  <a:pos x="0" y="36"/>
                </a:cxn>
                <a:cxn ang="0">
                  <a:pos x="0" y="36"/>
                </a:cxn>
              </a:cxnLst>
              <a:rect l="0" t="0" r="r" b="b"/>
              <a:pathLst>
                <a:path w="15" h="36">
                  <a:moveTo>
                    <a:pt x="0" y="36"/>
                  </a:moveTo>
                  <a:lnTo>
                    <a:pt x="10" y="36"/>
                  </a:lnTo>
                  <a:lnTo>
                    <a:pt x="10" y="36"/>
                  </a:lnTo>
                  <a:lnTo>
                    <a:pt x="15" y="0"/>
                  </a:lnTo>
                  <a:lnTo>
                    <a:pt x="4" y="0"/>
                  </a:lnTo>
                  <a:lnTo>
                    <a:pt x="4" y="0"/>
                  </a:lnTo>
                  <a:lnTo>
                    <a:pt x="0" y="36"/>
                  </a:lnTo>
                  <a:lnTo>
                    <a:pt x="0" y="36"/>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9" name="Freeform 330"/>
            <p:cNvSpPr>
              <a:spLocks noChangeAspect="1"/>
            </p:cNvSpPr>
            <p:nvPr userDrawn="1"/>
          </p:nvSpPr>
          <p:spPr bwMode="auto">
            <a:xfrm>
              <a:off x="2806" y="2345"/>
              <a:ext cx="46" cy="119"/>
            </a:xfrm>
            <a:custGeom>
              <a:avLst/>
              <a:gdLst/>
              <a:ahLst/>
              <a:cxnLst>
                <a:cxn ang="0">
                  <a:pos x="42" y="64"/>
                </a:cxn>
                <a:cxn ang="0">
                  <a:pos x="42" y="64"/>
                </a:cxn>
                <a:cxn ang="0">
                  <a:pos x="44" y="64"/>
                </a:cxn>
                <a:cxn ang="0">
                  <a:pos x="46" y="62"/>
                </a:cxn>
                <a:cxn ang="0">
                  <a:pos x="46" y="57"/>
                </a:cxn>
                <a:cxn ang="0">
                  <a:pos x="46" y="57"/>
                </a:cxn>
                <a:cxn ang="0">
                  <a:pos x="42" y="43"/>
                </a:cxn>
                <a:cxn ang="0">
                  <a:pos x="34" y="43"/>
                </a:cxn>
                <a:cxn ang="0">
                  <a:pos x="34" y="43"/>
                </a:cxn>
                <a:cxn ang="0">
                  <a:pos x="36" y="55"/>
                </a:cxn>
                <a:cxn ang="0">
                  <a:pos x="19" y="55"/>
                </a:cxn>
                <a:cxn ang="0">
                  <a:pos x="19" y="55"/>
                </a:cxn>
                <a:cxn ang="0">
                  <a:pos x="30" y="38"/>
                </a:cxn>
                <a:cxn ang="0">
                  <a:pos x="40" y="19"/>
                </a:cxn>
                <a:cxn ang="0">
                  <a:pos x="27" y="19"/>
                </a:cxn>
                <a:cxn ang="0">
                  <a:pos x="27" y="19"/>
                </a:cxn>
                <a:cxn ang="0">
                  <a:pos x="21" y="32"/>
                </a:cxn>
                <a:cxn ang="0">
                  <a:pos x="21" y="32"/>
                </a:cxn>
                <a:cxn ang="0">
                  <a:pos x="15" y="24"/>
                </a:cxn>
                <a:cxn ang="0">
                  <a:pos x="15" y="24"/>
                </a:cxn>
                <a:cxn ang="0">
                  <a:pos x="32" y="0"/>
                </a:cxn>
                <a:cxn ang="0">
                  <a:pos x="17" y="0"/>
                </a:cxn>
                <a:cxn ang="0">
                  <a:pos x="17" y="0"/>
                </a:cxn>
                <a:cxn ang="0">
                  <a:pos x="2" y="24"/>
                </a:cxn>
                <a:cxn ang="0">
                  <a:pos x="2" y="24"/>
                </a:cxn>
                <a:cxn ang="0">
                  <a:pos x="15" y="41"/>
                </a:cxn>
                <a:cxn ang="0">
                  <a:pos x="15" y="41"/>
                </a:cxn>
                <a:cxn ang="0">
                  <a:pos x="6" y="55"/>
                </a:cxn>
                <a:cxn ang="0">
                  <a:pos x="0" y="55"/>
                </a:cxn>
                <a:cxn ang="0">
                  <a:pos x="0" y="66"/>
                </a:cxn>
                <a:cxn ang="0">
                  <a:pos x="19" y="64"/>
                </a:cxn>
                <a:cxn ang="0">
                  <a:pos x="19" y="119"/>
                </a:cxn>
                <a:cxn ang="0">
                  <a:pos x="32" y="119"/>
                </a:cxn>
                <a:cxn ang="0">
                  <a:pos x="32" y="64"/>
                </a:cxn>
                <a:cxn ang="0">
                  <a:pos x="42" y="64"/>
                </a:cxn>
                <a:cxn ang="0">
                  <a:pos x="42" y="64"/>
                </a:cxn>
              </a:cxnLst>
              <a:rect l="0" t="0" r="r" b="b"/>
              <a:pathLst>
                <a:path w="46" h="119">
                  <a:moveTo>
                    <a:pt x="42" y="64"/>
                  </a:moveTo>
                  <a:lnTo>
                    <a:pt x="42" y="64"/>
                  </a:lnTo>
                  <a:lnTo>
                    <a:pt x="44" y="64"/>
                  </a:lnTo>
                  <a:lnTo>
                    <a:pt x="46" y="62"/>
                  </a:lnTo>
                  <a:lnTo>
                    <a:pt x="46" y="57"/>
                  </a:lnTo>
                  <a:lnTo>
                    <a:pt x="46" y="57"/>
                  </a:lnTo>
                  <a:lnTo>
                    <a:pt x="42" y="43"/>
                  </a:lnTo>
                  <a:lnTo>
                    <a:pt x="34" y="43"/>
                  </a:lnTo>
                  <a:lnTo>
                    <a:pt x="34" y="43"/>
                  </a:lnTo>
                  <a:lnTo>
                    <a:pt x="36" y="55"/>
                  </a:lnTo>
                  <a:lnTo>
                    <a:pt x="19" y="55"/>
                  </a:lnTo>
                  <a:lnTo>
                    <a:pt x="19" y="55"/>
                  </a:lnTo>
                  <a:lnTo>
                    <a:pt x="30" y="38"/>
                  </a:lnTo>
                  <a:lnTo>
                    <a:pt x="40" y="19"/>
                  </a:lnTo>
                  <a:lnTo>
                    <a:pt x="27" y="19"/>
                  </a:lnTo>
                  <a:lnTo>
                    <a:pt x="27" y="19"/>
                  </a:lnTo>
                  <a:lnTo>
                    <a:pt x="21" y="32"/>
                  </a:lnTo>
                  <a:lnTo>
                    <a:pt x="21" y="32"/>
                  </a:lnTo>
                  <a:lnTo>
                    <a:pt x="15" y="24"/>
                  </a:lnTo>
                  <a:lnTo>
                    <a:pt x="15" y="24"/>
                  </a:lnTo>
                  <a:lnTo>
                    <a:pt x="32" y="0"/>
                  </a:lnTo>
                  <a:lnTo>
                    <a:pt x="17" y="0"/>
                  </a:lnTo>
                  <a:lnTo>
                    <a:pt x="17" y="0"/>
                  </a:lnTo>
                  <a:lnTo>
                    <a:pt x="2" y="24"/>
                  </a:lnTo>
                  <a:lnTo>
                    <a:pt x="2" y="24"/>
                  </a:lnTo>
                  <a:lnTo>
                    <a:pt x="15" y="41"/>
                  </a:lnTo>
                  <a:lnTo>
                    <a:pt x="15" y="41"/>
                  </a:lnTo>
                  <a:lnTo>
                    <a:pt x="6" y="55"/>
                  </a:lnTo>
                  <a:lnTo>
                    <a:pt x="0" y="55"/>
                  </a:lnTo>
                  <a:lnTo>
                    <a:pt x="0" y="66"/>
                  </a:lnTo>
                  <a:lnTo>
                    <a:pt x="19" y="64"/>
                  </a:lnTo>
                  <a:lnTo>
                    <a:pt x="19" y="119"/>
                  </a:lnTo>
                  <a:lnTo>
                    <a:pt x="32" y="119"/>
                  </a:lnTo>
                  <a:lnTo>
                    <a:pt x="32" y="64"/>
                  </a:lnTo>
                  <a:lnTo>
                    <a:pt x="42" y="64"/>
                  </a:lnTo>
                  <a:lnTo>
                    <a:pt x="42" y="64"/>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0" name="Freeform 331"/>
            <p:cNvSpPr>
              <a:spLocks noChangeAspect="1"/>
            </p:cNvSpPr>
            <p:nvPr userDrawn="1"/>
          </p:nvSpPr>
          <p:spPr bwMode="auto">
            <a:xfrm>
              <a:off x="2850" y="2345"/>
              <a:ext cx="31" cy="32"/>
            </a:xfrm>
            <a:custGeom>
              <a:avLst/>
              <a:gdLst/>
              <a:ahLst/>
              <a:cxnLst>
                <a:cxn ang="0">
                  <a:pos x="28" y="0"/>
                </a:cxn>
                <a:cxn ang="0">
                  <a:pos x="13" y="0"/>
                </a:cxn>
                <a:cxn ang="0">
                  <a:pos x="13" y="0"/>
                </a:cxn>
                <a:cxn ang="0">
                  <a:pos x="9" y="17"/>
                </a:cxn>
                <a:cxn ang="0">
                  <a:pos x="0" y="32"/>
                </a:cxn>
                <a:cxn ang="0">
                  <a:pos x="11" y="32"/>
                </a:cxn>
                <a:cxn ang="0">
                  <a:pos x="11" y="32"/>
                </a:cxn>
                <a:cxn ang="0">
                  <a:pos x="19" y="17"/>
                </a:cxn>
                <a:cxn ang="0">
                  <a:pos x="28" y="0"/>
                </a:cxn>
                <a:cxn ang="0">
                  <a:pos x="28" y="0"/>
                </a:cxn>
              </a:cxnLst>
              <a:rect l="0" t="0" r="r" b="b"/>
              <a:pathLst>
                <a:path w="28" h="32">
                  <a:moveTo>
                    <a:pt x="28" y="0"/>
                  </a:moveTo>
                  <a:lnTo>
                    <a:pt x="13" y="0"/>
                  </a:lnTo>
                  <a:lnTo>
                    <a:pt x="13" y="0"/>
                  </a:lnTo>
                  <a:lnTo>
                    <a:pt x="9" y="17"/>
                  </a:lnTo>
                  <a:lnTo>
                    <a:pt x="0" y="32"/>
                  </a:lnTo>
                  <a:lnTo>
                    <a:pt x="11" y="32"/>
                  </a:lnTo>
                  <a:lnTo>
                    <a:pt x="11" y="32"/>
                  </a:lnTo>
                  <a:lnTo>
                    <a:pt x="19" y="17"/>
                  </a:lnTo>
                  <a:lnTo>
                    <a:pt x="28" y="0"/>
                  </a:lnTo>
                  <a:lnTo>
                    <a:pt x="28"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1" name="Freeform 332"/>
            <p:cNvSpPr>
              <a:spLocks noChangeAspect="1"/>
            </p:cNvSpPr>
            <p:nvPr userDrawn="1"/>
          </p:nvSpPr>
          <p:spPr bwMode="auto">
            <a:xfrm>
              <a:off x="2889" y="2345"/>
              <a:ext cx="27" cy="32"/>
            </a:xfrm>
            <a:custGeom>
              <a:avLst/>
              <a:gdLst/>
              <a:ahLst/>
              <a:cxnLst>
                <a:cxn ang="0">
                  <a:pos x="27" y="32"/>
                </a:cxn>
                <a:cxn ang="0">
                  <a:pos x="27" y="32"/>
                </a:cxn>
                <a:cxn ang="0">
                  <a:pos x="19" y="17"/>
                </a:cxn>
                <a:cxn ang="0">
                  <a:pos x="10" y="0"/>
                </a:cxn>
                <a:cxn ang="0">
                  <a:pos x="0" y="0"/>
                </a:cxn>
                <a:cxn ang="0">
                  <a:pos x="0" y="0"/>
                </a:cxn>
                <a:cxn ang="0">
                  <a:pos x="6" y="17"/>
                </a:cxn>
                <a:cxn ang="0">
                  <a:pos x="12" y="32"/>
                </a:cxn>
                <a:cxn ang="0">
                  <a:pos x="27" y="32"/>
                </a:cxn>
                <a:cxn ang="0">
                  <a:pos x="27" y="32"/>
                </a:cxn>
              </a:cxnLst>
              <a:rect l="0" t="0" r="r" b="b"/>
              <a:pathLst>
                <a:path w="27" h="32">
                  <a:moveTo>
                    <a:pt x="27" y="32"/>
                  </a:moveTo>
                  <a:lnTo>
                    <a:pt x="27" y="32"/>
                  </a:lnTo>
                  <a:lnTo>
                    <a:pt x="19" y="17"/>
                  </a:lnTo>
                  <a:lnTo>
                    <a:pt x="10" y="0"/>
                  </a:lnTo>
                  <a:lnTo>
                    <a:pt x="0" y="0"/>
                  </a:lnTo>
                  <a:lnTo>
                    <a:pt x="0" y="0"/>
                  </a:lnTo>
                  <a:lnTo>
                    <a:pt x="6" y="17"/>
                  </a:lnTo>
                  <a:lnTo>
                    <a:pt x="12" y="32"/>
                  </a:lnTo>
                  <a:lnTo>
                    <a:pt x="27" y="32"/>
                  </a:lnTo>
                  <a:lnTo>
                    <a:pt x="27" y="32"/>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2" name="Freeform 333"/>
            <p:cNvSpPr>
              <a:spLocks noChangeAspect="1"/>
            </p:cNvSpPr>
            <p:nvPr userDrawn="1"/>
          </p:nvSpPr>
          <p:spPr bwMode="auto">
            <a:xfrm>
              <a:off x="2843" y="2419"/>
              <a:ext cx="11" cy="34"/>
            </a:xfrm>
            <a:custGeom>
              <a:avLst/>
              <a:gdLst/>
              <a:ahLst/>
              <a:cxnLst>
                <a:cxn ang="0">
                  <a:pos x="0" y="0"/>
                </a:cxn>
                <a:cxn ang="0">
                  <a:pos x="0" y="0"/>
                </a:cxn>
                <a:cxn ang="0">
                  <a:pos x="0" y="34"/>
                </a:cxn>
                <a:cxn ang="0">
                  <a:pos x="11" y="34"/>
                </a:cxn>
                <a:cxn ang="0">
                  <a:pos x="11" y="34"/>
                </a:cxn>
                <a:cxn ang="0">
                  <a:pos x="8" y="0"/>
                </a:cxn>
                <a:cxn ang="0">
                  <a:pos x="0" y="0"/>
                </a:cxn>
                <a:cxn ang="0">
                  <a:pos x="0" y="0"/>
                </a:cxn>
              </a:cxnLst>
              <a:rect l="0" t="0" r="r" b="b"/>
              <a:pathLst>
                <a:path w="11" h="34">
                  <a:moveTo>
                    <a:pt x="0" y="0"/>
                  </a:moveTo>
                  <a:lnTo>
                    <a:pt x="0" y="0"/>
                  </a:lnTo>
                  <a:lnTo>
                    <a:pt x="0" y="34"/>
                  </a:lnTo>
                  <a:lnTo>
                    <a:pt x="11" y="34"/>
                  </a:lnTo>
                  <a:lnTo>
                    <a:pt x="11" y="34"/>
                  </a:lnTo>
                  <a:lnTo>
                    <a:pt x="8" y="0"/>
                  </a:lnTo>
                  <a:lnTo>
                    <a:pt x="0" y="0"/>
                  </a:lnTo>
                  <a:lnTo>
                    <a:pt x="0"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3" name="Freeform 334"/>
            <p:cNvSpPr>
              <a:spLocks noChangeAspect="1"/>
            </p:cNvSpPr>
            <p:nvPr userDrawn="1"/>
          </p:nvSpPr>
          <p:spPr bwMode="auto">
            <a:xfrm>
              <a:off x="2900" y="2419"/>
              <a:ext cx="16" cy="34"/>
            </a:xfrm>
            <a:custGeom>
              <a:avLst/>
              <a:gdLst/>
              <a:ahLst/>
              <a:cxnLst>
                <a:cxn ang="0">
                  <a:pos x="11" y="0"/>
                </a:cxn>
                <a:cxn ang="0">
                  <a:pos x="0" y="0"/>
                </a:cxn>
                <a:cxn ang="0">
                  <a:pos x="0" y="0"/>
                </a:cxn>
                <a:cxn ang="0">
                  <a:pos x="2" y="17"/>
                </a:cxn>
                <a:cxn ang="0">
                  <a:pos x="4" y="34"/>
                </a:cxn>
                <a:cxn ang="0">
                  <a:pos x="15" y="34"/>
                </a:cxn>
                <a:cxn ang="0">
                  <a:pos x="15" y="34"/>
                </a:cxn>
                <a:cxn ang="0">
                  <a:pos x="13" y="17"/>
                </a:cxn>
                <a:cxn ang="0">
                  <a:pos x="11" y="0"/>
                </a:cxn>
                <a:cxn ang="0">
                  <a:pos x="11" y="0"/>
                </a:cxn>
              </a:cxnLst>
              <a:rect l="0" t="0" r="r" b="b"/>
              <a:pathLst>
                <a:path w="15" h="34">
                  <a:moveTo>
                    <a:pt x="11" y="0"/>
                  </a:moveTo>
                  <a:lnTo>
                    <a:pt x="0" y="0"/>
                  </a:lnTo>
                  <a:lnTo>
                    <a:pt x="0" y="0"/>
                  </a:lnTo>
                  <a:lnTo>
                    <a:pt x="2" y="17"/>
                  </a:lnTo>
                  <a:lnTo>
                    <a:pt x="4" y="34"/>
                  </a:lnTo>
                  <a:lnTo>
                    <a:pt x="15" y="34"/>
                  </a:lnTo>
                  <a:lnTo>
                    <a:pt x="15" y="34"/>
                  </a:lnTo>
                  <a:lnTo>
                    <a:pt x="13" y="17"/>
                  </a:lnTo>
                  <a:lnTo>
                    <a:pt x="11" y="0"/>
                  </a:lnTo>
                  <a:lnTo>
                    <a:pt x="11"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4" name="Freeform 335"/>
            <p:cNvSpPr>
              <a:spLocks noChangeAspect="1"/>
            </p:cNvSpPr>
            <p:nvPr userDrawn="1"/>
          </p:nvSpPr>
          <p:spPr bwMode="auto">
            <a:xfrm>
              <a:off x="2860" y="2365"/>
              <a:ext cx="52" cy="46"/>
            </a:xfrm>
            <a:custGeom>
              <a:avLst/>
              <a:gdLst/>
              <a:ahLst/>
              <a:cxnLst>
                <a:cxn ang="0">
                  <a:pos x="51" y="40"/>
                </a:cxn>
                <a:cxn ang="0">
                  <a:pos x="51" y="40"/>
                </a:cxn>
                <a:cxn ang="0">
                  <a:pos x="51" y="36"/>
                </a:cxn>
                <a:cxn ang="0">
                  <a:pos x="51" y="36"/>
                </a:cxn>
                <a:cxn ang="0">
                  <a:pos x="40" y="19"/>
                </a:cxn>
                <a:cxn ang="0">
                  <a:pos x="30" y="19"/>
                </a:cxn>
                <a:cxn ang="0">
                  <a:pos x="30" y="19"/>
                </a:cxn>
                <a:cxn ang="0">
                  <a:pos x="38" y="36"/>
                </a:cxn>
                <a:cxn ang="0">
                  <a:pos x="15" y="36"/>
                </a:cxn>
                <a:cxn ang="0">
                  <a:pos x="15" y="36"/>
                </a:cxn>
                <a:cxn ang="0">
                  <a:pos x="27" y="0"/>
                </a:cxn>
                <a:cxn ang="0">
                  <a:pos x="15" y="0"/>
                </a:cxn>
                <a:cxn ang="0">
                  <a:pos x="15" y="0"/>
                </a:cxn>
                <a:cxn ang="0">
                  <a:pos x="8" y="24"/>
                </a:cxn>
                <a:cxn ang="0">
                  <a:pos x="0" y="45"/>
                </a:cxn>
                <a:cxn ang="0">
                  <a:pos x="44" y="45"/>
                </a:cxn>
                <a:cxn ang="0">
                  <a:pos x="44" y="45"/>
                </a:cxn>
                <a:cxn ang="0">
                  <a:pos x="49" y="45"/>
                </a:cxn>
                <a:cxn ang="0">
                  <a:pos x="51" y="40"/>
                </a:cxn>
                <a:cxn ang="0">
                  <a:pos x="51" y="40"/>
                </a:cxn>
              </a:cxnLst>
              <a:rect l="0" t="0" r="r" b="b"/>
              <a:pathLst>
                <a:path w="51" h="45">
                  <a:moveTo>
                    <a:pt x="51" y="40"/>
                  </a:moveTo>
                  <a:lnTo>
                    <a:pt x="51" y="40"/>
                  </a:lnTo>
                  <a:lnTo>
                    <a:pt x="51" y="36"/>
                  </a:lnTo>
                  <a:lnTo>
                    <a:pt x="51" y="36"/>
                  </a:lnTo>
                  <a:lnTo>
                    <a:pt x="40" y="19"/>
                  </a:lnTo>
                  <a:lnTo>
                    <a:pt x="30" y="19"/>
                  </a:lnTo>
                  <a:lnTo>
                    <a:pt x="30" y="19"/>
                  </a:lnTo>
                  <a:lnTo>
                    <a:pt x="38" y="36"/>
                  </a:lnTo>
                  <a:lnTo>
                    <a:pt x="15" y="36"/>
                  </a:lnTo>
                  <a:lnTo>
                    <a:pt x="15" y="36"/>
                  </a:lnTo>
                  <a:lnTo>
                    <a:pt x="27" y="0"/>
                  </a:lnTo>
                  <a:lnTo>
                    <a:pt x="15" y="0"/>
                  </a:lnTo>
                  <a:lnTo>
                    <a:pt x="15" y="0"/>
                  </a:lnTo>
                  <a:lnTo>
                    <a:pt x="8" y="24"/>
                  </a:lnTo>
                  <a:lnTo>
                    <a:pt x="0" y="45"/>
                  </a:lnTo>
                  <a:lnTo>
                    <a:pt x="44" y="45"/>
                  </a:lnTo>
                  <a:lnTo>
                    <a:pt x="44" y="45"/>
                  </a:lnTo>
                  <a:lnTo>
                    <a:pt x="49" y="45"/>
                  </a:lnTo>
                  <a:lnTo>
                    <a:pt x="51" y="40"/>
                  </a:lnTo>
                  <a:lnTo>
                    <a:pt x="51" y="4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5" name="Freeform 336"/>
            <p:cNvSpPr>
              <a:spLocks noChangeAspect="1"/>
            </p:cNvSpPr>
            <p:nvPr userDrawn="1"/>
          </p:nvSpPr>
          <p:spPr bwMode="auto">
            <a:xfrm>
              <a:off x="2882" y="2416"/>
              <a:ext cx="11" cy="22"/>
            </a:xfrm>
            <a:custGeom>
              <a:avLst/>
              <a:gdLst/>
              <a:ahLst/>
              <a:cxnLst>
                <a:cxn ang="0">
                  <a:pos x="11" y="23"/>
                </a:cxn>
                <a:cxn ang="0">
                  <a:pos x="11" y="23"/>
                </a:cxn>
                <a:cxn ang="0">
                  <a:pos x="9" y="0"/>
                </a:cxn>
                <a:cxn ang="0">
                  <a:pos x="0" y="0"/>
                </a:cxn>
                <a:cxn ang="0">
                  <a:pos x="0" y="0"/>
                </a:cxn>
                <a:cxn ang="0">
                  <a:pos x="0" y="23"/>
                </a:cxn>
                <a:cxn ang="0">
                  <a:pos x="11" y="23"/>
                </a:cxn>
                <a:cxn ang="0">
                  <a:pos x="11" y="23"/>
                </a:cxn>
              </a:cxnLst>
              <a:rect l="0" t="0" r="r" b="b"/>
              <a:pathLst>
                <a:path w="11" h="23">
                  <a:moveTo>
                    <a:pt x="11" y="23"/>
                  </a:moveTo>
                  <a:lnTo>
                    <a:pt x="11" y="23"/>
                  </a:lnTo>
                  <a:lnTo>
                    <a:pt x="9" y="0"/>
                  </a:lnTo>
                  <a:lnTo>
                    <a:pt x="0" y="0"/>
                  </a:lnTo>
                  <a:lnTo>
                    <a:pt x="0" y="0"/>
                  </a:lnTo>
                  <a:lnTo>
                    <a:pt x="0" y="23"/>
                  </a:lnTo>
                  <a:lnTo>
                    <a:pt x="11" y="23"/>
                  </a:lnTo>
                  <a:lnTo>
                    <a:pt x="11" y="23"/>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6" name="Freeform 337"/>
            <p:cNvSpPr>
              <a:spLocks noChangeAspect="1"/>
            </p:cNvSpPr>
            <p:nvPr userDrawn="1"/>
          </p:nvSpPr>
          <p:spPr bwMode="auto">
            <a:xfrm>
              <a:off x="2861" y="2416"/>
              <a:ext cx="38" cy="48"/>
            </a:xfrm>
            <a:custGeom>
              <a:avLst/>
              <a:gdLst/>
              <a:ahLst/>
              <a:cxnLst>
                <a:cxn ang="0">
                  <a:pos x="19" y="49"/>
                </a:cxn>
                <a:cxn ang="0">
                  <a:pos x="19" y="49"/>
                </a:cxn>
                <a:cxn ang="0">
                  <a:pos x="13" y="49"/>
                </a:cxn>
                <a:cxn ang="0">
                  <a:pos x="13" y="49"/>
                </a:cxn>
                <a:cxn ang="0">
                  <a:pos x="6" y="46"/>
                </a:cxn>
                <a:cxn ang="0">
                  <a:pos x="2" y="44"/>
                </a:cxn>
                <a:cxn ang="0">
                  <a:pos x="0" y="40"/>
                </a:cxn>
                <a:cxn ang="0">
                  <a:pos x="0" y="34"/>
                </a:cxn>
                <a:cxn ang="0">
                  <a:pos x="0" y="0"/>
                </a:cxn>
                <a:cxn ang="0">
                  <a:pos x="13" y="0"/>
                </a:cxn>
                <a:cxn ang="0">
                  <a:pos x="13" y="34"/>
                </a:cxn>
                <a:cxn ang="0">
                  <a:pos x="13" y="34"/>
                </a:cxn>
                <a:cxn ang="0">
                  <a:pos x="13" y="38"/>
                </a:cxn>
                <a:cxn ang="0">
                  <a:pos x="17" y="38"/>
                </a:cxn>
                <a:cxn ang="0">
                  <a:pos x="17" y="38"/>
                </a:cxn>
                <a:cxn ang="0">
                  <a:pos x="25" y="38"/>
                </a:cxn>
                <a:cxn ang="0">
                  <a:pos x="25" y="38"/>
                </a:cxn>
                <a:cxn ang="0">
                  <a:pos x="28" y="38"/>
                </a:cxn>
                <a:cxn ang="0">
                  <a:pos x="30" y="34"/>
                </a:cxn>
                <a:cxn ang="0">
                  <a:pos x="30" y="27"/>
                </a:cxn>
                <a:cxn ang="0">
                  <a:pos x="38" y="27"/>
                </a:cxn>
                <a:cxn ang="0">
                  <a:pos x="38" y="34"/>
                </a:cxn>
                <a:cxn ang="0">
                  <a:pos x="38" y="34"/>
                </a:cxn>
                <a:cxn ang="0">
                  <a:pos x="38" y="40"/>
                </a:cxn>
                <a:cxn ang="0">
                  <a:pos x="36" y="44"/>
                </a:cxn>
                <a:cxn ang="0">
                  <a:pos x="34" y="46"/>
                </a:cxn>
                <a:cxn ang="0">
                  <a:pos x="28" y="49"/>
                </a:cxn>
                <a:cxn ang="0">
                  <a:pos x="28" y="49"/>
                </a:cxn>
                <a:cxn ang="0">
                  <a:pos x="19" y="49"/>
                </a:cxn>
                <a:cxn ang="0">
                  <a:pos x="19" y="49"/>
                </a:cxn>
              </a:cxnLst>
              <a:rect l="0" t="0" r="r" b="b"/>
              <a:pathLst>
                <a:path w="38" h="49">
                  <a:moveTo>
                    <a:pt x="19" y="49"/>
                  </a:moveTo>
                  <a:lnTo>
                    <a:pt x="19" y="49"/>
                  </a:lnTo>
                  <a:lnTo>
                    <a:pt x="13" y="49"/>
                  </a:lnTo>
                  <a:lnTo>
                    <a:pt x="13" y="49"/>
                  </a:lnTo>
                  <a:lnTo>
                    <a:pt x="6" y="46"/>
                  </a:lnTo>
                  <a:lnTo>
                    <a:pt x="2" y="44"/>
                  </a:lnTo>
                  <a:lnTo>
                    <a:pt x="0" y="40"/>
                  </a:lnTo>
                  <a:lnTo>
                    <a:pt x="0" y="34"/>
                  </a:lnTo>
                  <a:lnTo>
                    <a:pt x="0" y="0"/>
                  </a:lnTo>
                  <a:lnTo>
                    <a:pt x="13" y="0"/>
                  </a:lnTo>
                  <a:lnTo>
                    <a:pt x="13" y="34"/>
                  </a:lnTo>
                  <a:lnTo>
                    <a:pt x="13" y="34"/>
                  </a:lnTo>
                  <a:lnTo>
                    <a:pt x="13" y="38"/>
                  </a:lnTo>
                  <a:lnTo>
                    <a:pt x="17" y="38"/>
                  </a:lnTo>
                  <a:lnTo>
                    <a:pt x="17" y="38"/>
                  </a:lnTo>
                  <a:lnTo>
                    <a:pt x="25" y="38"/>
                  </a:lnTo>
                  <a:lnTo>
                    <a:pt x="25" y="38"/>
                  </a:lnTo>
                  <a:lnTo>
                    <a:pt x="28" y="38"/>
                  </a:lnTo>
                  <a:lnTo>
                    <a:pt x="30" y="34"/>
                  </a:lnTo>
                  <a:lnTo>
                    <a:pt x="30" y="27"/>
                  </a:lnTo>
                  <a:lnTo>
                    <a:pt x="38" y="27"/>
                  </a:lnTo>
                  <a:lnTo>
                    <a:pt x="38" y="34"/>
                  </a:lnTo>
                  <a:lnTo>
                    <a:pt x="38" y="34"/>
                  </a:lnTo>
                  <a:lnTo>
                    <a:pt x="38" y="40"/>
                  </a:lnTo>
                  <a:lnTo>
                    <a:pt x="36" y="44"/>
                  </a:lnTo>
                  <a:lnTo>
                    <a:pt x="34" y="46"/>
                  </a:lnTo>
                  <a:lnTo>
                    <a:pt x="28" y="49"/>
                  </a:lnTo>
                  <a:lnTo>
                    <a:pt x="28" y="49"/>
                  </a:lnTo>
                  <a:lnTo>
                    <a:pt x="19" y="49"/>
                  </a:lnTo>
                  <a:lnTo>
                    <a:pt x="19" y="49"/>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7" name="Freeform 338"/>
            <p:cNvSpPr>
              <a:spLocks noChangeAspect="1" noEditPoints="1"/>
            </p:cNvSpPr>
            <p:nvPr userDrawn="1"/>
          </p:nvSpPr>
          <p:spPr bwMode="auto">
            <a:xfrm>
              <a:off x="2562" y="2348"/>
              <a:ext cx="57" cy="111"/>
            </a:xfrm>
            <a:custGeom>
              <a:avLst/>
              <a:gdLst/>
              <a:ahLst/>
              <a:cxnLst>
                <a:cxn ang="0">
                  <a:pos x="34" y="94"/>
                </a:cxn>
                <a:cxn ang="0">
                  <a:pos x="34" y="82"/>
                </a:cxn>
                <a:cxn ang="0">
                  <a:pos x="55" y="82"/>
                </a:cxn>
                <a:cxn ang="0">
                  <a:pos x="55" y="71"/>
                </a:cxn>
                <a:cxn ang="0">
                  <a:pos x="34" y="71"/>
                </a:cxn>
                <a:cxn ang="0">
                  <a:pos x="34" y="59"/>
                </a:cxn>
                <a:cxn ang="0">
                  <a:pos x="43" y="59"/>
                </a:cxn>
                <a:cxn ang="0">
                  <a:pos x="43" y="59"/>
                </a:cxn>
                <a:cxn ang="0">
                  <a:pos x="49" y="59"/>
                </a:cxn>
                <a:cxn ang="0">
                  <a:pos x="53" y="56"/>
                </a:cxn>
                <a:cxn ang="0">
                  <a:pos x="55" y="50"/>
                </a:cxn>
                <a:cxn ang="0">
                  <a:pos x="57" y="46"/>
                </a:cxn>
                <a:cxn ang="0">
                  <a:pos x="57" y="0"/>
                </a:cxn>
                <a:cxn ang="0">
                  <a:pos x="2" y="0"/>
                </a:cxn>
                <a:cxn ang="0">
                  <a:pos x="2" y="59"/>
                </a:cxn>
                <a:cxn ang="0">
                  <a:pos x="24" y="59"/>
                </a:cxn>
                <a:cxn ang="0">
                  <a:pos x="24" y="71"/>
                </a:cxn>
                <a:cxn ang="0">
                  <a:pos x="2" y="71"/>
                </a:cxn>
                <a:cxn ang="0">
                  <a:pos x="2" y="82"/>
                </a:cxn>
                <a:cxn ang="0">
                  <a:pos x="24" y="82"/>
                </a:cxn>
                <a:cxn ang="0">
                  <a:pos x="24" y="97"/>
                </a:cxn>
                <a:cxn ang="0">
                  <a:pos x="24" y="97"/>
                </a:cxn>
                <a:cxn ang="0">
                  <a:pos x="0" y="99"/>
                </a:cxn>
                <a:cxn ang="0">
                  <a:pos x="0" y="111"/>
                </a:cxn>
                <a:cxn ang="0">
                  <a:pos x="0" y="111"/>
                </a:cxn>
                <a:cxn ang="0">
                  <a:pos x="30" y="107"/>
                </a:cxn>
                <a:cxn ang="0">
                  <a:pos x="57" y="101"/>
                </a:cxn>
                <a:cxn ang="0">
                  <a:pos x="57" y="90"/>
                </a:cxn>
                <a:cxn ang="0">
                  <a:pos x="57" y="90"/>
                </a:cxn>
                <a:cxn ang="0">
                  <a:pos x="34" y="94"/>
                </a:cxn>
                <a:cxn ang="0">
                  <a:pos x="34" y="94"/>
                </a:cxn>
                <a:cxn ang="0">
                  <a:pos x="34" y="8"/>
                </a:cxn>
                <a:cxn ang="0">
                  <a:pos x="45" y="8"/>
                </a:cxn>
                <a:cxn ang="0">
                  <a:pos x="45" y="25"/>
                </a:cxn>
                <a:cxn ang="0">
                  <a:pos x="34" y="25"/>
                </a:cxn>
                <a:cxn ang="0">
                  <a:pos x="34" y="8"/>
                </a:cxn>
                <a:cxn ang="0">
                  <a:pos x="34" y="8"/>
                </a:cxn>
                <a:cxn ang="0">
                  <a:pos x="34" y="33"/>
                </a:cxn>
                <a:cxn ang="0">
                  <a:pos x="45" y="33"/>
                </a:cxn>
                <a:cxn ang="0">
                  <a:pos x="45" y="33"/>
                </a:cxn>
                <a:cxn ang="0">
                  <a:pos x="45" y="46"/>
                </a:cxn>
                <a:cxn ang="0">
                  <a:pos x="45" y="46"/>
                </a:cxn>
                <a:cxn ang="0">
                  <a:pos x="43" y="48"/>
                </a:cxn>
                <a:cxn ang="0">
                  <a:pos x="40" y="50"/>
                </a:cxn>
                <a:cxn ang="0">
                  <a:pos x="40" y="50"/>
                </a:cxn>
                <a:cxn ang="0">
                  <a:pos x="34" y="50"/>
                </a:cxn>
                <a:cxn ang="0">
                  <a:pos x="34" y="33"/>
                </a:cxn>
                <a:cxn ang="0">
                  <a:pos x="34" y="33"/>
                </a:cxn>
                <a:cxn ang="0">
                  <a:pos x="13" y="8"/>
                </a:cxn>
                <a:cxn ang="0">
                  <a:pos x="24" y="8"/>
                </a:cxn>
                <a:cxn ang="0">
                  <a:pos x="24" y="25"/>
                </a:cxn>
                <a:cxn ang="0">
                  <a:pos x="13" y="25"/>
                </a:cxn>
                <a:cxn ang="0">
                  <a:pos x="13" y="8"/>
                </a:cxn>
                <a:cxn ang="0">
                  <a:pos x="13" y="8"/>
                </a:cxn>
                <a:cxn ang="0">
                  <a:pos x="13" y="50"/>
                </a:cxn>
                <a:cxn ang="0">
                  <a:pos x="13" y="33"/>
                </a:cxn>
                <a:cxn ang="0">
                  <a:pos x="24" y="33"/>
                </a:cxn>
                <a:cxn ang="0">
                  <a:pos x="24" y="50"/>
                </a:cxn>
                <a:cxn ang="0">
                  <a:pos x="13" y="50"/>
                </a:cxn>
                <a:cxn ang="0">
                  <a:pos x="13" y="50"/>
                </a:cxn>
              </a:cxnLst>
              <a:rect l="0" t="0" r="r" b="b"/>
              <a:pathLst>
                <a:path w="57" h="111">
                  <a:moveTo>
                    <a:pt x="34" y="94"/>
                  </a:moveTo>
                  <a:lnTo>
                    <a:pt x="34" y="82"/>
                  </a:lnTo>
                  <a:lnTo>
                    <a:pt x="55" y="82"/>
                  </a:lnTo>
                  <a:lnTo>
                    <a:pt x="55" y="71"/>
                  </a:lnTo>
                  <a:lnTo>
                    <a:pt x="34" y="71"/>
                  </a:lnTo>
                  <a:lnTo>
                    <a:pt x="34" y="59"/>
                  </a:lnTo>
                  <a:lnTo>
                    <a:pt x="43" y="59"/>
                  </a:lnTo>
                  <a:lnTo>
                    <a:pt x="43" y="59"/>
                  </a:lnTo>
                  <a:lnTo>
                    <a:pt x="49" y="59"/>
                  </a:lnTo>
                  <a:lnTo>
                    <a:pt x="53" y="56"/>
                  </a:lnTo>
                  <a:lnTo>
                    <a:pt x="55" y="50"/>
                  </a:lnTo>
                  <a:lnTo>
                    <a:pt x="57" y="46"/>
                  </a:lnTo>
                  <a:lnTo>
                    <a:pt x="57" y="0"/>
                  </a:lnTo>
                  <a:lnTo>
                    <a:pt x="2" y="0"/>
                  </a:lnTo>
                  <a:lnTo>
                    <a:pt x="2" y="59"/>
                  </a:lnTo>
                  <a:lnTo>
                    <a:pt x="24" y="59"/>
                  </a:lnTo>
                  <a:lnTo>
                    <a:pt x="24" y="71"/>
                  </a:lnTo>
                  <a:lnTo>
                    <a:pt x="2" y="71"/>
                  </a:lnTo>
                  <a:lnTo>
                    <a:pt x="2" y="82"/>
                  </a:lnTo>
                  <a:lnTo>
                    <a:pt x="24" y="82"/>
                  </a:lnTo>
                  <a:lnTo>
                    <a:pt x="24" y="97"/>
                  </a:lnTo>
                  <a:lnTo>
                    <a:pt x="24" y="97"/>
                  </a:lnTo>
                  <a:lnTo>
                    <a:pt x="0" y="99"/>
                  </a:lnTo>
                  <a:lnTo>
                    <a:pt x="0" y="111"/>
                  </a:lnTo>
                  <a:lnTo>
                    <a:pt x="0" y="111"/>
                  </a:lnTo>
                  <a:lnTo>
                    <a:pt x="30" y="107"/>
                  </a:lnTo>
                  <a:lnTo>
                    <a:pt x="57" y="101"/>
                  </a:lnTo>
                  <a:lnTo>
                    <a:pt x="57" y="90"/>
                  </a:lnTo>
                  <a:lnTo>
                    <a:pt x="57" y="90"/>
                  </a:lnTo>
                  <a:lnTo>
                    <a:pt x="34" y="94"/>
                  </a:lnTo>
                  <a:lnTo>
                    <a:pt x="34" y="94"/>
                  </a:lnTo>
                  <a:close/>
                  <a:moveTo>
                    <a:pt x="34" y="8"/>
                  </a:moveTo>
                  <a:lnTo>
                    <a:pt x="45" y="8"/>
                  </a:lnTo>
                  <a:lnTo>
                    <a:pt x="45" y="25"/>
                  </a:lnTo>
                  <a:lnTo>
                    <a:pt x="34" y="25"/>
                  </a:lnTo>
                  <a:lnTo>
                    <a:pt x="34" y="8"/>
                  </a:lnTo>
                  <a:lnTo>
                    <a:pt x="34" y="8"/>
                  </a:lnTo>
                  <a:close/>
                  <a:moveTo>
                    <a:pt x="34" y="33"/>
                  </a:moveTo>
                  <a:lnTo>
                    <a:pt x="45" y="33"/>
                  </a:lnTo>
                  <a:lnTo>
                    <a:pt x="45" y="33"/>
                  </a:lnTo>
                  <a:lnTo>
                    <a:pt x="45" y="46"/>
                  </a:lnTo>
                  <a:lnTo>
                    <a:pt x="45" y="46"/>
                  </a:lnTo>
                  <a:lnTo>
                    <a:pt x="43" y="48"/>
                  </a:lnTo>
                  <a:lnTo>
                    <a:pt x="40" y="50"/>
                  </a:lnTo>
                  <a:lnTo>
                    <a:pt x="40" y="50"/>
                  </a:lnTo>
                  <a:lnTo>
                    <a:pt x="34" y="50"/>
                  </a:lnTo>
                  <a:lnTo>
                    <a:pt x="34" y="33"/>
                  </a:lnTo>
                  <a:lnTo>
                    <a:pt x="34" y="33"/>
                  </a:lnTo>
                  <a:close/>
                  <a:moveTo>
                    <a:pt x="13" y="8"/>
                  </a:moveTo>
                  <a:lnTo>
                    <a:pt x="24" y="8"/>
                  </a:lnTo>
                  <a:lnTo>
                    <a:pt x="24" y="25"/>
                  </a:lnTo>
                  <a:lnTo>
                    <a:pt x="13" y="25"/>
                  </a:lnTo>
                  <a:lnTo>
                    <a:pt x="13" y="8"/>
                  </a:lnTo>
                  <a:lnTo>
                    <a:pt x="13" y="8"/>
                  </a:lnTo>
                  <a:close/>
                  <a:moveTo>
                    <a:pt x="13" y="50"/>
                  </a:moveTo>
                  <a:lnTo>
                    <a:pt x="13" y="33"/>
                  </a:lnTo>
                  <a:lnTo>
                    <a:pt x="24" y="33"/>
                  </a:lnTo>
                  <a:lnTo>
                    <a:pt x="24" y="50"/>
                  </a:lnTo>
                  <a:lnTo>
                    <a:pt x="13" y="50"/>
                  </a:lnTo>
                  <a:lnTo>
                    <a:pt x="13" y="5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8" name="Freeform 339"/>
            <p:cNvSpPr>
              <a:spLocks noChangeAspect="1"/>
            </p:cNvSpPr>
            <p:nvPr userDrawn="1"/>
          </p:nvSpPr>
          <p:spPr bwMode="auto">
            <a:xfrm>
              <a:off x="3181" y="2343"/>
              <a:ext cx="98" cy="56"/>
            </a:xfrm>
            <a:custGeom>
              <a:avLst/>
              <a:gdLst/>
              <a:ahLst/>
              <a:cxnLst>
                <a:cxn ang="0">
                  <a:pos x="10" y="19"/>
                </a:cxn>
                <a:cxn ang="0">
                  <a:pos x="27" y="19"/>
                </a:cxn>
                <a:cxn ang="0">
                  <a:pos x="27" y="19"/>
                </a:cxn>
                <a:cxn ang="0">
                  <a:pos x="25" y="30"/>
                </a:cxn>
                <a:cxn ang="0">
                  <a:pos x="21" y="38"/>
                </a:cxn>
                <a:cxn ang="0">
                  <a:pos x="13" y="45"/>
                </a:cxn>
                <a:cxn ang="0">
                  <a:pos x="2" y="51"/>
                </a:cxn>
                <a:cxn ang="0">
                  <a:pos x="2" y="59"/>
                </a:cxn>
                <a:cxn ang="0">
                  <a:pos x="2" y="59"/>
                </a:cxn>
                <a:cxn ang="0">
                  <a:pos x="19" y="53"/>
                </a:cxn>
                <a:cxn ang="0">
                  <a:pos x="30" y="45"/>
                </a:cxn>
                <a:cxn ang="0">
                  <a:pos x="38" y="34"/>
                </a:cxn>
                <a:cxn ang="0">
                  <a:pos x="42" y="19"/>
                </a:cxn>
                <a:cxn ang="0">
                  <a:pos x="55" y="19"/>
                </a:cxn>
                <a:cxn ang="0">
                  <a:pos x="55" y="43"/>
                </a:cxn>
                <a:cxn ang="0">
                  <a:pos x="55" y="43"/>
                </a:cxn>
                <a:cxn ang="0">
                  <a:pos x="55" y="49"/>
                </a:cxn>
                <a:cxn ang="0">
                  <a:pos x="57" y="53"/>
                </a:cxn>
                <a:cxn ang="0">
                  <a:pos x="61" y="55"/>
                </a:cxn>
                <a:cxn ang="0">
                  <a:pos x="68" y="55"/>
                </a:cxn>
                <a:cxn ang="0">
                  <a:pos x="68" y="55"/>
                </a:cxn>
                <a:cxn ang="0">
                  <a:pos x="76" y="55"/>
                </a:cxn>
                <a:cxn ang="0">
                  <a:pos x="76" y="55"/>
                </a:cxn>
                <a:cxn ang="0">
                  <a:pos x="83" y="55"/>
                </a:cxn>
                <a:cxn ang="0">
                  <a:pos x="83" y="55"/>
                </a:cxn>
                <a:cxn ang="0">
                  <a:pos x="89" y="55"/>
                </a:cxn>
                <a:cxn ang="0">
                  <a:pos x="93" y="53"/>
                </a:cxn>
                <a:cxn ang="0">
                  <a:pos x="97" y="47"/>
                </a:cxn>
                <a:cxn ang="0">
                  <a:pos x="97" y="43"/>
                </a:cxn>
                <a:cxn ang="0">
                  <a:pos x="87" y="40"/>
                </a:cxn>
                <a:cxn ang="0">
                  <a:pos x="87" y="40"/>
                </a:cxn>
                <a:cxn ang="0">
                  <a:pos x="87" y="45"/>
                </a:cxn>
                <a:cxn ang="0">
                  <a:pos x="83" y="47"/>
                </a:cxn>
                <a:cxn ang="0">
                  <a:pos x="83" y="47"/>
                </a:cxn>
                <a:cxn ang="0">
                  <a:pos x="76" y="47"/>
                </a:cxn>
                <a:cxn ang="0">
                  <a:pos x="76" y="47"/>
                </a:cxn>
                <a:cxn ang="0">
                  <a:pos x="72" y="47"/>
                </a:cxn>
                <a:cxn ang="0">
                  <a:pos x="72" y="47"/>
                </a:cxn>
                <a:cxn ang="0">
                  <a:pos x="68" y="45"/>
                </a:cxn>
                <a:cxn ang="0">
                  <a:pos x="68" y="40"/>
                </a:cxn>
                <a:cxn ang="0">
                  <a:pos x="68" y="19"/>
                </a:cxn>
                <a:cxn ang="0">
                  <a:pos x="85" y="19"/>
                </a:cxn>
                <a:cxn ang="0">
                  <a:pos x="85" y="34"/>
                </a:cxn>
                <a:cxn ang="0">
                  <a:pos x="97" y="34"/>
                </a:cxn>
                <a:cxn ang="0">
                  <a:pos x="97" y="11"/>
                </a:cxn>
                <a:cxn ang="0">
                  <a:pos x="55" y="11"/>
                </a:cxn>
                <a:cxn ang="0">
                  <a:pos x="55" y="0"/>
                </a:cxn>
                <a:cxn ang="0">
                  <a:pos x="42" y="0"/>
                </a:cxn>
                <a:cxn ang="0">
                  <a:pos x="42" y="11"/>
                </a:cxn>
                <a:cxn ang="0">
                  <a:pos x="0" y="11"/>
                </a:cxn>
                <a:cxn ang="0">
                  <a:pos x="0" y="36"/>
                </a:cxn>
                <a:cxn ang="0">
                  <a:pos x="10" y="36"/>
                </a:cxn>
                <a:cxn ang="0">
                  <a:pos x="10" y="19"/>
                </a:cxn>
                <a:cxn ang="0">
                  <a:pos x="10" y="19"/>
                </a:cxn>
              </a:cxnLst>
              <a:rect l="0" t="0" r="r" b="b"/>
              <a:pathLst>
                <a:path w="97" h="59">
                  <a:moveTo>
                    <a:pt x="10" y="19"/>
                  </a:moveTo>
                  <a:lnTo>
                    <a:pt x="27" y="19"/>
                  </a:lnTo>
                  <a:lnTo>
                    <a:pt x="27" y="19"/>
                  </a:lnTo>
                  <a:lnTo>
                    <a:pt x="25" y="30"/>
                  </a:lnTo>
                  <a:lnTo>
                    <a:pt x="21" y="38"/>
                  </a:lnTo>
                  <a:lnTo>
                    <a:pt x="13" y="45"/>
                  </a:lnTo>
                  <a:lnTo>
                    <a:pt x="2" y="51"/>
                  </a:lnTo>
                  <a:lnTo>
                    <a:pt x="2" y="59"/>
                  </a:lnTo>
                  <a:lnTo>
                    <a:pt x="2" y="59"/>
                  </a:lnTo>
                  <a:lnTo>
                    <a:pt x="19" y="53"/>
                  </a:lnTo>
                  <a:lnTo>
                    <a:pt x="30" y="45"/>
                  </a:lnTo>
                  <a:lnTo>
                    <a:pt x="38" y="34"/>
                  </a:lnTo>
                  <a:lnTo>
                    <a:pt x="42" y="19"/>
                  </a:lnTo>
                  <a:lnTo>
                    <a:pt x="55" y="19"/>
                  </a:lnTo>
                  <a:lnTo>
                    <a:pt x="55" y="43"/>
                  </a:lnTo>
                  <a:lnTo>
                    <a:pt x="55" y="43"/>
                  </a:lnTo>
                  <a:lnTo>
                    <a:pt x="55" y="49"/>
                  </a:lnTo>
                  <a:lnTo>
                    <a:pt x="57" y="53"/>
                  </a:lnTo>
                  <a:lnTo>
                    <a:pt x="61" y="55"/>
                  </a:lnTo>
                  <a:lnTo>
                    <a:pt x="68" y="55"/>
                  </a:lnTo>
                  <a:lnTo>
                    <a:pt x="68" y="55"/>
                  </a:lnTo>
                  <a:lnTo>
                    <a:pt x="76" y="55"/>
                  </a:lnTo>
                  <a:lnTo>
                    <a:pt x="76" y="55"/>
                  </a:lnTo>
                  <a:lnTo>
                    <a:pt x="83" y="55"/>
                  </a:lnTo>
                  <a:lnTo>
                    <a:pt x="83" y="55"/>
                  </a:lnTo>
                  <a:lnTo>
                    <a:pt x="89" y="55"/>
                  </a:lnTo>
                  <a:lnTo>
                    <a:pt x="93" y="53"/>
                  </a:lnTo>
                  <a:lnTo>
                    <a:pt x="97" y="47"/>
                  </a:lnTo>
                  <a:lnTo>
                    <a:pt x="97" y="43"/>
                  </a:lnTo>
                  <a:lnTo>
                    <a:pt x="87" y="40"/>
                  </a:lnTo>
                  <a:lnTo>
                    <a:pt x="87" y="40"/>
                  </a:lnTo>
                  <a:lnTo>
                    <a:pt x="87" y="45"/>
                  </a:lnTo>
                  <a:lnTo>
                    <a:pt x="83" y="47"/>
                  </a:lnTo>
                  <a:lnTo>
                    <a:pt x="83" y="47"/>
                  </a:lnTo>
                  <a:lnTo>
                    <a:pt x="76" y="47"/>
                  </a:lnTo>
                  <a:lnTo>
                    <a:pt x="76" y="47"/>
                  </a:lnTo>
                  <a:lnTo>
                    <a:pt x="72" y="47"/>
                  </a:lnTo>
                  <a:lnTo>
                    <a:pt x="72" y="47"/>
                  </a:lnTo>
                  <a:lnTo>
                    <a:pt x="68" y="45"/>
                  </a:lnTo>
                  <a:lnTo>
                    <a:pt x="68" y="40"/>
                  </a:lnTo>
                  <a:lnTo>
                    <a:pt x="68" y="19"/>
                  </a:lnTo>
                  <a:lnTo>
                    <a:pt x="85" y="19"/>
                  </a:lnTo>
                  <a:lnTo>
                    <a:pt x="85" y="34"/>
                  </a:lnTo>
                  <a:lnTo>
                    <a:pt x="97" y="34"/>
                  </a:lnTo>
                  <a:lnTo>
                    <a:pt x="97" y="11"/>
                  </a:lnTo>
                  <a:lnTo>
                    <a:pt x="55" y="11"/>
                  </a:lnTo>
                  <a:lnTo>
                    <a:pt x="55" y="0"/>
                  </a:lnTo>
                  <a:lnTo>
                    <a:pt x="42" y="0"/>
                  </a:lnTo>
                  <a:lnTo>
                    <a:pt x="42" y="11"/>
                  </a:lnTo>
                  <a:lnTo>
                    <a:pt x="0" y="11"/>
                  </a:lnTo>
                  <a:lnTo>
                    <a:pt x="0" y="36"/>
                  </a:lnTo>
                  <a:lnTo>
                    <a:pt x="10" y="36"/>
                  </a:lnTo>
                  <a:lnTo>
                    <a:pt x="10" y="19"/>
                  </a:lnTo>
                  <a:lnTo>
                    <a:pt x="10" y="19"/>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9" name="Freeform 340"/>
            <p:cNvSpPr>
              <a:spLocks noChangeAspect="1"/>
            </p:cNvSpPr>
            <p:nvPr userDrawn="1"/>
          </p:nvSpPr>
          <p:spPr bwMode="auto">
            <a:xfrm>
              <a:off x="3179" y="2392"/>
              <a:ext cx="104" cy="72"/>
            </a:xfrm>
            <a:custGeom>
              <a:avLst/>
              <a:gdLst/>
              <a:ahLst/>
              <a:cxnLst>
                <a:cxn ang="0">
                  <a:pos x="93" y="46"/>
                </a:cxn>
                <a:cxn ang="0">
                  <a:pos x="93" y="55"/>
                </a:cxn>
                <a:cxn ang="0">
                  <a:pos x="93" y="55"/>
                </a:cxn>
                <a:cxn ang="0">
                  <a:pos x="91" y="59"/>
                </a:cxn>
                <a:cxn ang="0">
                  <a:pos x="89" y="59"/>
                </a:cxn>
                <a:cxn ang="0">
                  <a:pos x="89" y="59"/>
                </a:cxn>
                <a:cxn ang="0">
                  <a:pos x="87" y="59"/>
                </a:cxn>
                <a:cxn ang="0">
                  <a:pos x="87" y="59"/>
                </a:cxn>
                <a:cxn ang="0">
                  <a:pos x="82" y="59"/>
                </a:cxn>
                <a:cxn ang="0">
                  <a:pos x="82" y="59"/>
                </a:cxn>
                <a:cxn ang="0">
                  <a:pos x="80" y="59"/>
                </a:cxn>
                <a:cxn ang="0">
                  <a:pos x="80" y="55"/>
                </a:cxn>
                <a:cxn ang="0">
                  <a:pos x="80" y="19"/>
                </a:cxn>
                <a:cxn ang="0">
                  <a:pos x="49" y="19"/>
                </a:cxn>
                <a:cxn ang="0">
                  <a:pos x="49" y="19"/>
                </a:cxn>
                <a:cxn ang="0">
                  <a:pos x="51" y="2"/>
                </a:cxn>
                <a:cxn ang="0">
                  <a:pos x="38" y="0"/>
                </a:cxn>
                <a:cxn ang="0">
                  <a:pos x="38" y="0"/>
                </a:cxn>
                <a:cxn ang="0">
                  <a:pos x="36" y="19"/>
                </a:cxn>
                <a:cxn ang="0">
                  <a:pos x="4" y="19"/>
                </a:cxn>
                <a:cxn ang="0">
                  <a:pos x="4" y="27"/>
                </a:cxn>
                <a:cxn ang="0">
                  <a:pos x="34" y="27"/>
                </a:cxn>
                <a:cxn ang="0">
                  <a:pos x="34" y="27"/>
                </a:cxn>
                <a:cxn ang="0">
                  <a:pos x="29" y="38"/>
                </a:cxn>
                <a:cxn ang="0">
                  <a:pos x="23" y="48"/>
                </a:cxn>
                <a:cxn ang="0">
                  <a:pos x="15" y="55"/>
                </a:cxn>
                <a:cxn ang="0">
                  <a:pos x="0" y="63"/>
                </a:cxn>
                <a:cxn ang="0">
                  <a:pos x="0" y="72"/>
                </a:cxn>
                <a:cxn ang="0">
                  <a:pos x="0" y="72"/>
                </a:cxn>
                <a:cxn ang="0">
                  <a:pos x="17" y="67"/>
                </a:cxn>
                <a:cxn ang="0">
                  <a:pos x="29" y="59"/>
                </a:cxn>
                <a:cxn ang="0">
                  <a:pos x="36" y="53"/>
                </a:cxn>
                <a:cxn ang="0">
                  <a:pos x="40" y="46"/>
                </a:cxn>
                <a:cxn ang="0">
                  <a:pos x="44" y="38"/>
                </a:cxn>
                <a:cxn ang="0">
                  <a:pos x="46" y="27"/>
                </a:cxn>
                <a:cxn ang="0">
                  <a:pos x="68" y="27"/>
                </a:cxn>
                <a:cxn ang="0">
                  <a:pos x="68" y="57"/>
                </a:cxn>
                <a:cxn ang="0">
                  <a:pos x="68" y="57"/>
                </a:cxn>
                <a:cxn ang="0">
                  <a:pos x="68" y="61"/>
                </a:cxn>
                <a:cxn ang="0">
                  <a:pos x="70" y="65"/>
                </a:cxn>
                <a:cxn ang="0">
                  <a:pos x="74" y="69"/>
                </a:cxn>
                <a:cxn ang="0">
                  <a:pos x="78" y="69"/>
                </a:cxn>
                <a:cxn ang="0">
                  <a:pos x="78" y="69"/>
                </a:cxn>
                <a:cxn ang="0">
                  <a:pos x="85" y="69"/>
                </a:cxn>
                <a:cxn ang="0">
                  <a:pos x="85" y="69"/>
                </a:cxn>
                <a:cxn ang="0">
                  <a:pos x="93" y="69"/>
                </a:cxn>
                <a:cxn ang="0">
                  <a:pos x="93" y="69"/>
                </a:cxn>
                <a:cxn ang="0">
                  <a:pos x="97" y="67"/>
                </a:cxn>
                <a:cxn ang="0">
                  <a:pos x="101" y="65"/>
                </a:cxn>
                <a:cxn ang="0">
                  <a:pos x="104" y="61"/>
                </a:cxn>
                <a:cxn ang="0">
                  <a:pos x="104" y="55"/>
                </a:cxn>
                <a:cxn ang="0">
                  <a:pos x="104" y="46"/>
                </a:cxn>
                <a:cxn ang="0">
                  <a:pos x="93" y="46"/>
                </a:cxn>
                <a:cxn ang="0">
                  <a:pos x="93" y="46"/>
                </a:cxn>
              </a:cxnLst>
              <a:rect l="0" t="0" r="r" b="b"/>
              <a:pathLst>
                <a:path w="104" h="72">
                  <a:moveTo>
                    <a:pt x="93" y="46"/>
                  </a:moveTo>
                  <a:lnTo>
                    <a:pt x="93" y="55"/>
                  </a:lnTo>
                  <a:lnTo>
                    <a:pt x="93" y="55"/>
                  </a:lnTo>
                  <a:lnTo>
                    <a:pt x="91" y="59"/>
                  </a:lnTo>
                  <a:lnTo>
                    <a:pt x="89" y="59"/>
                  </a:lnTo>
                  <a:lnTo>
                    <a:pt x="89" y="59"/>
                  </a:lnTo>
                  <a:lnTo>
                    <a:pt x="87" y="59"/>
                  </a:lnTo>
                  <a:lnTo>
                    <a:pt x="87" y="59"/>
                  </a:lnTo>
                  <a:lnTo>
                    <a:pt x="82" y="59"/>
                  </a:lnTo>
                  <a:lnTo>
                    <a:pt x="82" y="59"/>
                  </a:lnTo>
                  <a:lnTo>
                    <a:pt x="80" y="59"/>
                  </a:lnTo>
                  <a:lnTo>
                    <a:pt x="80" y="55"/>
                  </a:lnTo>
                  <a:lnTo>
                    <a:pt x="80" y="19"/>
                  </a:lnTo>
                  <a:lnTo>
                    <a:pt x="49" y="19"/>
                  </a:lnTo>
                  <a:lnTo>
                    <a:pt x="49" y="19"/>
                  </a:lnTo>
                  <a:lnTo>
                    <a:pt x="51" y="2"/>
                  </a:lnTo>
                  <a:lnTo>
                    <a:pt x="38" y="0"/>
                  </a:lnTo>
                  <a:lnTo>
                    <a:pt x="38" y="0"/>
                  </a:lnTo>
                  <a:lnTo>
                    <a:pt x="36" y="19"/>
                  </a:lnTo>
                  <a:lnTo>
                    <a:pt x="4" y="19"/>
                  </a:lnTo>
                  <a:lnTo>
                    <a:pt x="4" y="27"/>
                  </a:lnTo>
                  <a:lnTo>
                    <a:pt x="34" y="27"/>
                  </a:lnTo>
                  <a:lnTo>
                    <a:pt x="34" y="27"/>
                  </a:lnTo>
                  <a:lnTo>
                    <a:pt x="29" y="38"/>
                  </a:lnTo>
                  <a:lnTo>
                    <a:pt x="23" y="48"/>
                  </a:lnTo>
                  <a:lnTo>
                    <a:pt x="15" y="55"/>
                  </a:lnTo>
                  <a:lnTo>
                    <a:pt x="0" y="63"/>
                  </a:lnTo>
                  <a:lnTo>
                    <a:pt x="0" y="72"/>
                  </a:lnTo>
                  <a:lnTo>
                    <a:pt x="0" y="72"/>
                  </a:lnTo>
                  <a:lnTo>
                    <a:pt x="17" y="67"/>
                  </a:lnTo>
                  <a:lnTo>
                    <a:pt x="29" y="59"/>
                  </a:lnTo>
                  <a:lnTo>
                    <a:pt x="36" y="53"/>
                  </a:lnTo>
                  <a:lnTo>
                    <a:pt x="40" y="46"/>
                  </a:lnTo>
                  <a:lnTo>
                    <a:pt x="44" y="38"/>
                  </a:lnTo>
                  <a:lnTo>
                    <a:pt x="46" y="27"/>
                  </a:lnTo>
                  <a:lnTo>
                    <a:pt x="68" y="27"/>
                  </a:lnTo>
                  <a:lnTo>
                    <a:pt x="68" y="57"/>
                  </a:lnTo>
                  <a:lnTo>
                    <a:pt x="68" y="57"/>
                  </a:lnTo>
                  <a:lnTo>
                    <a:pt x="68" y="61"/>
                  </a:lnTo>
                  <a:lnTo>
                    <a:pt x="70" y="65"/>
                  </a:lnTo>
                  <a:lnTo>
                    <a:pt x="74" y="69"/>
                  </a:lnTo>
                  <a:lnTo>
                    <a:pt x="78" y="69"/>
                  </a:lnTo>
                  <a:lnTo>
                    <a:pt x="78" y="69"/>
                  </a:lnTo>
                  <a:lnTo>
                    <a:pt x="85" y="69"/>
                  </a:lnTo>
                  <a:lnTo>
                    <a:pt x="85" y="69"/>
                  </a:lnTo>
                  <a:lnTo>
                    <a:pt x="93" y="69"/>
                  </a:lnTo>
                  <a:lnTo>
                    <a:pt x="93" y="69"/>
                  </a:lnTo>
                  <a:lnTo>
                    <a:pt x="97" y="67"/>
                  </a:lnTo>
                  <a:lnTo>
                    <a:pt x="101" y="65"/>
                  </a:lnTo>
                  <a:lnTo>
                    <a:pt x="104" y="61"/>
                  </a:lnTo>
                  <a:lnTo>
                    <a:pt x="104" y="55"/>
                  </a:lnTo>
                  <a:lnTo>
                    <a:pt x="104" y="46"/>
                  </a:lnTo>
                  <a:lnTo>
                    <a:pt x="93" y="46"/>
                  </a:lnTo>
                  <a:lnTo>
                    <a:pt x="93" y="46"/>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grpSp>
      <p:sp>
        <p:nvSpPr>
          <p:cNvPr id="60" name="Rectangle 341"/>
          <p:cNvSpPr>
            <a:spLocks noChangeArrowheads="1"/>
          </p:cNvSpPr>
          <p:nvPr/>
        </p:nvSpPr>
        <p:spPr bwMode="auto">
          <a:xfrm>
            <a:off x="6988420" y="0"/>
            <a:ext cx="2152650" cy="76200"/>
          </a:xfrm>
          <a:prstGeom prst="rect">
            <a:avLst/>
          </a:prstGeom>
          <a:solidFill>
            <a:schemeClr val="accent1"/>
          </a:solidFill>
          <a:ln w="9525">
            <a:solidFill>
              <a:schemeClr val="accent1"/>
            </a:solidFill>
            <a:miter lim="800000"/>
            <a:headEnd/>
            <a:tailEnd/>
          </a:ln>
          <a:effectLst/>
        </p:spPr>
        <p:txBody>
          <a:bodyPr wrap="none" anchor="ctr"/>
          <a:lstStyle/>
          <a:p>
            <a:pPr>
              <a:defRPr/>
            </a:pPr>
            <a:endParaRPr lang="ja-JP" altLang="en-US">
              <a:ea typeface="ＭＳ Ｐゴシック" pitchFamily="50" charset="-128"/>
            </a:endParaRPr>
          </a:p>
        </p:txBody>
      </p:sp>
      <p:sp>
        <p:nvSpPr>
          <p:cNvPr id="9226" name="Rectangle 10"/>
          <p:cNvSpPr>
            <a:spLocks noGrp="1" noChangeArrowheads="1"/>
          </p:cNvSpPr>
          <p:nvPr>
            <p:ph type="subTitle" sz="quarter" idx="1"/>
          </p:nvPr>
        </p:nvSpPr>
        <p:spPr bwMode="gray">
          <a:xfrm>
            <a:off x="1055078" y="457200"/>
            <a:ext cx="3993174" cy="762000"/>
          </a:xfrm>
        </p:spPr>
        <p:txBody>
          <a:bodyPr lIns="0" tIns="43193" rIns="0" bIns="79200" anchor="ctr"/>
          <a:lstStyle>
            <a:lvl1pPr marL="0" indent="0">
              <a:spcBef>
                <a:spcPct val="25000"/>
              </a:spcBef>
              <a:buFont typeface="Wingdings" pitchFamily="2" charset="2"/>
              <a:buNone/>
              <a:defRPr sz="2400">
                <a:latin typeface="+mj-lt"/>
              </a:defRPr>
            </a:lvl1pPr>
          </a:lstStyle>
          <a:p>
            <a:r>
              <a:rPr lang="ja-JP" altLang="en-US" smtClean="0"/>
              <a:t>マスタ サブタイトルの書式設定</a:t>
            </a:r>
            <a:endParaRPr lang="ja-JP" altLang="en-US" dirty="0"/>
          </a:p>
        </p:txBody>
      </p:sp>
      <p:sp>
        <p:nvSpPr>
          <p:cNvPr id="9225" name="Rectangle 9"/>
          <p:cNvSpPr>
            <a:spLocks noGrp="1" noChangeArrowheads="1"/>
          </p:cNvSpPr>
          <p:nvPr>
            <p:ph type="ctrTitle" sz="quarter"/>
          </p:nvPr>
        </p:nvSpPr>
        <p:spPr bwMode="gray">
          <a:xfrm>
            <a:off x="1055077" y="1828800"/>
            <a:ext cx="7033846" cy="1981200"/>
          </a:xfrm>
        </p:spPr>
        <p:txBody>
          <a:bodyPr tIns="43193" bIns="43193" anchor="ctr"/>
          <a:lstStyle>
            <a:lvl1pPr fontAlgn="ctr">
              <a:lnSpc>
                <a:spcPct val="125000"/>
              </a:lnSpc>
              <a:spcBef>
                <a:spcPct val="50000"/>
              </a:spcBef>
              <a:defRPr sz="4000"/>
            </a:lvl1pPr>
          </a:lstStyle>
          <a:p>
            <a:r>
              <a:rPr lang="ja-JP" altLang="en-US" smtClean="0"/>
              <a:t>マスタ タイトルの書式設定</a:t>
            </a:r>
            <a:endParaRPr lang="ja-JP"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3200">
                <a:latin typeface="Arial Unicode MS" pitchFamily="50" charset="-128"/>
                <a:ea typeface="Arial Unicode MS" pitchFamily="50" charset="-128"/>
                <a:cs typeface="Arial Unicode MS" pitchFamily="50" charset="-128"/>
              </a:defRPr>
            </a:lvl1pPr>
          </a:lstStyle>
          <a:p>
            <a:r>
              <a:rPr lang="ja-JP" altLang="en-US" smtClean="0"/>
              <a:t>マスタ タイトルの書式設定</a:t>
            </a:r>
            <a:endParaRPr lang="ja-JP" altLang="en-US" dirty="0"/>
          </a:p>
        </p:txBody>
      </p:sp>
      <p:sp>
        <p:nvSpPr>
          <p:cNvPr id="3" name="コンテンツ プレースホルダ 2"/>
          <p:cNvSpPr>
            <a:spLocks noGrp="1"/>
          </p:cNvSpPr>
          <p:nvPr>
            <p:ph idx="1"/>
          </p:nvPr>
        </p:nvSpPr>
        <p:spPr/>
        <p:txBody>
          <a:bodyPr/>
          <a:lstStyle>
            <a:lvl1pPr>
              <a:defRPr sz="3200">
                <a:latin typeface="Arial Unicode MS" pitchFamily="50" charset="-128"/>
                <a:ea typeface="Arial Unicode MS" pitchFamily="50" charset="-128"/>
                <a:cs typeface="Arial Unicode MS" pitchFamily="50" charset="-128"/>
              </a:defRPr>
            </a:lvl1pPr>
            <a:lvl2pPr>
              <a:defRPr sz="2800">
                <a:latin typeface="Arial Unicode MS" pitchFamily="50" charset="-128"/>
                <a:ea typeface="Arial Unicode MS" pitchFamily="50" charset="-128"/>
                <a:cs typeface="Arial Unicode MS" pitchFamily="50" charset="-128"/>
              </a:defRPr>
            </a:lvl2pPr>
            <a:lvl3pPr>
              <a:defRPr sz="2400">
                <a:latin typeface="Arial Unicode MS" pitchFamily="50" charset="-128"/>
                <a:ea typeface="Arial Unicode MS" pitchFamily="50" charset="-128"/>
                <a:cs typeface="Arial Unicode MS" pitchFamily="50" charset="-128"/>
              </a:defRPr>
            </a:lvl3pPr>
            <a:lvl4pPr>
              <a:defRPr sz="2400">
                <a:latin typeface="Arial Unicode MS" pitchFamily="50" charset="-128"/>
                <a:ea typeface="Arial Unicode MS" pitchFamily="50" charset="-128"/>
                <a:cs typeface="Arial Unicode MS" pitchFamily="50" charset="-128"/>
              </a:defRPr>
            </a:lvl4pPr>
            <a:lvl5pPr>
              <a:defRPr sz="2400">
                <a:latin typeface="Arial Unicode MS" pitchFamily="50" charset="-128"/>
                <a:ea typeface="Arial Unicode MS" pitchFamily="50" charset="-128"/>
                <a:cs typeface="Arial Unicode MS" pitchFamily="50" charset="-128"/>
              </a:defRPr>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4"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3"/>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211015" y="1524000"/>
            <a:ext cx="4290646"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9" y="1524000"/>
            <a:ext cx="4290646"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1"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1"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2204864"/>
            <a:ext cx="8721725" cy="1901651"/>
          </a:xfrm>
        </p:spPr>
        <p:txBody>
          <a:bodyPr anchor="ctr"/>
          <a:lstStyle>
            <a:lvl1pPr algn="ctr">
              <a:defRPr sz="4400"/>
            </a:lvl1pPr>
          </a:lstStyle>
          <a:p>
            <a:r>
              <a:rPr kumimoji="1" lang="ja-JP" altLang="en-US" smtClean="0"/>
              <a:t>マスタ タイトルの書式設定</a:t>
            </a:r>
            <a:endParaRPr kumimoji="1" lang="ja-JP" altLang="en-US"/>
          </a:p>
        </p:txBody>
      </p:sp>
      <p:sp>
        <p:nvSpPr>
          <p:cNvPr id="3" name="スライド番号プレースホルダー 2"/>
          <p:cNvSpPr>
            <a:spLocks noGrp="1"/>
          </p:cNvSpPr>
          <p:nvPr>
            <p:ph type="sldNum" sz="quarter" idx="10"/>
          </p:nvPr>
        </p:nvSpPr>
        <p:spPr/>
        <p:txBody>
          <a:bodyPr/>
          <a:lstStyle/>
          <a:p>
            <a:fld id="{03CB3BF1-BB82-4A67-9E57-71761916E118}" type="slidenum">
              <a:rPr kumimoji="1" lang="ja-JP" altLang="en-US" smtClean="0"/>
              <a:pPr/>
              <a:t>&lt;#&gt;</a:t>
            </a:fld>
            <a:endParaRPr kumimoji="1" lang="ja-JP" altLang="en-US"/>
          </a:p>
        </p:txBody>
      </p:sp>
    </p:spTree>
    <p:extLst>
      <p:ext uri="{BB962C8B-B14F-4D97-AF65-F5344CB8AC3E}">
        <p14:creationId xmlns="" xmlns:p14="http://schemas.microsoft.com/office/powerpoint/2010/main" val="3093479314"/>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3"/>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3"/>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2492" y="228600"/>
            <a:ext cx="2180492" cy="63246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211015" y="228600"/>
            <a:ext cx="6400800" cy="63246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ユーザー設定レイアウト">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2204864"/>
            <a:ext cx="8721725" cy="1901651"/>
          </a:xfrm>
        </p:spPr>
        <p:txBody>
          <a:bodyPr anchor="ctr"/>
          <a:lstStyle>
            <a:lvl1pPr algn="ctr">
              <a:defRPr sz="4400"/>
            </a:lvl1pPr>
          </a:lstStyle>
          <a:p>
            <a:r>
              <a:rPr kumimoji="1" lang="ja-JP" altLang="en-US" smtClean="0"/>
              <a:t>マスタ タイトルの書式設定</a:t>
            </a:r>
            <a:endParaRPr kumimoji="1" lang="ja-JP" altLang="en-US"/>
          </a:p>
        </p:txBody>
      </p:sp>
      <p:sp>
        <p:nvSpPr>
          <p:cNvPr id="3" name="スライド番号プレースホルダー 2"/>
          <p:cNvSpPr>
            <a:spLocks noGrp="1"/>
          </p:cNvSpPr>
          <p:nvPr>
            <p:ph type="sldNum" sz="quarter" idx="10"/>
          </p:nvPr>
        </p:nvSpPr>
        <p:spPr/>
        <p:txBody>
          <a:bodyPr/>
          <a:lstStyle/>
          <a:p>
            <a:fld id="{03CB3BF1-BB82-4A67-9E57-71761916E118}" type="slidenum">
              <a:rPr kumimoji="1" lang="ja-JP" altLang="en-US" smtClean="0"/>
              <a:pPr/>
              <a:t>&lt;#&gt;</a:t>
            </a:fld>
            <a:endParaRPr kumimoji="1" lang="ja-JP" altLang="en-US"/>
          </a:p>
        </p:txBody>
      </p:sp>
    </p:spTree>
    <p:extLst>
      <p:ext uri="{BB962C8B-B14F-4D97-AF65-F5344CB8AC3E}">
        <p14:creationId xmlns="" xmlns:p14="http://schemas.microsoft.com/office/powerpoint/2010/main" val="3093479314"/>
      </p:ext>
    </p:extLst>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ユーザー設定レイアウト">
    <p:spTree>
      <p:nvGrpSpPr>
        <p:cNvPr id="1" name=""/>
        <p:cNvGrpSpPr/>
        <p:nvPr/>
      </p:nvGrpSpPr>
      <p:grpSpPr>
        <a:xfrm>
          <a:off x="0" y="0"/>
          <a:ext cx="0" cy="0"/>
          <a:chOff x="0" y="0"/>
          <a:chExt cx="0" cy="0"/>
        </a:xfrm>
      </p:grpSpPr>
      <p:sp>
        <p:nvSpPr>
          <p:cNvPr id="4" name="テキスト ボックス 3"/>
          <p:cNvSpPr txBox="1"/>
          <p:nvPr/>
        </p:nvSpPr>
        <p:spPr>
          <a:xfrm>
            <a:off x="35496" y="-442600"/>
            <a:ext cx="6120680" cy="6247864"/>
          </a:xfrm>
          <a:prstGeom prst="rect">
            <a:avLst/>
          </a:prstGeom>
          <a:noFill/>
        </p:spPr>
        <p:txBody>
          <a:bodyPr wrap="square" rtlCol="0">
            <a:spAutoFit/>
          </a:bodyPr>
          <a:lstStyle/>
          <a:p>
            <a:r>
              <a:rPr kumimoji="1" lang="en-US" altLang="ja-JP" sz="40000" dirty="0" smtClean="0">
                <a:solidFill>
                  <a:schemeClr val="bg1">
                    <a:lumMod val="85000"/>
                  </a:schemeClr>
                </a:solidFill>
                <a:latin typeface="Century"/>
                <a:cs typeface="Century"/>
              </a:rPr>
              <a:t>Q</a:t>
            </a:r>
            <a:endParaRPr kumimoji="1" lang="ja-JP" altLang="en-US" sz="40000" dirty="0">
              <a:solidFill>
                <a:schemeClr val="bg1">
                  <a:lumMod val="85000"/>
                </a:schemeClr>
              </a:solidFill>
              <a:latin typeface="Century"/>
              <a:cs typeface="Century"/>
            </a:endParaRPr>
          </a:p>
        </p:txBody>
      </p:sp>
      <p:sp>
        <p:nvSpPr>
          <p:cNvPr id="2" name="タイトル 1"/>
          <p:cNvSpPr>
            <a:spLocks noGrp="1"/>
          </p:cNvSpPr>
          <p:nvPr>
            <p:ph type="title"/>
          </p:nvPr>
        </p:nvSpPr>
        <p:spPr>
          <a:xfrm>
            <a:off x="179512" y="2204864"/>
            <a:ext cx="8721725" cy="1901651"/>
          </a:xfrm>
        </p:spPr>
        <p:txBody>
          <a:bodyPr anchor="ctr"/>
          <a:lstStyle>
            <a:lvl1pPr algn="ctr">
              <a:defRPr sz="4400"/>
            </a:lvl1pPr>
          </a:lstStyle>
          <a:p>
            <a:r>
              <a:rPr kumimoji="1" lang="ja-JP" altLang="en-US" smtClean="0"/>
              <a:t>マスタ タイトルの書式設定</a:t>
            </a:r>
            <a:endParaRPr kumimoji="1" lang="ja-JP" altLang="en-US"/>
          </a:p>
        </p:txBody>
      </p:sp>
      <p:sp>
        <p:nvSpPr>
          <p:cNvPr id="3" name="スライド番号プレースホルダー 2"/>
          <p:cNvSpPr>
            <a:spLocks noGrp="1"/>
          </p:cNvSpPr>
          <p:nvPr>
            <p:ph type="sldNum" sz="quarter" idx="10"/>
          </p:nvPr>
        </p:nvSpPr>
        <p:spPr/>
        <p:txBody>
          <a:bodyPr/>
          <a:lstStyle/>
          <a:p>
            <a:fld id="{03CB3BF1-BB82-4A67-9E57-71761916E118}" type="slidenum">
              <a:rPr kumimoji="1" lang="ja-JP" altLang="en-US" smtClean="0"/>
              <a:pPr/>
              <a:t>&lt;#&gt;</a:t>
            </a:fld>
            <a:endParaRPr kumimoji="1" lang="ja-JP" altLang="en-US"/>
          </a:p>
        </p:txBody>
      </p:sp>
    </p:spTree>
    <p:extLst>
      <p:ext uri="{BB962C8B-B14F-4D97-AF65-F5344CB8AC3E}">
        <p14:creationId xmlns="" xmlns:p14="http://schemas.microsoft.com/office/powerpoint/2010/main" val="5096896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3600"/>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タイトルとコンテンツ">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211138" y="1000125"/>
            <a:ext cx="4284662" cy="5457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000125"/>
            <a:ext cx="4284663" cy="5457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7"/>
          <p:cNvSpPr txBox="1">
            <a:spLocks noChangeArrowheads="1"/>
          </p:cNvSpPr>
          <p:nvPr/>
        </p:nvSpPr>
        <p:spPr bwMode="auto">
          <a:xfrm>
            <a:off x="251520" y="6696417"/>
            <a:ext cx="5270921" cy="161583"/>
          </a:xfrm>
          <a:prstGeom prst="rect">
            <a:avLst/>
          </a:prstGeom>
          <a:noFill/>
          <a:ln w="9525">
            <a:noFill/>
            <a:miter lim="800000"/>
            <a:headEnd/>
            <a:tailEnd/>
          </a:ln>
          <a:effectLst/>
        </p:spPr>
        <p:txBody>
          <a:bodyPr wrap="square" lIns="0" tIns="0" rIns="0" bIns="0">
            <a:spAutoFit/>
          </a:bodyPr>
          <a:lstStyle/>
          <a:p>
            <a:pPr eaLnBrk="0" hangingPunct="0">
              <a:defRPr/>
            </a:pPr>
            <a:r>
              <a:rPr kumimoji="0" lang="ja-JP" altLang="en-US" sz="1050" dirty="0" smtClean="0">
                <a:solidFill>
                  <a:srgbClr val="404040"/>
                </a:solidFill>
                <a:latin typeface="HGP創英角ｺﾞｼｯｸUB" pitchFamily="50" charset="-128"/>
                <a:ea typeface="HGP創英角ｺﾞｼｯｸUB" pitchFamily="50" charset="-128"/>
              </a:rPr>
              <a:t>（</a:t>
            </a:r>
            <a:r>
              <a:rPr kumimoji="0" lang="en-US" altLang="ja-JP" sz="1050" dirty="0" smtClean="0">
                <a:solidFill>
                  <a:srgbClr val="404040"/>
                </a:solidFill>
                <a:latin typeface="HGP創英角ｺﾞｼｯｸUB" pitchFamily="50" charset="-128"/>
                <a:ea typeface="HGP創英角ｺﾞｼｯｸUB" pitchFamily="50" charset="-128"/>
              </a:rPr>
              <a:t>c</a:t>
            </a:r>
            <a:r>
              <a:rPr kumimoji="0" lang="ja-JP" altLang="en-US" sz="1050" dirty="0" smtClean="0">
                <a:solidFill>
                  <a:srgbClr val="404040"/>
                </a:solidFill>
                <a:latin typeface="HGP創英角ｺﾞｼｯｸUB" pitchFamily="50" charset="-128"/>
                <a:ea typeface="HGP創英角ｺﾞｼｯｸUB" pitchFamily="50" charset="-128"/>
              </a:rPr>
              <a:t>） </a:t>
            </a:r>
            <a:r>
              <a:rPr kumimoji="0" lang="en-US" altLang="ja-JP" sz="1050" dirty="0" smtClean="0">
                <a:solidFill>
                  <a:srgbClr val="404040"/>
                </a:solidFill>
                <a:latin typeface="HGP創英角ｺﾞｼｯｸUB" pitchFamily="50" charset="-128"/>
                <a:ea typeface="HGP創英角ｺﾞｼｯｸUB" pitchFamily="50" charset="-128"/>
              </a:rPr>
              <a:t>2012 by Nomura Research Institute, ltd. All rights reserved. </a:t>
            </a:r>
            <a:endParaRPr kumimoji="0" lang="en-US" altLang="ja-JP" sz="1050" dirty="0">
              <a:solidFill>
                <a:srgbClr val="404040"/>
              </a:solidFill>
              <a:latin typeface="HGP創英角ｺﾞｼｯｸUB" pitchFamily="50" charset="-128"/>
              <a:ea typeface="HGP創英角ｺﾞｼｯｸUB" pitchFamily="50" charset="-128"/>
            </a:endParaRPr>
          </a:p>
        </p:txBody>
      </p:sp>
      <p:sp>
        <p:nvSpPr>
          <p:cNvPr id="1030" name="Rectangle 2"/>
          <p:cNvSpPr>
            <a:spLocks noGrp="1" noChangeArrowheads="1"/>
          </p:cNvSpPr>
          <p:nvPr>
            <p:ph type="title"/>
          </p:nvPr>
        </p:nvSpPr>
        <p:spPr bwMode="auto">
          <a:xfrm>
            <a:off x="211138" y="303213"/>
            <a:ext cx="8721725" cy="557212"/>
          </a:xfrm>
          <a:prstGeom prst="rect">
            <a:avLst/>
          </a:prstGeom>
          <a:noFill/>
          <a:ln w="9525">
            <a:noFill/>
            <a:miter lim="800000"/>
            <a:headEnd/>
            <a:tailEnd/>
          </a:ln>
        </p:spPr>
        <p:txBody>
          <a:bodyPr vert="horz" wrap="square" lIns="0" tIns="0" rIns="0" bIns="43191" numCol="1" anchor="b" anchorCtr="0" compatLnSpc="1">
            <a:prstTxWarp prst="textNoShape">
              <a:avLst/>
            </a:prstTxWarp>
          </a:bodyPr>
          <a:lstStyle/>
          <a:p>
            <a:pPr lvl="0"/>
            <a:r>
              <a:rPr lang="ja-JP" altLang="en-US" smtClean="0"/>
              <a:t>マスタ タイトルの書式設定</a:t>
            </a:r>
          </a:p>
        </p:txBody>
      </p:sp>
      <p:sp>
        <p:nvSpPr>
          <p:cNvPr id="1031" name="Rectangle 3"/>
          <p:cNvSpPr>
            <a:spLocks noGrp="1" noChangeArrowheads="1"/>
          </p:cNvSpPr>
          <p:nvPr>
            <p:ph type="body" idx="1"/>
          </p:nvPr>
        </p:nvSpPr>
        <p:spPr bwMode="auto">
          <a:xfrm>
            <a:off x="211138" y="1000125"/>
            <a:ext cx="8721725" cy="5457825"/>
          </a:xfrm>
          <a:prstGeom prst="rect">
            <a:avLst/>
          </a:prstGeom>
          <a:noFill/>
          <a:ln w="9525">
            <a:noFill/>
            <a:miter lim="800000"/>
            <a:headEnd/>
            <a:tailEnd/>
          </a:ln>
        </p:spPr>
        <p:txBody>
          <a:bodyPr vert="horz" wrap="square" lIns="88423" tIns="43191" rIns="88423" bIns="43191"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8" name="スライド番号プレースホルダ 2"/>
          <p:cNvSpPr>
            <a:spLocks noGrp="1"/>
          </p:cNvSpPr>
          <p:nvPr>
            <p:ph type="sldNum" sz="quarter" idx="4"/>
          </p:nvPr>
        </p:nvSpPr>
        <p:spPr bwMode="auto">
          <a:xfrm>
            <a:off x="8323263" y="6572250"/>
            <a:ext cx="609600" cy="228600"/>
          </a:xfrm>
          <a:prstGeom prst="rect">
            <a:avLst/>
          </a:prstGeom>
          <a:ln>
            <a:miter lim="800000"/>
            <a:headEnd/>
            <a:tailEnd/>
          </a:ln>
        </p:spPr>
        <p:txBody>
          <a:bodyPr vert="horz" wrap="square" lIns="0" tIns="0" rIns="0" bIns="0" numCol="1" anchor="ctr" anchorCtr="0" compatLnSpc="1">
            <a:prstTxWarp prst="textNoShape">
              <a:avLst/>
            </a:prstTxWarp>
          </a:bodyPr>
          <a:lstStyle>
            <a:lvl1pPr algn="r">
              <a:defRPr sz="1200" b="1">
                <a:latin typeface="Arial" pitchFamily="34" charset="0"/>
                <a:ea typeface="ＭＳ Ｐゴシック" charset="-128"/>
              </a:defRPr>
            </a:lvl1pPr>
          </a:lstStyle>
          <a:p>
            <a:fld id="{03CB3BF1-BB82-4A67-9E57-71761916E118}"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transition/>
  <p:timing>
    <p:tnLst>
      <p:par>
        <p:cTn id="1" dur="indefinite" restart="never" nodeType="tmRoot"/>
      </p:par>
    </p:tnLst>
  </p:timing>
  <p:txStyles>
    <p:titleStyle>
      <a:lvl1pPr algn="l" defTabSz="862013" rtl="0" eaLnBrk="1" fontAlgn="base" hangingPunct="1">
        <a:spcBef>
          <a:spcPct val="0"/>
        </a:spcBef>
        <a:spcAft>
          <a:spcPct val="0"/>
        </a:spcAft>
        <a:defRPr kumimoji="1" sz="2400">
          <a:solidFill>
            <a:schemeClr val="tx1"/>
          </a:solidFill>
          <a:latin typeface="+mj-lt"/>
          <a:ea typeface="+mj-ea"/>
          <a:cs typeface="+mj-cs"/>
        </a:defRPr>
      </a:lvl1pPr>
      <a:lvl2pPr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2pPr>
      <a:lvl3pPr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3pPr>
      <a:lvl4pPr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4pPr>
      <a:lvl5pPr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5pPr>
      <a:lvl6pPr marL="457200"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6pPr>
      <a:lvl7pPr marL="914400"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7pPr>
      <a:lvl8pPr marL="1371600"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8pPr>
      <a:lvl9pPr marL="1828800"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9pPr>
    </p:titleStyle>
    <p:bodyStyle>
      <a:lvl1pPr marL="185738" indent="-185738" algn="l" defTabSz="862013" rtl="0" eaLnBrk="1" fontAlgn="base" hangingPunct="1">
        <a:spcBef>
          <a:spcPct val="30000"/>
        </a:spcBef>
        <a:spcAft>
          <a:spcPct val="0"/>
        </a:spcAft>
        <a:buClr>
          <a:schemeClr val="bg2"/>
        </a:buClr>
        <a:buFont typeface="Wingdings" pitchFamily="2" charset="2"/>
        <a:buChar char="n"/>
        <a:defRPr kumimoji="1" sz="2800">
          <a:solidFill>
            <a:schemeClr val="tx1"/>
          </a:solidFill>
          <a:latin typeface="+mn-lt"/>
          <a:ea typeface="+mn-ea"/>
          <a:cs typeface="+mn-cs"/>
        </a:defRPr>
      </a:lvl1pPr>
      <a:lvl2pPr marL="563563" indent="-185738" algn="l" defTabSz="862013" rtl="0" eaLnBrk="1" fontAlgn="base" hangingPunct="1">
        <a:spcBef>
          <a:spcPct val="30000"/>
        </a:spcBef>
        <a:spcAft>
          <a:spcPct val="0"/>
        </a:spcAft>
        <a:buClr>
          <a:schemeClr val="bg2"/>
        </a:buClr>
        <a:buFont typeface="Wingdings" pitchFamily="2" charset="2"/>
        <a:buChar char="l"/>
        <a:defRPr kumimoji="1" sz="2400">
          <a:solidFill>
            <a:schemeClr val="tx1"/>
          </a:solidFill>
          <a:latin typeface="+mn-lt"/>
          <a:ea typeface="+mn-ea"/>
        </a:defRPr>
      </a:lvl2pPr>
      <a:lvl3pPr marL="950913" indent="-195263" algn="l" defTabSz="862013" rtl="0" eaLnBrk="1" fontAlgn="base" hangingPunct="1">
        <a:spcBef>
          <a:spcPct val="20000"/>
        </a:spcBef>
        <a:spcAft>
          <a:spcPct val="0"/>
        </a:spcAft>
        <a:buClr>
          <a:schemeClr val="tx1"/>
        </a:buClr>
        <a:buChar char="▪"/>
        <a:defRPr kumimoji="1" sz="2000">
          <a:solidFill>
            <a:schemeClr val="tx1"/>
          </a:solidFill>
          <a:latin typeface="+mn-lt"/>
          <a:ea typeface="+mn-ea"/>
        </a:defRPr>
      </a:lvl3pPr>
      <a:lvl4pPr marL="1333500" indent="-190500" algn="l" defTabSz="862013" rtl="0" eaLnBrk="1" fontAlgn="base" hangingPunct="1">
        <a:spcBef>
          <a:spcPct val="15000"/>
        </a:spcBef>
        <a:spcAft>
          <a:spcPct val="0"/>
        </a:spcAft>
        <a:buClr>
          <a:schemeClr val="tx1"/>
        </a:buClr>
        <a:buChar char="▪"/>
        <a:defRPr kumimoji="1">
          <a:solidFill>
            <a:schemeClr val="tx1"/>
          </a:solidFill>
          <a:latin typeface="+mn-lt"/>
          <a:ea typeface="+mn-ea"/>
        </a:defRPr>
      </a:lvl4pPr>
      <a:lvl5pPr marL="17160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5pPr>
      <a:lvl6pPr marL="21732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6pPr>
      <a:lvl7pPr marL="26304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7pPr>
      <a:lvl8pPr marL="30876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8pPr>
      <a:lvl9pPr marL="35448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1016" y="228600"/>
            <a:ext cx="8721969" cy="954088"/>
          </a:xfrm>
          <a:prstGeom prst="rect">
            <a:avLst/>
          </a:prstGeom>
          <a:noFill/>
          <a:ln w="9525">
            <a:noFill/>
            <a:miter lim="800000"/>
            <a:headEnd/>
            <a:tailEnd/>
          </a:ln>
        </p:spPr>
        <p:txBody>
          <a:bodyPr vert="horz" wrap="square" lIns="0" tIns="0" rIns="0" bIns="43196" numCol="1" anchor="b"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211016" y="1524000"/>
            <a:ext cx="8721969" cy="5029200"/>
          </a:xfrm>
          <a:prstGeom prst="rect">
            <a:avLst/>
          </a:prstGeom>
          <a:noFill/>
          <a:ln w="9525">
            <a:noFill/>
            <a:miter lim="800000"/>
            <a:headEnd/>
            <a:tailEnd/>
          </a:ln>
        </p:spPr>
        <p:txBody>
          <a:bodyPr vert="horz" wrap="square" lIns="88433" tIns="43196" rIns="88433" bIns="43196"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grpSp>
        <p:nvGrpSpPr>
          <p:cNvPr id="2" name="Group 18"/>
          <p:cNvGrpSpPr>
            <a:grpSpLocks/>
          </p:cNvGrpSpPr>
          <p:nvPr/>
        </p:nvGrpSpPr>
        <p:grpSpPr bwMode="auto">
          <a:xfrm>
            <a:off x="211017" y="6629403"/>
            <a:ext cx="360485" cy="180975"/>
            <a:chOff x="1249" y="3614"/>
            <a:chExt cx="492" cy="248"/>
          </a:xfrm>
        </p:grpSpPr>
        <p:sp>
          <p:nvSpPr>
            <p:cNvPr id="1043" name="Freeform 19"/>
            <p:cNvSpPr>
              <a:spLocks/>
            </p:cNvSpPr>
            <p:nvPr userDrawn="1"/>
          </p:nvSpPr>
          <p:spPr bwMode="auto">
            <a:xfrm>
              <a:off x="1677" y="3616"/>
              <a:ext cx="64" cy="246"/>
            </a:xfrm>
            <a:custGeom>
              <a:avLst/>
              <a:gdLst/>
              <a:ahLst/>
              <a:cxnLst>
                <a:cxn ang="0">
                  <a:pos x="132" y="0"/>
                </a:cxn>
                <a:cxn ang="0">
                  <a:pos x="0" y="0"/>
                </a:cxn>
                <a:cxn ang="0">
                  <a:pos x="0" y="0"/>
                </a:cxn>
                <a:cxn ang="0">
                  <a:pos x="5" y="121"/>
                </a:cxn>
                <a:cxn ang="0">
                  <a:pos x="7" y="183"/>
                </a:cxn>
                <a:cxn ang="0">
                  <a:pos x="8" y="246"/>
                </a:cxn>
                <a:cxn ang="0">
                  <a:pos x="8" y="246"/>
                </a:cxn>
                <a:cxn ang="0">
                  <a:pos x="7" y="310"/>
                </a:cxn>
                <a:cxn ang="0">
                  <a:pos x="5" y="372"/>
                </a:cxn>
                <a:cxn ang="0">
                  <a:pos x="0" y="492"/>
                </a:cxn>
                <a:cxn ang="0">
                  <a:pos x="132" y="492"/>
                </a:cxn>
                <a:cxn ang="0">
                  <a:pos x="132" y="492"/>
                </a:cxn>
                <a:cxn ang="0">
                  <a:pos x="127" y="372"/>
                </a:cxn>
                <a:cxn ang="0">
                  <a:pos x="124" y="310"/>
                </a:cxn>
                <a:cxn ang="0">
                  <a:pos x="124" y="246"/>
                </a:cxn>
                <a:cxn ang="0">
                  <a:pos x="124" y="246"/>
                </a:cxn>
                <a:cxn ang="0">
                  <a:pos x="124" y="183"/>
                </a:cxn>
                <a:cxn ang="0">
                  <a:pos x="127" y="121"/>
                </a:cxn>
                <a:cxn ang="0">
                  <a:pos x="132" y="0"/>
                </a:cxn>
                <a:cxn ang="0">
                  <a:pos x="132" y="0"/>
                </a:cxn>
              </a:cxnLst>
              <a:rect l="0" t="0" r="r" b="b"/>
              <a:pathLst>
                <a:path w="132" h="492">
                  <a:moveTo>
                    <a:pt x="132" y="0"/>
                  </a:moveTo>
                  <a:lnTo>
                    <a:pt x="0" y="0"/>
                  </a:lnTo>
                  <a:lnTo>
                    <a:pt x="0" y="0"/>
                  </a:lnTo>
                  <a:lnTo>
                    <a:pt x="5" y="121"/>
                  </a:lnTo>
                  <a:lnTo>
                    <a:pt x="7" y="183"/>
                  </a:lnTo>
                  <a:lnTo>
                    <a:pt x="8" y="246"/>
                  </a:lnTo>
                  <a:lnTo>
                    <a:pt x="8" y="246"/>
                  </a:lnTo>
                  <a:lnTo>
                    <a:pt x="7" y="310"/>
                  </a:lnTo>
                  <a:lnTo>
                    <a:pt x="5" y="372"/>
                  </a:lnTo>
                  <a:lnTo>
                    <a:pt x="0" y="492"/>
                  </a:lnTo>
                  <a:lnTo>
                    <a:pt x="132" y="492"/>
                  </a:lnTo>
                  <a:lnTo>
                    <a:pt x="132" y="492"/>
                  </a:lnTo>
                  <a:lnTo>
                    <a:pt x="127" y="372"/>
                  </a:lnTo>
                  <a:lnTo>
                    <a:pt x="124" y="310"/>
                  </a:lnTo>
                  <a:lnTo>
                    <a:pt x="124" y="246"/>
                  </a:lnTo>
                  <a:lnTo>
                    <a:pt x="124" y="246"/>
                  </a:lnTo>
                  <a:lnTo>
                    <a:pt x="124" y="183"/>
                  </a:lnTo>
                  <a:lnTo>
                    <a:pt x="127" y="121"/>
                  </a:lnTo>
                  <a:lnTo>
                    <a:pt x="132" y="0"/>
                  </a:lnTo>
                  <a:lnTo>
                    <a:pt x="132" y="0"/>
                  </a:lnTo>
                  <a:close/>
                </a:path>
              </a:pathLst>
            </a:custGeom>
            <a:solidFill>
              <a:schemeClr val="bg2"/>
            </a:solidFill>
            <a:ln w="9525">
              <a:noFill/>
              <a:round/>
              <a:headEnd/>
              <a:tailEnd/>
            </a:ln>
          </p:spPr>
          <p:txBody>
            <a:bodyPr/>
            <a:lstStyle/>
            <a:p>
              <a:pPr>
                <a:defRPr/>
              </a:pPr>
              <a:endParaRPr lang="ja-JP" altLang="en-US">
                <a:ea typeface="ＭＳ Ｐゴシック" pitchFamily="50" charset="-128"/>
              </a:endParaRPr>
            </a:p>
          </p:txBody>
        </p:sp>
        <p:sp>
          <p:nvSpPr>
            <p:cNvPr id="1044" name="Freeform 20"/>
            <p:cNvSpPr>
              <a:spLocks/>
            </p:cNvSpPr>
            <p:nvPr userDrawn="1"/>
          </p:nvSpPr>
          <p:spPr bwMode="auto">
            <a:xfrm>
              <a:off x="1249" y="3614"/>
              <a:ext cx="422" cy="248"/>
            </a:xfrm>
            <a:custGeom>
              <a:avLst/>
              <a:gdLst/>
              <a:ahLst/>
              <a:cxnLst>
                <a:cxn ang="0">
                  <a:pos x="670" y="265"/>
                </a:cxn>
                <a:cxn ang="0">
                  <a:pos x="719" y="240"/>
                </a:cxn>
                <a:cxn ang="0">
                  <a:pos x="757" y="208"/>
                </a:cxn>
                <a:cxn ang="0">
                  <a:pos x="780" y="168"/>
                </a:cxn>
                <a:cxn ang="0">
                  <a:pos x="786" y="148"/>
                </a:cxn>
                <a:cxn ang="0">
                  <a:pos x="788" y="127"/>
                </a:cxn>
                <a:cxn ang="0">
                  <a:pos x="788" y="115"/>
                </a:cxn>
                <a:cxn ang="0">
                  <a:pos x="784" y="92"/>
                </a:cxn>
                <a:cxn ang="0">
                  <a:pos x="776" y="72"/>
                </a:cxn>
                <a:cxn ang="0">
                  <a:pos x="765" y="54"/>
                </a:cxn>
                <a:cxn ang="0">
                  <a:pos x="757" y="46"/>
                </a:cxn>
                <a:cxn ang="0">
                  <a:pos x="724" y="22"/>
                </a:cxn>
                <a:cxn ang="0">
                  <a:pos x="683" y="8"/>
                </a:cxn>
                <a:cxn ang="0">
                  <a:pos x="637" y="2"/>
                </a:cxn>
                <a:cxn ang="0">
                  <a:pos x="586" y="0"/>
                </a:cxn>
                <a:cxn ang="0">
                  <a:pos x="529" y="2"/>
                </a:cxn>
                <a:cxn ang="0">
                  <a:pos x="413" y="5"/>
                </a:cxn>
                <a:cxn ang="0">
                  <a:pos x="364" y="5"/>
                </a:cxn>
                <a:cxn ang="0">
                  <a:pos x="372" y="167"/>
                </a:cxn>
                <a:cxn ang="0">
                  <a:pos x="373" y="313"/>
                </a:cxn>
                <a:cxn ang="0">
                  <a:pos x="311" y="242"/>
                </a:cxn>
                <a:cxn ang="0">
                  <a:pos x="187" y="86"/>
                </a:cxn>
                <a:cxn ang="0">
                  <a:pos x="0" y="5"/>
                </a:cxn>
                <a:cxn ang="0">
                  <a:pos x="7" y="126"/>
                </a:cxn>
                <a:cxn ang="0">
                  <a:pos x="10" y="251"/>
                </a:cxn>
                <a:cxn ang="0">
                  <a:pos x="8" y="315"/>
                </a:cxn>
                <a:cxn ang="0">
                  <a:pos x="0" y="497"/>
                </a:cxn>
                <a:cxn ang="0">
                  <a:pos x="107" y="497"/>
                </a:cxn>
                <a:cxn ang="0">
                  <a:pos x="97" y="319"/>
                </a:cxn>
                <a:cxn ang="0">
                  <a:pos x="95" y="165"/>
                </a:cxn>
                <a:cxn ang="0">
                  <a:pos x="162" y="242"/>
                </a:cxn>
                <a:cxn ang="0">
                  <a:pos x="299" y="410"/>
                </a:cxn>
                <a:cxn ang="0">
                  <a:pos x="362" y="497"/>
                </a:cxn>
                <a:cxn ang="0">
                  <a:pos x="473" y="497"/>
                </a:cxn>
                <a:cxn ang="0">
                  <a:pos x="467" y="315"/>
                </a:cxn>
                <a:cxn ang="0">
                  <a:pos x="465" y="251"/>
                </a:cxn>
                <a:cxn ang="0">
                  <a:pos x="468" y="68"/>
                </a:cxn>
                <a:cxn ang="0">
                  <a:pos x="502" y="67"/>
                </a:cxn>
                <a:cxn ang="0">
                  <a:pos x="543" y="67"/>
                </a:cxn>
                <a:cxn ang="0">
                  <a:pos x="591" y="72"/>
                </a:cxn>
                <a:cxn ang="0">
                  <a:pos x="618" y="84"/>
                </a:cxn>
                <a:cxn ang="0">
                  <a:pos x="630" y="94"/>
                </a:cxn>
                <a:cxn ang="0">
                  <a:pos x="643" y="113"/>
                </a:cxn>
                <a:cxn ang="0">
                  <a:pos x="649" y="145"/>
                </a:cxn>
                <a:cxn ang="0">
                  <a:pos x="648" y="154"/>
                </a:cxn>
                <a:cxn ang="0">
                  <a:pos x="643" y="175"/>
                </a:cxn>
                <a:cxn ang="0">
                  <a:pos x="634" y="192"/>
                </a:cxn>
                <a:cxn ang="0">
                  <a:pos x="618" y="208"/>
                </a:cxn>
                <a:cxn ang="0">
                  <a:pos x="589" y="227"/>
                </a:cxn>
                <a:cxn ang="0">
                  <a:pos x="542" y="245"/>
                </a:cxn>
                <a:cxn ang="0">
                  <a:pos x="515" y="253"/>
                </a:cxn>
                <a:cxn ang="0">
                  <a:pos x="603" y="370"/>
                </a:cxn>
                <a:cxn ang="0">
                  <a:pos x="689" y="497"/>
                </a:cxn>
                <a:cxn ang="0">
                  <a:pos x="843" y="497"/>
                </a:cxn>
                <a:cxn ang="0">
                  <a:pos x="707" y="318"/>
                </a:cxn>
                <a:cxn ang="0">
                  <a:pos x="670" y="265"/>
                </a:cxn>
              </a:cxnLst>
              <a:rect l="0" t="0" r="r" b="b"/>
              <a:pathLst>
                <a:path w="843" h="497">
                  <a:moveTo>
                    <a:pt x="670" y="265"/>
                  </a:moveTo>
                  <a:lnTo>
                    <a:pt x="670" y="265"/>
                  </a:lnTo>
                  <a:lnTo>
                    <a:pt x="697" y="254"/>
                  </a:lnTo>
                  <a:lnTo>
                    <a:pt x="719" y="240"/>
                  </a:lnTo>
                  <a:lnTo>
                    <a:pt x="740" y="226"/>
                  </a:lnTo>
                  <a:lnTo>
                    <a:pt x="757" y="208"/>
                  </a:lnTo>
                  <a:lnTo>
                    <a:pt x="770" y="189"/>
                  </a:lnTo>
                  <a:lnTo>
                    <a:pt x="780" y="168"/>
                  </a:lnTo>
                  <a:lnTo>
                    <a:pt x="784" y="159"/>
                  </a:lnTo>
                  <a:lnTo>
                    <a:pt x="786" y="148"/>
                  </a:lnTo>
                  <a:lnTo>
                    <a:pt x="788" y="138"/>
                  </a:lnTo>
                  <a:lnTo>
                    <a:pt x="788" y="127"/>
                  </a:lnTo>
                  <a:lnTo>
                    <a:pt x="788" y="127"/>
                  </a:lnTo>
                  <a:lnTo>
                    <a:pt x="788" y="115"/>
                  </a:lnTo>
                  <a:lnTo>
                    <a:pt x="786" y="103"/>
                  </a:lnTo>
                  <a:lnTo>
                    <a:pt x="784" y="92"/>
                  </a:lnTo>
                  <a:lnTo>
                    <a:pt x="781" y="81"/>
                  </a:lnTo>
                  <a:lnTo>
                    <a:pt x="776" y="72"/>
                  </a:lnTo>
                  <a:lnTo>
                    <a:pt x="770" y="62"/>
                  </a:lnTo>
                  <a:lnTo>
                    <a:pt x="765" y="54"/>
                  </a:lnTo>
                  <a:lnTo>
                    <a:pt x="757" y="46"/>
                  </a:lnTo>
                  <a:lnTo>
                    <a:pt x="757" y="46"/>
                  </a:lnTo>
                  <a:lnTo>
                    <a:pt x="742" y="32"/>
                  </a:lnTo>
                  <a:lnTo>
                    <a:pt x="724" y="22"/>
                  </a:lnTo>
                  <a:lnTo>
                    <a:pt x="705" y="14"/>
                  </a:lnTo>
                  <a:lnTo>
                    <a:pt x="683" y="8"/>
                  </a:lnTo>
                  <a:lnTo>
                    <a:pt x="661" y="5"/>
                  </a:lnTo>
                  <a:lnTo>
                    <a:pt x="637" y="2"/>
                  </a:lnTo>
                  <a:lnTo>
                    <a:pt x="611" y="2"/>
                  </a:lnTo>
                  <a:lnTo>
                    <a:pt x="586" y="0"/>
                  </a:lnTo>
                  <a:lnTo>
                    <a:pt x="586" y="0"/>
                  </a:lnTo>
                  <a:lnTo>
                    <a:pt x="529" y="2"/>
                  </a:lnTo>
                  <a:lnTo>
                    <a:pt x="470" y="3"/>
                  </a:lnTo>
                  <a:lnTo>
                    <a:pt x="413" y="5"/>
                  </a:lnTo>
                  <a:lnTo>
                    <a:pt x="364" y="5"/>
                  </a:lnTo>
                  <a:lnTo>
                    <a:pt x="364" y="5"/>
                  </a:lnTo>
                  <a:lnTo>
                    <a:pt x="368" y="86"/>
                  </a:lnTo>
                  <a:lnTo>
                    <a:pt x="372" y="167"/>
                  </a:lnTo>
                  <a:lnTo>
                    <a:pt x="373" y="243"/>
                  </a:lnTo>
                  <a:lnTo>
                    <a:pt x="373" y="313"/>
                  </a:lnTo>
                  <a:lnTo>
                    <a:pt x="373" y="313"/>
                  </a:lnTo>
                  <a:lnTo>
                    <a:pt x="311" y="242"/>
                  </a:lnTo>
                  <a:lnTo>
                    <a:pt x="249" y="165"/>
                  </a:lnTo>
                  <a:lnTo>
                    <a:pt x="187" y="86"/>
                  </a:lnTo>
                  <a:lnTo>
                    <a:pt x="129" y="5"/>
                  </a:lnTo>
                  <a:lnTo>
                    <a:pt x="0" y="5"/>
                  </a:lnTo>
                  <a:lnTo>
                    <a:pt x="0" y="5"/>
                  </a:lnTo>
                  <a:lnTo>
                    <a:pt x="7" y="126"/>
                  </a:lnTo>
                  <a:lnTo>
                    <a:pt x="8" y="188"/>
                  </a:lnTo>
                  <a:lnTo>
                    <a:pt x="10" y="251"/>
                  </a:lnTo>
                  <a:lnTo>
                    <a:pt x="10" y="251"/>
                  </a:lnTo>
                  <a:lnTo>
                    <a:pt x="8" y="315"/>
                  </a:lnTo>
                  <a:lnTo>
                    <a:pt x="7" y="377"/>
                  </a:lnTo>
                  <a:lnTo>
                    <a:pt x="0" y="497"/>
                  </a:lnTo>
                  <a:lnTo>
                    <a:pt x="107" y="497"/>
                  </a:lnTo>
                  <a:lnTo>
                    <a:pt x="107" y="497"/>
                  </a:lnTo>
                  <a:lnTo>
                    <a:pt x="100" y="408"/>
                  </a:lnTo>
                  <a:lnTo>
                    <a:pt x="97" y="319"/>
                  </a:lnTo>
                  <a:lnTo>
                    <a:pt x="95" y="238"/>
                  </a:lnTo>
                  <a:lnTo>
                    <a:pt x="95" y="165"/>
                  </a:lnTo>
                  <a:lnTo>
                    <a:pt x="95" y="165"/>
                  </a:lnTo>
                  <a:lnTo>
                    <a:pt x="162" y="242"/>
                  </a:lnTo>
                  <a:lnTo>
                    <a:pt x="230" y="324"/>
                  </a:lnTo>
                  <a:lnTo>
                    <a:pt x="299" y="410"/>
                  </a:lnTo>
                  <a:lnTo>
                    <a:pt x="330" y="454"/>
                  </a:lnTo>
                  <a:lnTo>
                    <a:pt x="362" y="497"/>
                  </a:lnTo>
                  <a:lnTo>
                    <a:pt x="473" y="497"/>
                  </a:lnTo>
                  <a:lnTo>
                    <a:pt x="473" y="497"/>
                  </a:lnTo>
                  <a:lnTo>
                    <a:pt x="468" y="377"/>
                  </a:lnTo>
                  <a:lnTo>
                    <a:pt x="467" y="315"/>
                  </a:lnTo>
                  <a:lnTo>
                    <a:pt x="465" y="251"/>
                  </a:lnTo>
                  <a:lnTo>
                    <a:pt x="465" y="251"/>
                  </a:lnTo>
                  <a:lnTo>
                    <a:pt x="465" y="159"/>
                  </a:lnTo>
                  <a:lnTo>
                    <a:pt x="468" y="68"/>
                  </a:lnTo>
                  <a:lnTo>
                    <a:pt x="468" y="68"/>
                  </a:lnTo>
                  <a:lnTo>
                    <a:pt x="502" y="67"/>
                  </a:lnTo>
                  <a:lnTo>
                    <a:pt x="543" y="67"/>
                  </a:lnTo>
                  <a:lnTo>
                    <a:pt x="543" y="67"/>
                  </a:lnTo>
                  <a:lnTo>
                    <a:pt x="568" y="68"/>
                  </a:lnTo>
                  <a:lnTo>
                    <a:pt x="591" y="72"/>
                  </a:lnTo>
                  <a:lnTo>
                    <a:pt x="610" y="80"/>
                  </a:lnTo>
                  <a:lnTo>
                    <a:pt x="618" y="84"/>
                  </a:lnTo>
                  <a:lnTo>
                    <a:pt x="624" y="89"/>
                  </a:lnTo>
                  <a:lnTo>
                    <a:pt x="630" y="94"/>
                  </a:lnTo>
                  <a:lnTo>
                    <a:pt x="635" y="100"/>
                  </a:lnTo>
                  <a:lnTo>
                    <a:pt x="643" y="113"/>
                  </a:lnTo>
                  <a:lnTo>
                    <a:pt x="648" y="127"/>
                  </a:lnTo>
                  <a:lnTo>
                    <a:pt x="649" y="145"/>
                  </a:lnTo>
                  <a:lnTo>
                    <a:pt x="649" y="145"/>
                  </a:lnTo>
                  <a:lnTo>
                    <a:pt x="648" y="154"/>
                  </a:lnTo>
                  <a:lnTo>
                    <a:pt x="646" y="165"/>
                  </a:lnTo>
                  <a:lnTo>
                    <a:pt x="643" y="175"/>
                  </a:lnTo>
                  <a:lnTo>
                    <a:pt x="638" y="184"/>
                  </a:lnTo>
                  <a:lnTo>
                    <a:pt x="634" y="192"/>
                  </a:lnTo>
                  <a:lnTo>
                    <a:pt x="626" y="200"/>
                  </a:lnTo>
                  <a:lnTo>
                    <a:pt x="618" y="208"/>
                  </a:lnTo>
                  <a:lnTo>
                    <a:pt x="610" y="215"/>
                  </a:lnTo>
                  <a:lnTo>
                    <a:pt x="589" y="227"/>
                  </a:lnTo>
                  <a:lnTo>
                    <a:pt x="567" y="237"/>
                  </a:lnTo>
                  <a:lnTo>
                    <a:pt x="542" y="245"/>
                  </a:lnTo>
                  <a:lnTo>
                    <a:pt x="515" y="253"/>
                  </a:lnTo>
                  <a:lnTo>
                    <a:pt x="515" y="253"/>
                  </a:lnTo>
                  <a:lnTo>
                    <a:pt x="557" y="308"/>
                  </a:lnTo>
                  <a:lnTo>
                    <a:pt x="603" y="370"/>
                  </a:lnTo>
                  <a:lnTo>
                    <a:pt x="648" y="435"/>
                  </a:lnTo>
                  <a:lnTo>
                    <a:pt x="689" y="497"/>
                  </a:lnTo>
                  <a:lnTo>
                    <a:pt x="843" y="497"/>
                  </a:lnTo>
                  <a:lnTo>
                    <a:pt x="843" y="497"/>
                  </a:lnTo>
                  <a:lnTo>
                    <a:pt x="748" y="375"/>
                  </a:lnTo>
                  <a:lnTo>
                    <a:pt x="707" y="318"/>
                  </a:lnTo>
                  <a:lnTo>
                    <a:pt x="670" y="265"/>
                  </a:lnTo>
                  <a:lnTo>
                    <a:pt x="670" y="265"/>
                  </a:lnTo>
                  <a:close/>
                </a:path>
              </a:pathLst>
            </a:custGeom>
            <a:solidFill>
              <a:schemeClr val="bg2"/>
            </a:solidFill>
            <a:ln w="9525">
              <a:noFill/>
              <a:round/>
              <a:headEnd/>
              <a:tailEnd/>
            </a:ln>
          </p:spPr>
          <p:txBody>
            <a:bodyPr/>
            <a:lstStyle/>
            <a:p>
              <a:pPr>
                <a:defRPr/>
              </a:pPr>
              <a:endParaRPr lang="ja-JP" altLang="en-US">
                <a:ea typeface="ＭＳ Ｐゴシック" pitchFamily="50" charset="-128"/>
              </a:endParaRPr>
            </a:p>
          </p:txBody>
        </p:sp>
      </p:grpSp>
      <p:sp>
        <p:nvSpPr>
          <p:cNvPr id="1045" name="Text Box 21"/>
          <p:cNvSpPr txBox="1">
            <a:spLocks noChangeArrowheads="1"/>
          </p:cNvSpPr>
          <p:nvPr/>
        </p:nvSpPr>
        <p:spPr bwMode="auto">
          <a:xfrm>
            <a:off x="716574" y="6688141"/>
            <a:ext cx="3094892" cy="122237"/>
          </a:xfrm>
          <a:prstGeom prst="rect">
            <a:avLst/>
          </a:prstGeom>
          <a:noFill/>
          <a:ln w="9525">
            <a:noFill/>
            <a:miter lim="800000"/>
            <a:headEnd/>
            <a:tailEnd/>
          </a:ln>
          <a:effectLst/>
        </p:spPr>
        <p:txBody>
          <a:bodyPr lIns="0" tIns="0" rIns="0" bIns="0">
            <a:spAutoFit/>
          </a:bodyPr>
          <a:lstStyle/>
          <a:p>
            <a:pPr eaLnBrk="0" hangingPunct="0">
              <a:defRPr/>
            </a:pPr>
            <a:r>
              <a:rPr kumimoji="0" lang="en-US" altLang="ja-JP" sz="800" dirty="0">
                <a:latin typeface="ＭＳ Ｐゴシック" pitchFamily="50" charset="-128"/>
                <a:ea typeface="ＭＳ Ｐゴシック" pitchFamily="50" charset="-128"/>
              </a:rPr>
              <a:t>Copyright</a:t>
            </a:r>
            <a:r>
              <a:rPr kumimoji="0" lang="ja-JP" altLang="en-US" sz="800" dirty="0">
                <a:latin typeface="ＭＳ Ｐゴシック" pitchFamily="50" charset="-128"/>
                <a:ea typeface="ＭＳ Ｐゴシック" pitchFamily="50" charset="-128"/>
              </a:rPr>
              <a:t>（</a:t>
            </a:r>
            <a:r>
              <a:rPr kumimoji="0" lang="en-US" altLang="ja-JP" sz="800" dirty="0">
                <a:latin typeface="ＭＳ Ｐゴシック" pitchFamily="50" charset="-128"/>
                <a:ea typeface="ＭＳ Ｐゴシック" pitchFamily="50" charset="-128"/>
              </a:rPr>
              <a:t>C</a:t>
            </a:r>
            <a:r>
              <a:rPr kumimoji="0" lang="ja-JP" altLang="en-US" sz="800" dirty="0">
                <a:latin typeface="ＭＳ Ｐゴシック" pitchFamily="50" charset="-128"/>
                <a:ea typeface="ＭＳ Ｐゴシック" pitchFamily="50" charset="-128"/>
              </a:rPr>
              <a:t>） </a:t>
            </a:r>
            <a:r>
              <a:rPr kumimoji="0" lang="en-US" altLang="ja-JP" sz="800" dirty="0">
                <a:latin typeface="ＭＳ Ｐゴシック" pitchFamily="50" charset="-128"/>
                <a:ea typeface="ＭＳ Ｐゴシック" pitchFamily="50" charset="-128"/>
              </a:rPr>
              <a:t>2012 Nomura Research Institute, Ltd. All rights reserved.</a:t>
            </a:r>
          </a:p>
        </p:txBody>
      </p:sp>
      <p:sp>
        <p:nvSpPr>
          <p:cNvPr id="1048" name="Rectangle 24"/>
          <p:cNvSpPr>
            <a:spLocks noGrp="1" noChangeArrowheads="1"/>
          </p:cNvSpPr>
          <p:nvPr>
            <p:ph type="sldNum" sz="quarter" idx="4"/>
          </p:nvPr>
        </p:nvSpPr>
        <p:spPr bwMode="auto">
          <a:xfrm>
            <a:off x="8323385" y="6629400"/>
            <a:ext cx="609600" cy="22860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a:latin typeface="+mn-lt"/>
                <a:ea typeface="ＭＳ Ｐゴシック" pitchFamily="50" charset="-128"/>
              </a:defRPr>
            </a:lvl1pPr>
          </a:lstStyle>
          <a:p>
            <a:fld id="{03CB3BF1-BB82-4A67-9E57-71761916E118}" type="slidenum">
              <a:rPr kumimoji="1" lang="ja-JP" altLang="en-US" smtClean="0"/>
              <a:pPr/>
              <a:t>&lt;#&gt;</a:t>
            </a:fld>
            <a:endParaRPr kumimoji="1" lang="ja-JP" altLang="en-US"/>
          </a:p>
        </p:txBody>
      </p:sp>
      <p:sp>
        <p:nvSpPr>
          <p:cNvPr id="1050" name="Line 26"/>
          <p:cNvSpPr>
            <a:spLocks noChangeShapeType="1"/>
          </p:cNvSpPr>
          <p:nvPr/>
        </p:nvSpPr>
        <p:spPr bwMode="auto">
          <a:xfrm>
            <a:off x="211016" y="1295400"/>
            <a:ext cx="8721969" cy="0"/>
          </a:xfrm>
          <a:prstGeom prst="line">
            <a:avLst/>
          </a:prstGeom>
          <a:noFill/>
          <a:ln w="6350">
            <a:solidFill>
              <a:schemeClr val="tx1"/>
            </a:solidFill>
            <a:prstDash val="dash"/>
            <a:round/>
            <a:headEnd/>
            <a:tailEnd/>
          </a:ln>
          <a:effectLst/>
        </p:spPr>
        <p:txBody>
          <a:bodyPr/>
          <a:lstStyle/>
          <a:p>
            <a:pPr>
              <a:defRPr/>
            </a:pPr>
            <a:endParaRPr lang="ja-JP" altLang="en-US">
              <a:ea typeface="ＭＳ Ｐゴシック" pitchFamily="50" charset="-128"/>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863600" rtl="0" eaLnBrk="1" fontAlgn="base" hangingPunct="1">
        <a:spcBef>
          <a:spcPct val="0"/>
        </a:spcBef>
        <a:spcAft>
          <a:spcPct val="0"/>
        </a:spcAft>
        <a:defRPr kumimoji="1" sz="2000">
          <a:solidFill>
            <a:schemeClr val="tx1"/>
          </a:solidFill>
          <a:latin typeface="+mj-lt"/>
          <a:ea typeface="+mj-ea"/>
          <a:cs typeface="+mj-cs"/>
        </a:defRPr>
      </a:lvl1pPr>
      <a:lvl2pPr algn="l" defTabSz="863600" rtl="0" eaLnBrk="1" fontAlgn="base" hangingPunct="1">
        <a:spcBef>
          <a:spcPct val="0"/>
        </a:spcBef>
        <a:spcAft>
          <a:spcPct val="0"/>
        </a:spcAft>
        <a:defRPr kumimoji="1" sz="2000">
          <a:solidFill>
            <a:schemeClr val="tx1"/>
          </a:solidFill>
          <a:latin typeface="HGP創英角ｺﾞｼｯｸUB" pitchFamily="50" charset="-128"/>
          <a:ea typeface="HGP創英角ｺﾞｼｯｸUB" pitchFamily="50" charset="-128"/>
        </a:defRPr>
      </a:lvl2pPr>
      <a:lvl3pPr algn="l" defTabSz="863600" rtl="0" eaLnBrk="1" fontAlgn="base" hangingPunct="1">
        <a:spcBef>
          <a:spcPct val="0"/>
        </a:spcBef>
        <a:spcAft>
          <a:spcPct val="0"/>
        </a:spcAft>
        <a:defRPr kumimoji="1" sz="2000">
          <a:solidFill>
            <a:schemeClr val="tx1"/>
          </a:solidFill>
          <a:latin typeface="HGP創英角ｺﾞｼｯｸUB" pitchFamily="50" charset="-128"/>
          <a:ea typeface="HGP創英角ｺﾞｼｯｸUB" pitchFamily="50" charset="-128"/>
        </a:defRPr>
      </a:lvl3pPr>
      <a:lvl4pPr algn="l" defTabSz="863600" rtl="0" eaLnBrk="1" fontAlgn="base" hangingPunct="1">
        <a:spcBef>
          <a:spcPct val="0"/>
        </a:spcBef>
        <a:spcAft>
          <a:spcPct val="0"/>
        </a:spcAft>
        <a:defRPr kumimoji="1" sz="2000">
          <a:solidFill>
            <a:schemeClr val="tx1"/>
          </a:solidFill>
          <a:latin typeface="HGP創英角ｺﾞｼｯｸUB" pitchFamily="50" charset="-128"/>
          <a:ea typeface="HGP創英角ｺﾞｼｯｸUB" pitchFamily="50" charset="-128"/>
        </a:defRPr>
      </a:lvl4pPr>
      <a:lvl5pPr algn="l" defTabSz="863600" rtl="0" eaLnBrk="1" fontAlgn="base" hangingPunct="1">
        <a:spcBef>
          <a:spcPct val="0"/>
        </a:spcBef>
        <a:spcAft>
          <a:spcPct val="0"/>
        </a:spcAft>
        <a:defRPr kumimoji="1" sz="2000">
          <a:solidFill>
            <a:schemeClr val="tx1"/>
          </a:solidFill>
          <a:latin typeface="HGP創英角ｺﾞｼｯｸUB" pitchFamily="50" charset="-128"/>
          <a:ea typeface="HGP創英角ｺﾞｼｯｸUB" pitchFamily="50" charset="-128"/>
        </a:defRPr>
      </a:lvl5pPr>
      <a:lvl6pPr marL="457200" algn="l" defTabSz="863600" rtl="0" eaLnBrk="1" fontAlgn="base" hangingPunct="1">
        <a:spcBef>
          <a:spcPct val="0"/>
        </a:spcBef>
        <a:spcAft>
          <a:spcPct val="0"/>
        </a:spcAft>
        <a:defRPr kumimoji="1" sz="2000">
          <a:solidFill>
            <a:schemeClr val="tx1"/>
          </a:solidFill>
          <a:latin typeface="HGP創英角ｺﾞｼｯｸUB" pitchFamily="50" charset="-128"/>
          <a:ea typeface="HGP創英角ｺﾞｼｯｸUB" pitchFamily="50" charset="-128"/>
        </a:defRPr>
      </a:lvl6pPr>
      <a:lvl7pPr marL="914400" algn="l" defTabSz="863600" rtl="0" eaLnBrk="1" fontAlgn="base" hangingPunct="1">
        <a:spcBef>
          <a:spcPct val="0"/>
        </a:spcBef>
        <a:spcAft>
          <a:spcPct val="0"/>
        </a:spcAft>
        <a:defRPr kumimoji="1" sz="2000">
          <a:solidFill>
            <a:schemeClr val="tx1"/>
          </a:solidFill>
          <a:latin typeface="HGP創英角ｺﾞｼｯｸUB" pitchFamily="50" charset="-128"/>
          <a:ea typeface="HGP創英角ｺﾞｼｯｸUB" pitchFamily="50" charset="-128"/>
        </a:defRPr>
      </a:lvl7pPr>
      <a:lvl8pPr marL="1371600" algn="l" defTabSz="863600" rtl="0" eaLnBrk="1" fontAlgn="base" hangingPunct="1">
        <a:spcBef>
          <a:spcPct val="0"/>
        </a:spcBef>
        <a:spcAft>
          <a:spcPct val="0"/>
        </a:spcAft>
        <a:defRPr kumimoji="1" sz="2000">
          <a:solidFill>
            <a:schemeClr val="tx1"/>
          </a:solidFill>
          <a:latin typeface="HGP創英角ｺﾞｼｯｸUB" pitchFamily="50" charset="-128"/>
          <a:ea typeface="HGP創英角ｺﾞｼｯｸUB" pitchFamily="50" charset="-128"/>
        </a:defRPr>
      </a:lvl8pPr>
      <a:lvl9pPr marL="1828800" algn="l" defTabSz="863600" rtl="0" eaLnBrk="1" fontAlgn="base" hangingPunct="1">
        <a:spcBef>
          <a:spcPct val="0"/>
        </a:spcBef>
        <a:spcAft>
          <a:spcPct val="0"/>
        </a:spcAft>
        <a:defRPr kumimoji="1" sz="2000">
          <a:solidFill>
            <a:schemeClr val="tx1"/>
          </a:solidFill>
          <a:latin typeface="HGP創英角ｺﾞｼｯｸUB" pitchFamily="50" charset="-128"/>
          <a:ea typeface="HGP創英角ｺﾞｼｯｸUB" pitchFamily="50" charset="-128"/>
        </a:defRPr>
      </a:lvl9pPr>
    </p:titleStyle>
    <p:bodyStyle>
      <a:lvl1pPr marL="187325" indent="-187325" algn="l" defTabSz="863600" rtl="0" eaLnBrk="1" fontAlgn="base" hangingPunct="1">
        <a:spcBef>
          <a:spcPct val="30000"/>
        </a:spcBef>
        <a:spcAft>
          <a:spcPct val="0"/>
        </a:spcAft>
        <a:buClr>
          <a:schemeClr val="bg2"/>
        </a:buClr>
        <a:buFont typeface="Wingdings" pitchFamily="2" charset="2"/>
        <a:buChar char="n"/>
        <a:defRPr kumimoji="1" sz="1600">
          <a:solidFill>
            <a:schemeClr val="tx1"/>
          </a:solidFill>
          <a:latin typeface="+mn-lt"/>
          <a:ea typeface="+mn-ea"/>
          <a:cs typeface="+mn-cs"/>
        </a:defRPr>
      </a:lvl1pPr>
      <a:lvl2pPr marL="565150" indent="-187325" algn="l" defTabSz="863600" rtl="0" eaLnBrk="1" fontAlgn="base" hangingPunct="1">
        <a:spcBef>
          <a:spcPct val="30000"/>
        </a:spcBef>
        <a:spcAft>
          <a:spcPct val="0"/>
        </a:spcAft>
        <a:buClr>
          <a:schemeClr val="bg2"/>
        </a:buClr>
        <a:buFont typeface="Wingdings" pitchFamily="2" charset="2"/>
        <a:buChar char="l"/>
        <a:defRPr kumimoji="1" sz="1400">
          <a:solidFill>
            <a:schemeClr val="tx1"/>
          </a:solidFill>
          <a:latin typeface="+mn-lt"/>
          <a:ea typeface="+mn-ea"/>
        </a:defRPr>
      </a:lvl2pPr>
      <a:lvl3pPr marL="952500" indent="-196850" algn="l" defTabSz="863600" rtl="0" eaLnBrk="1" fontAlgn="base" hangingPunct="1">
        <a:spcBef>
          <a:spcPct val="20000"/>
        </a:spcBef>
        <a:spcAft>
          <a:spcPct val="0"/>
        </a:spcAft>
        <a:buClr>
          <a:schemeClr val="tx1"/>
        </a:buClr>
        <a:buChar char="▪"/>
        <a:defRPr kumimoji="1" sz="1400">
          <a:solidFill>
            <a:schemeClr val="tx1"/>
          </a:solidFill>
          <a:latin typeface="+mn-lt"/>
          <a:ea typeface="+mn-ea"/>
        </a:defRPr>
      </a:lvl3pPr>
      <a:lvl4pPr marL="1335088" indent="-192088" algn="l" defTabSz="863600" rtl="0" eaLnBrk="1" fontAlgn="base" hangingPunct="1">
        <a:spcBef>
          <a:spcPct val="15000"/>
        </a:spcBef>
        <a:spcAft>
          <a:spcPct val="0"/>
        </a:spcAft>
        <a:buClr>
          <a:schemeClr val="tx1"/>
        </a:buClr>
        <a:buChar char="▪"/>
        <a:defRPr kumimoji="1" sz="1200">
          <a:solidFill>
            <a:schemeClr val="tx1"/>
          </a:solidFill>
          <a:latin typeface="+mn-lt"/>
          <a:ea typeface="+mn-ea"/>
        </a:defRPr>
      </a:lvl4pPr>
      <a:lvl5pPr marL="1717675" indent="-192088" algn="l" defTabSz="863600" rtl="0" eaLnBrk="1" fontAlgn="base" hangingPunct="1">
        <a:spcBef>
          <a:spcPct val="10000"/>
        </a:spcBef>
        <a:spcAft>
          <a:spcPct val="0"/>
        </a:spcAft>
        <a:buClr>
          <a:schemeClr val="tx1"/>
        </a:buClr>
        <a:buChar char="▪"/>
        <a:defRPr kumimoji="1" sz="1200">
          <a:solidFill>
            <a:schemeClr val="tx1"/>
          </a:solidFill>
          <a:latin typeface="+mn-lt"/>
          <a:ea typeface="+mn-ea"/>
        </a:defRPr>
      </a:lvl5pPr>
      <a:lvl6pPr marL="2174875" indent="-192088" algn="l" defTabSz="863600" rtl="0" eaLnBrk="1" fontAlgn="base" hangingPunct="1">
        <a:spcBef>
          <a:spcPct val="10000"/>
        </a:spcBef>
        <a:spcAft>
          <a:spcPct val="0"/>
        </a:spcAft>
        <a:buClr>
          <a:schemeClr val="tx1"/>
        </a:buClr>
        <a:buChar char="▪"/>
        <a:defRPr kumimoji="1" sz="1200">
          <a:solidFill>
            <a:schemeClr val="tx1"/>
          </a:solidFill>
          <a:latin typeface="+mn-lt"/>
          <a:ea typeface="+mn-ea"/>
        </a:defRPr>
      </a:lvl6pPr>
      <a:lvl7pPr marL="2632075" indent="-192088" algn="l" defTabSz="863600" rtl="0" eaLnBrk="1" fontAlgn="base" hangingPunct="1">
        <a:spcBef>
          <a:spcPct val="10000"/>
        </a:spcBef>
        <a:spcAft>
          <a:spcPct val="0"/>
        </a:spcAft>
        <a:buClr>
          <a:schemeClr val="tx1"/>
        </a:buClr>
        <a:buChar char="▪"/>
        <a:defRPr kumimoji="1" sz="1200">
          <a:solidFill>
            <a:schemeClr val="tx1"/>
          </a:solidFill>
          <a:latin typeface="+mn-lt"/>
          <a:ea typeface="+mn-ea"/>
        </a:defRPr>
      </a:lvl7pPr>
      <a:lvl8pPr marL="3089275" indent="-192088" algn="l" defTabSz="863600" rtl="0" eaLnBrk="1" fontAlgn="base" hangingPunct="1">
        <a:spcBef>
          <a:spcPct val="10000"/>
        </a:spcBef>
        <a:spcAft>
          <a:spcPct val="0"/>
        </a:spcAft>
        <a:buClr>
          <a:schemeClr val="tx1"/>
        </a:buClr>
        <a:buChar char="▪"/>
        <a:defRPr kumimoji="1" sz="1200">
          <a:solidFill>
            <a:schemeClr val="tx1"/>
          </a:solidFill>
          <a:latin typeface="+mn-lt"/>
          <a:ea typeface="+mn-ea"/>
        </a:defRPr>
      </a:lvl8pPr>
      <a:lvl9pPr marL="3546475" indent="-192088" algn="l" defTabSz="863600" rtl="0" eaLnBrk="1" fontAlgn="base" hangingPunct="1">
        <a:spcBef>
          <a:spcPct val="10000"/>
        </a:spcBef>
        <a:spcAft>
          <a:spcPct val="0"/>
        </a:spcAft>
        <a:buClr>
          <a:schemeClr val="tx1"/>
        </a:buClr>
        <a:buChar char="▪"/>
        <a:defRPr kumimoji="1" sz="12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hyperlink" Target="http://tools.ietf.org/id/draft-sakimura-oidc-structured-tokenImplementation" TargetMode="Externa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sz="quarter" idx="1"/>
          </p:nvPr>
        </p:nvSpPr>
        <p:spPr/>
        <p:txBody>
          <a:bodyPr/>
          <a:lstStyle/>
          <a:p>
            <a:r>
              <a:rPr kumimoji="1" lang="en-US" altLang="ja-JP" dirty="0" smtClean="0">
                <a:latin typeface="Times New Roman" pitchFamily="18" charset="0"/>
                <a:cs typeface="Times New Roman" pitchFamily="18" charset="0"/>
              </a:rPr>
              <a:t>IETF86 </a:t>
            </a:r>
            <a:r>
              <a:rPr kumimoji="1" lang="en-US" altLang="ja-JP" dirty="0" err="1" smtClean="0">
                <a:latin typeface="Times New Roman" pitchFamily="18" charset="0"/>
                <a:cs typeface="Times New Roman" pitchFamily="18" charset="0"/>
              </a:rPr>
              <a:t>OpenID</a:t>
            </a:r>
            <a:r>
              <a:rPr kumimoji="1" lang="en-US" altLang="ja-JP" dirty="0" smtClean="0">
                <a:latin typeface="Times New Roman" pitchFamily="18" charset="0"/>
                <a:cs typeface="Times New Roman" pitchFamily="18" charset="0"/>
              </a:rPr>
              <a:t> Workshop</a:t>
            </a:r>
            <a:endParaRPr kumimoji="1" lang="ja-JP" altLang="en-US" dirty="0">
              <a:latin typeface="Times New Roman" pitchFamily="18" charset="0"/>
              <a:cs typeface="Times New Roman" pitchFamily="18" charset="0"/>
            </a:endParaRPr>
          </a:p>
        </p:txBody>
      </p:sp>
      <p:sp>
        <p:nvSpPr>
          <p:cNvPr id="2" name="タイトル 1"/>
          <p:cNvSpPr>
            <a:spLocks noGrp="1"/>
          </p:cNvSpPr>
          <p:nvPr>
            <p:ph type="ctrTitle" sz="quarter"/>
          </p:nvPr>
        </p:nvSpPr>
        <p:spPr/>
        <p:txBody>
          <a:bodyPr/>
          <a:lstStyle/>
          <a:p>
            <a:r>
              <a:rPr kumimoji="1" lang="en-US" altLang="ja-JP" dirty="0" smtClean="0">
                <a:latin typeface="Times New Roman" pitchFamily="18" charset="0"/>
                <a:cs typeface="Times New Roman" pitchFamily="18" charset="0"/>
              </a:rPr>
              <a:t>RS-AS Communication</a:t>
            </a:r>
            <a:endParaRPr kumimoji="1" lang="ja-JP" altLang="en-US" dirty="0">
              <a:latin typeface="Times New Roman" pitchFamily="18" charset="0"/>
              <a:cs typeface="Times New Roman" pitchFamily="18" charset="0"/>
            </a:endParaRPr>
          </a:p>
        </p:txBody>
      </p:sp>
      <p:sp>
        <p:nvSpPr>
          <p:cNvPr id="4" name="テキスト ボックス 3"/>
          <p:cNvSpPr txBox="1"/>
          <p:nvPr/>
        </p:nvSpPr>
        <p:spPr>
          <a:xfrm>
            <a:off x="5508104" y="4581128"/>
            <a:ext cx="1338828" cy="369332"/>
          </a:xfrm>
          <a:prstGeom prst="rect">
            <a:avLst/>
          </a:prstGeom>
          <a:noFill/>
        </p:spPr>
        <p:txBody>
          <a:bodyPr wrap="none" rtlCol="0">
            <a:spAutoFit/>
          </a:bodyPr>
          <a:lstStyle/>
          <a:p>
            <a:r>
              <a:rPr kumimoji="1" lang="en-US" altLang="ja-JP" dirty="0" smtClean="0"/>
              <a:t>2013-03-10</a:t>
            </a:r>
            <a:endParaRPr kumimoji="1" lang="ja-JP" altLang="en-US" dirty="0"/>
          </a:p>
        </p:txBody>
      </p:sp>
      <p:sp>
        <p:nvSpPr>
          <p:cNvPr id="5" name="テキスト ボックス 4"/>
          <p:cNvSpPr txBox="1"/>
          <p:nvPr/>
        </p:nvSpPr>
        <p:spPr>
          <a:xfrm>
            <a:off x="5508104" y="4941168"/>
            <a:ext cx="3456384" cy="1508105"/>
          </a:xfrm>
          <a:prstGeom prst="rect">
            <a:avLst/>
          </a:prstGeom>
          <a:noFill/>
        </p:spPr>
        <p:txBody>
          <a:bodyPr wrap="square" rtlCol="0">
            <a:spAutoFit/>
          </a:bodyPr>
          <a:lstStyle/>
          <a:p>
            <a:r>
              <a:rPr kumimoji="1" lang="en-US" altLang="ja-JP" sz="2000" dirty="0" smtClean="0">
                <a:latin typeface="Arial Unicode MS" pitchFamily="50" charset="-128"/>
                <a:ea typeface="Arial Unicode MS" pitchFamily="50" charset="-128"/>
                <a:cs typeface="Arial Unicode MS" pitchFamily="50" charset="-128"/>
              </a:rPr>
              <a:t>Nat </a:t>
            </a:r>
            <a:r>
              <a:rPr kumimoji="1" lang="en-US" altLang="ja-JP" sz="2000" dirty="0" err="1" smtClean="0">
                <a:latin typeface="Arial Unicode MS" pitchFamily="50" charset="-128"/>
                <a:ea typeface="Arial Unicode MS" pitchFamily="50" charset="-128"/>
                <a:cs typeface="Arial Unicode MS" pitchFamily="50" charset="-128"/>
              </a:rPr>
              <a:t>Sakimura</a:t>
            </a:r>
            <a:endParaRPr kumimoji="1" lang="en-US" altLang="ja-JP" sz="2000" dirty="0" smtClean="0">
              <a:latin typeface="Arial Unicode MS" pitchFamily="50" charset="-128"/>
              <a:ea typeface="Arial Unicode MS" pitchFamily="50" charset="-128"/>
              <a:cs typeface="Arial Unicode MS" pitchFamily="50" charset="-128"/>
            </a:endParaRPr>
          </a:p>
          <a:p>
            <a:r>
              <a:rPr kumimoji="1" lang="en-US" altLang="ja-JP" sz="1600" dirty="0" smtClean="0">
                <a:solidFill>
                  <a:schemeClr val="bg1">
                    <a:lumMod val="50000"/>
                  </a:schemeClr>
                </a:solidFill>
                <a:latin typeface="Arial Unicode MS" pitchFamily="50" charset="-128"/>
                <a:ea typeface="Arial Unicode MS" pitchFamily="50" charset="-128"/>
                <a:cs typeface="Arial Unicode MS" pitchFamily="50" charset="-128"/>
              </a:rPr>
              <a:t>Nomura Research Institute</a:t>
            </a:r>
          </a:p>
          <a:p>
            <a:r>
              <a:rPr lang="en-US" altLang="ja-JP" sz="2000" dirty="0" err="1" smtClean="0">
                <a:latin typeface="Arial Unicode MS" pitchFamily="50" charset="-128"/>
                <a:ea typeface="Arial Unicode MS" pitchFamily="50" charset="-128"/>
                <a:cs typeface="Arial Unicode MS" pitchFamily="50" charset="-128"/>
              </a:rPr>
              <a:t>Boku</a:t>
            </a:r>
            <a:r>
              <a:rPr lang="en-US" altLang="ja-JP" sz="2000" dirty="0" smtClean="0">
                <a:latin typeface="Arial Unicode MS" pitchFamily="50" charset="-128"/>
                <a:ea typeface="Arial Unicode MS" pitchFamily="50" charset="-128"/>
                <a:cs typeface="Arial Unicode MS" pitchFamily="50" charset="-128"/>
              </a:rPr>
              <a:t> </a:t>
            </a:r>
            <a:r>
              <a:rPr lang="en-US" altLang="ja-JP" sz="2000" dirty="0" err="1" smtClean="0">
                <a:latin typeface="Arial Unicode MS" pitchFamily="50" charset="-128"/>
                <a:ea typeface="Arial Unicode MS" pitchFamily="50" charset="-128"/>
                <a:cs typeface="Arial Unicode MS" pitchFamily="50" charset="-128"/>
              </a:rPr>
              <a:t>Kihara</a:t>
            </a:r>
            <a:endParaRPr lang="en-US" altLang="ja-JP" sz="2000" dirty="0" smtClean="0">
              <a:latin typeface="Arial Unicode MS" pitchFamily="50" charset="-128"/>
              <a:ea typeface="Arial Unicode MS" pitchFamily="50" charset="-128"/>
              <a:cs typeface="Arial Unicode MS" pitchFamily="50" charset="-128"/>
            </a:endParaRPr>
          </a:p>
          <a:p>
            <a:r>
              <a:rPr lang="en-US" altLang="ja-JP" sz="2000" dirty="0" err="1" smtClean="0">
                <a:latin typeface="Arial Unicode MS" pitchFamily="50" charset="-128"/>
                <a:ea typeface="Arial Unicode MS" pitchFamily="50" charset="-128"/>
                <a:cs typeface="Arial Unicode MS" pitchFamily="50" charset="-128"/>
              </a:rPr>
              <a:t>Kazuki</a:t>
            </a:r>
            <a:r>
              <a:rPr lang="en-US" altLang="ja-JP" sz="2000" dirty="0" smtClean="0">
                <a:latin typeface="Arial Unicode MS" pitchFamily="50" charset="-128"/>
                <a:ea typeface="Arial Unicode MS" pitchFamily="50" charset="-128"/>
                <a:cs typeface="Arial Unicode MS" pitchFamily="50" charset="-128"/>
              </a:rPr>
              <a:t> Shimizu</a:t>
            </a:r>
          </a:p>
          <a:p>
            <a:r>
              <a:rPr lang="en-US" altLang="ja-JP" sz="1600" dirty="0" err="1" smtClean="0">
                <a:solidFill>
                  <a:schemeClr val="bg1">
                    <a:lumMod val="50000"/>
                  </a:schemeClr>
                </a:solidFill>
                <a:latin typeface="Arial Unicode MS" pitchFamily="50" charset="-128"/>
                <a:ea typeface="Arial Unicode MS" pitchFamily="50" charset="-128"/>
                <a:cs typeface="Arial Unicode MS" pitchFamily="50" charset="-128"/>
              </a:rPr>
              <a:t>Lepidum</a:t>
            </a:r>
            <a:endParaRPr kumimoji="1" lang="ja-JP" altLang="en-US" sz="1600" dirty="0">
              <a:solidFill>
                <a:schemeClr val="bg1">
                  <a:lumMod val="50000"/>
                </a:schemeClr>
              </a:solidFill>
              <a:latin typeface="Arial Unicode MS" pitchFamily="50" charset="-128"/>
              <a:ea typeface="Arial Unicode MS" pitchFamily="50" charset="-128"/>
              <a:cs typeface="Arial Unicode MS" pitchFamily="50" charset="-128"/>
            </a:endParaRPr>
          </a:p>
        </p:txBody>
      </p:sp>
      <p:sp>
        <p:nvSpPr>
          <p:cNvPr id="6" name="テキスト ボックス 5"/>
          <p:cNvSpPr txBox="1"/>
          <p:nvPr/>
        </p:nvSpPr>
        <p:spPr>
          <a:xfrm>
            <a:off x="1115616" y="4581128"/>
            <a:ext cx="2159566" cy="369332"/>
          </a:xfrm>
          <a:prstGeom prst="rect">
            <a:avLst/>
          </a:prstGeom>
          <a:noFill/>
        </p:spPr>
        <p:txBody>
          <a:bodyPr wrap="none" rtlCol="0">
            <a:spAutoFit/>
          </a:bodyPr>
          <a:lstStyle/>
          <a:p>
            <a:r>
              <a:rPr kumimoji="1" lang="en-US" altLang="ja-JP" dirty="0" smtClean="0">
                <a:solidFill>
                  <a:schemeClr val="bg1">
                    <a:lumMod val="50000"/>
                  </a:schemeClr>
                </a:solidFill>
                <a:latin typeface="Arial Unicode MS" pitchFamily="50" charset="-128"/>
                <a:ea typeface="Arial Unicode MS" pitchFamily="50" charset="-128"/>
                <a:cs typeface="Arial Unicode MS" pitchFamily="50" charset="-128"/>
              </a:rPr>
              <a:t>PEOFIAMP Project</a:t>
            </a:r>
            <a:endParaRPr kumimoji="1" lang="ja-JP" altLang="en-US" dirty="0">
              <a:solidFill>
                <a:schemeClr val="bg1">
                  <a:lumMod val="50000"/>
                </a:schemeClr>
              </a:solidFill>
              <a:latin typeface="Arial Unicode MS" pitchFamily="50" charset="-128"/>
              <a:ea typeface="Arial Unicode MS" pitchFamily="50" charset="-128"/>
              <a:cs typeface="Arial Unicode MS" pitchFamily="50" charset="-128"/>
            </a:endParaRPr>
          </a:p>
        </p:txBody>
      </p:sp>
      <p:sp>
        <p:nvSpPr>
          <p:cNvPr id="7" name="テキスト ボックス 6"/>
          <p:cNvSpPr txBox="1"/>
          <p:nvPr/>
        </p:nvSpPr>
        <p:spPr>
          <a:xfrm>
            <a:off x="971600" y="3356992"/>
            <a:ext cx="7488832" cy="923330"/>
          </a:xfrm>
          <a:prstGeom prst="rect">
            <a:avLst/>
          </a:prstGeom>
          <a:noFill/>
        </p:spPr>
        <p:txBody>
          <a:bodyPr wrap="square" rtlCol="0">
            <a:spAutoFit/>
          </a:bodyPr>
          <a:lstStyle/>
          <a:p>
            <a:r>
              <a:rPr lang="en-US" altLang="ja-JP" dirty="0" smtClean="0"/>
              <a:t>Structured Access Token for Sharing Authorization Grant between a Resource Server and an Authorization Server draft-sakimura-oidc-structured-token-01</a:t>
            </a:r>
            <a:endParaRPr kumimoji="1" lang="ja-JP"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About PEOFIAMP Project</a:t>
            </a:r>
            <a:endParaRPr kumimoji="1" lang="ja-JP" altLang="en-US" dirty="0"/>
          </a:p>
        </p:txBody>
      </p:sp>
      <p:sp>
        <p:nvSpPr>
          <p:cNvPr id="3" name="コンテンツ プレースホルダ 2"/>
          <p:cNvSpPr>
            <a:spLocks noGrp="1"/>
          </p:cNvSpPr>
          <p:nvPr>
            <p:ph idx="1"/>
          </p:nvPr>
        </p:nvSpPr>
        <p:spPr/>
        <p:txBody>
          <a:bodyPr>
            <a:normAutofit fontScale="92500" lnSpcReduction="20000"/>
          </a:bodyPr>
          <a:lstStyle/>
          <a:p>
            <a:pPr marL="358775" indent="-358775"/>
            <a:r>
              <a:rPr kumimoji="1" lang="en-US" altLang="ja-JP" dirty="0" smtClean="0">
                <a:latin typeface="Times New Roman" pitchFamily="18" charset="0"/>
                <a:cs typeface="Times New Roman" pitchFamily="18" charset="0"/>
              </a:rPr>
              <a:t>Funded by Ministry of Internal Affairs and Communication in FY 2012</a:t>
            </a:r>
          </a:p>
          <a:p>
            <a:pPr marL="358775" indent="-358775"/>
            <a:r>
              <a:rPr lang="en-US" altLang="ja-JP" dirty="0" smtClean="0">
                <a:latin typeface="Times New Roman" pitchFamily="18" charset="0"/>
                <a:cs typeface="Times New Roman" pitchFamily="18" charset="0"/>
              </a:rPr>
              <a:t>Joint project of </a:t>
            </a:r>
            <a:r>
              <a:rPr lang="en-US" altLang="ja-JP" dirty="0" smtClean="0">
                <a:solidFill>
                  <a:schemeClr val="bg1">
                    <a:lumMod val="50000"/>
                  </a:schemeClr>
                </a:solidFill>
                <a:latin typeface="Times New Roman" pitchFamily="18" charset="0"/>
                <a:cs typeface="Times New Roman" pitchFamily="18" charset="0"/>
              </a:rPr>
              <a:t>National Institute of Informatics, </a:t>
            </a:r>
            <a:r>
              <a:rPr lang="en-US" altLang="ja-JP" dirty="0" err="1" smtClean="0">
                <a:solidFill>
                  <a:schemeClr val="bg1">
                    <a:lumMod val="50000"/>
                  </a:schemeClr>
                </a:solidFill>
                <a:latin typeface="Times New Roman" pitchFamily="18" charset="0"/>
                <a:cs typeface="Times New Roman" pitchFamily="18" charset="0"/>
              </a:rPr>
              <a:t>U.of</a:t>
            </a:r>
            <a:r>
              <a:rPr lang="en-US" altLang="ja-JP" dirty="0" smtClean="0">
                <a:solidFill>
                  <a:schemeClr val="bg1">
                    <a:lumMod val="50000"/>
                  </a:schemeClr>
                </a:solidFill>
                <a:latin typeface="Times New Roman" pitchFamily="18" charset="0"/>
                <a:cs typeface="Times New Roman" pitchFamily="18" charset="0"/>
              </a:rPr>
              <a:t> Tokyo, </a:t>
            </a:r>
            <a:r>
              <a:rPr lang="en-US" altLang="ja-JP" dirty="0" err="1" smtClean="0">
                <a:solidFill>
                  <a:schemeClr val="bg1">
                    <a:lumMod val="50000"/>
                  </a:schemeClr>
                </a:solidFill>
                <a:latin typeface="Times New Roman" pitchFamily="18" charset="0"/>
                <a:cs typeface="Times New Roman" pitchFamily="18" charset="0"/>
              </a:rPr>
              <a:t>U.of</a:t>
            </a:r>
            <a:r>
              <a:rPr lang="en-US" altLang="ja-JP" dirty="0" smtClean="0">
                <a:solidFill>
                  <a:schemeClr val="bg1">
                    <a:lumMod val="50000"/>
                  </a:schemeClr>
                </a:solidFill>
                <a:latin typeface="Times New Roman" pitchFamily="18" charset="0"/>
                <a:cs typeface="Times New Roman" pitchFamily="18" charset="0"/>
              </a:rPr>
              <a:t> Kyoto, </a:t>
            </a:r>
            <a:r>
              <a:rPr lang="en-US" altLang="ja-JP" dirty="0" smtClean="0">
                <a:latin typeface="Times New Roman" pitchFamily="18" charset="0"/>
                <a:cs typeface="Times New Roman" pitchFamily="18" charset="0"/>
              </a:rPr>
              <a:t>NRI</a:t>
            </a:r>
          </a:p>
          <a:p>
            <a:pPr marL="358775" indent="-358775"/>
            <a:r>
              <a:rPr kumimoji="1" lang="en-US" altLang="ja-JP" dirty="0" smtClean="0">
                <a:latin typeface="Times New Roman" pitchFamily="18" charset="0"/>
                <a:cs typeface="Times New Roman" pitchFamily="18" charset="0"/>
              </a:rPr>
              <a:t>Project Partners</a:t>
            </a:r>
          </a:p>
          <a:p>
            <a:pPr lvl="1"/>
            <a:r>
              <a:rPr lang="ja-JP" altLang="ja-JP" sz="2400" dirty="0" smtClean="0">
                <a:solidFill>
                  <a:schemeClr val="bg1">
                    <a:lumMod val="50000"/>
                  </a:schemeClr>
                </a:solidFill>
                <a:latin typeface="Times New Roman" pitchFamily="18" charset="0"/>
                <a:cs typeface="Times New Roman" pitchFamily="18" charset="0"/>
              </a:rPr>
              <a:t>※</a:t>
            </a:r>
            <a:r>
              <a:rPr lang="en-US" altLang="ja-JP" sz="2400" dirty="0" smtClean="0">
                <a:solidFill>
                  <a:schemeClr val="bg1">
                    <a:lumMod val="50000"/>
                  </a:schemeClr>
                </a:solidFill>
                <a:latin typeface="Times New Roman" pitchFamily="18" charset="0"/>
                <a:cs typeface="Times New Roman" pitchFamily="18" charset="0"/>
              </a:rPr>
              <a:t>1 TERENA: Trans-European Research and Education Networking Association</a:t>
            </a:r>
            <a:br>
              <a:rPr lang="en-US" altLang="ja-JP" sz="2400" dirty="0" smtClean="0">
                <a:solidFill>
                  <a:schemeClr val="bg1">
                    <a:lumMod val="50000"/>
                  </a:schemeClr>
                </a:solidFill>
                <a:latin typeface="Times New Roman" pitchFamily="18" charset="0"/>
                <a:cs typeface="Times New Roman" pitchFamily="18" charset="0"/>
              </a:rPr>
            </a:br>
            <a:r>
              <a:rPr lang="en-US" altLang="ja-JP" sz="2400" dirty="0" smtClean="0">
                <a:solidFill>
                  <a:schemeClr val="bg1">
                    <a:lumMod val="50000"/>
                  </a:schemeClr>
                </a:solidFill>
                <a:latin typeface="Times New Roman" pitchFamily="18" charset="0"/>
                <a:cs typeface="Times New Roman" pitchFamily="18" charset="0"/>
              </a:rPr>
              <a:t>http://www.terena.org/</a:t>
            </a:r>
            <a:endParaRPr lang="ja-JP" altLang="ja-JP" sz="3200" dirty="0" smtClean="0">
              <a:solidFill>
                <a:schemeClr val="bg1">
                  <a:lumMod val="50000"/>
                </a:schemeClr>
              </a:solidFill>
              <a:latin typeface="Times New Roman" pitchFamily="18" charset="0"/>
              <a:cs typeface="Times New Roman" pitchFamily="18" charset="0"/>
            </a:endParaRPr>
          </a:p>
          <a:p>
            <a:pPr lvl="1"/>
            <a:r>
              <a:rPr lang="ja-JP" altLang="ja-JP" sz="2400" dirty="0" smtClean="0">
                <a:solidFill>
                  <a:schemeClr val="bg1">
                    <a:lumMod val="50000"/>
                  </a:schemeClr>
                </a:solidFill>
                <a:latin typeface="Times New Roman" pitchFamily="18" charset="0"/>
                <a:cs typeface="Times New Roman" pitchFamily="18" charset="0"/>
              </a:rPr>
              <a:t>※</a:t>
            </a:r>
            <a:r>
              <a:rPr lang="en-US" altLang="ja-JP" sz="2400" dirty="0" smtClean="0">
                <a:solidFill>
                  <a:schemeClr val="bg1">
                    <a:lumMod val="50000"/>
                  </a:schemeClr>
                </a:solidFill>
                <a:latin typeface="Times New Roman" pitchFamily="18" charset="0"/>
                <a:cs typeface="Times New Roman" pitchFamily="18" charset="0"/>
              </a:rPr>
              <a:t>2 REFEDS: https://refeds.org/</a:t>
            </a:r>
            <a:endParaRPr lang="ja-JP" altLang="ja-JP" sz="3200" dirty="0" smtClean="0">
              <a:solidFill>
                <a:schemeClr val="bg1">
                  <a:lumMod val="50000"/>
                </a:schemeClr>
              </a:solidFill>
              <a:latin typeface="Times New Roman" pitchFamily="18" charset="0"/>
              <a:cs typeface="Times New Roman" pitchFamily="18" charset="0"/>
            </a:endParaRPr>
          </a:p>
          <a:p>
            <a:pPr lvl="1"/>
            <a:r>
              <a:rPr lang="ja-JP" altLang="ja-JP" sz="2400" dirty="0" smtClean="0">
                <a:latin typeface="Times New Roman" pitchFamily="18" charset="0"/>
                <a:cs typeface="Times New Roman" pitchFamily="18" charset="0"/>
              </a:rPr>
              <a:t>※</a:t>
            </a:r>
            <a:r>
              <a:rPr lang="en-US" altLang="ja-JP" sz="2400" dirty="0" smtClean="0">
                <a:latin typeface="Times New Roman" pitchFamily="18" charset="0"/>
                <a:cs typeface="Times New Roman" pitchFamily="18" charset="0"/>
              </a:rPr>
              <a:t>3 GEANT: Multi-gigabit </a:t>
            </a:r>
            <a:r>
              <a:rPr lang="en-US" altLang="ja-JP" sz="2400" dirty="0" err="1" smtClean="0">
                <a:latin typeface="Times New Roman" pitchFamily="18" charset="0"/>
                <a:cs typeface="Times New Roman" pitchFamily="18" charset="0"/>
              </a:rPr>
              <a:t>european</a:t>
            </a:r>
            <a:r>
              <a:rPr lang="en-US" altLang="ja-JP" sz="2400" dirty="0" smtClean="0">
                <a:latin typeface="Times New Roman" pitchFamily="18" charset="0"/>
                <a:cs typeface="Times New Roman" pitchFamily="18" charset="0"/>
              </a:rPr>
              <a:t> research and education network and associated services</a:t>
            </a:r>
            <a:br>
              <a:rPr lang="en-US" altLang="ja-JP" sz="2400" dirty="0" smtClean="0">
                <a:latin typeface="Times New Roman" pitchFamily="18" charset="0"/>
                <a:cs typeface="Times New Roman" pitchFamily="18" charset="0"/>
              </a:rPr>
            </a:br>
            <a:r>
              <a:rPr lang="en-US" altLang="ja-JP" sz="2400" dirty="0" smtClean="0">
                <a:latin typeface="Times New Roman" pitchFamily="18" charset="0"/>
                <a:cs typeface="Times New Roman" pitchFamily="18" charset="0"/>
              </a:rPr>
              <a:t>http://www.geant.net/</a:t>
            </a:r>
            <a:endParaRPr lang="ja-JP" altLang="ja-JP" sz="3200" dirty="0" smtClean="0">
              <a:latin typeface="Times New Roman" pitchFamily="18" charset="0"/>
              <a:cs typeface="Times New Roman" pitchFamily="18" charset="0"/>
            </a:endParaRPr>
          </a:p>
          <a:p>
            <a:pPr lvl="1"/>
            <a:r>
              <a:rPr lang="ja-JP" altLang="ja-JP" sz="2400" dirty="0" smtClean="0">
                <a:solidFill>
                  <a:schemeClr val="bg1">
                    <a:lumMod val="50000"/>
                  </a:schemeClr>
                </a:solidFill>
                <a:latin typeface="Times New Roman" pitchFamily="18" charset="0"/>
                <a:cs typeface="Times New Roman" pitchFamily="18" charset="0"/>
              </a:rPr>
              <a:t>※</a:t>
            </a:r>
            <a:r>
              <a:rPr lang="en-US" altLang="ja-JP" sz="2400" dirty="0" smtClean="0">
                <a:solidFill>
                  <a:schemeClr val="bg1">
                    <a:lumMod val="50000"/>
                  </a:schemeClr>
                </a:solidFill>
                <a:latin typeface="Times New Roman" pitchFamily="18" charset="0"/>
                <a:cs typeface="Times New Roman" pitchFamily="18" charset="0"/>
              </a:rPr>
              <a:t>4 </a:t>
            </a:r>
            <a:r>
              <a:rPr lang="en-US" altLang="ja-JP" sz="2400" dirty="0" err="1" smtClean="0">
                <a:solidFill>
                  <a:schemeClr val="bg1">
                    <a:lumMod val="50000"/>
                  </a:schemeClr>
                </a:solidFill>
                <a:latin typeface="Times New Roman" pitchFamily="18" charset="0"/>
                <a:cs typeface="Times New Roman" pitchFamily="18" charset="0"/>
              </a:rPr>
              <a:t>eduGAIN</a:t>
            </a:r>
            <a:r>
              <a:rPr lang="en-US" altLang="ja-JP" sz="2400" dirty="0" smtClean="0">
                <a:solidFill>
                  <a:schemeClr val="bg1">
                    <a:lumMod val="50000"/>
                  </a:schemeClr>
                </a:solidFill>
                <a:latin typeface="Times New Roman" pitchFamily="18" charset="0"/>
                <a:cs typeface="Times New Roman" pitchFamily="18" charset="0"/>
              </a:rPr>
              <a:t>: http://www.edugain.org/</a:t>
            </a:r>
            <a:endParaRPr lang="ja-JP" altLang="ja-JP" sz="3200" dirty="0" smtClean="0">
              <a:solidFill>
                <a:schemeClr val="bg1">
                  <a:lumMod val="50000"/>
                </a:schemeClr>
              </a:solidFill>
              <a:latin typeface="Times New Roman" pitchFamily="18" charset="0"/>
              <a:cs typeface="Times New Roman" pitchFamily="18" charset="0"/>
            </a:endParaRPr>
          </a:p>
          <a:p>
            <a:pPr marL="736600" lvl="1" indent="-358775"/>
            <a:endParaRPr kumimoji="1" lang="en-US" altLang="ja-JP" dirty="0" smtClean="0">
              <a:latin typeface="Times New Roman" pitchFamily="18" charset="0"/>
              <a:cs typeface="Times New Roman" pitchFamily="18" charset="0"/>
            </a:endParaRPr>
          </a:p>
          <a:p>
            <a:endParaRPr kumimoji="1" lang="ja-JP" altLang="en-US"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Problem Statement</a:t>
            </a:r>
            <a:endParaRPr kumimoji="1" lang="ja-JP" altLang="en-US" dirty="0"/>
          </a:p>
        </p:txBody>
      </p:sp>
      <p:graphicFrame>
        <p:nvGraphicFramePr>
          <p:cNvPr id="4" name="コンテンツ プレースホルダ 3"/>
          <p:cNvGraphicFramePr>
            <a:graphicFrameLocks noGrp="1"/>
          </p:cNvGraphicFramePr>
          <p:nvPr>
            <p:ph idx="1"/>
          </p:nvPr>
        </p:nvGraphicFramePr>
        <p:xfrm>
          <a:off x="211016" y="1524000"/>
          <a:ext cx="8721969"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Assumption</a:t>
            </a:r>
            <a:endParaRPr kumimoji="1" lang="ja-JP" altLang="en-US" dirty="0"/>
          </a:p>
        </p:txBody>
      </p:sp>
      <p:graphicFrame>
        <p:nvGraphicFramePr>
          <p:cNvPr id="4" name="コンテンツ プレースホルダ 3"/>
          <p:cNvGraphicFramePr>
            <a:graphicFrameLocks noGrp="1"/>
          </p:cNvGraphicFramePr>
          <p:nvPr>
            <p:ph idx="1"/>
          </p:nvPr>
        </p:nvGraphicFramePr>
        <p:xfrm>
          <a:off x="211016" y="1524000"/>
          <a:ext cx="8721969"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Introduced Structure</a:t>
            </a:r>
            <a:endParaRPr kumimoji="1" lang="ja-JP" altLang="en-US" dirty="0"/>
          </a:p>
        </p:txBody>
      </p:sp>
      <p:sp>
        <p:nvSpPr>
          <p:cNvPr id="3" name="コンテンツ プレースホルダ 2"/>
          <p:cNvSpPr>
            <a:spLocks noGrp="1"/>
          </p:cNvSpPr>
          <p:nvPr>
            <p:ph idx="1"/>
          </p:nvPr>
        </p:nvSpPr>
        <p:spPr/>
        <p:txBody>
          <a:bodyPr>
            <a:normAutofit fontScale="77500" lnSpcReduction="20000"/>
          </a:bodyPr>
          <a:lstStyle/>
          <a:p>
            <a:r>
              <a:rPr lang="en-US" altLang="ja-JP" dirty="0" smtClean="0"/>
              <a:t>3.1. "</a:t>
            </a:r>
            <a:r>
              <a:rPr lang="en-US" altLang="ja-JP" dirty="0" err="1" smtClean="0"/>
              <a:t>iss</a:t>
            </a:r>
            <a:r>
              <a:rPr lang="en-US" altLang="ja-JP" dirty="0" smtClean="0"/>
              <a:t>" (Issuer) </a:t>
            </a:r>
            <a:endParaRPr lang="en-US" altLang="ja-JP" dirty="0" smtClean="0"/>
          </a:p>
          <a:p>
            <a:pPr lvl="1"/>
            <a:r>
              <a:rPr lang="en-US" altLang="ja-JP" dirty="0" smtClean="0"/>
              <a:t>REQUIRED. the </a:t>
            </a:r>
            <a:r>
              <a:rPr lang="en-US" altLang="ja-JP" dirty="0" smtClean="0"/>
              <a:t>identifier of the authorization server that issues the access token</a:t>
            </a:r>
            <a:r>
              <a:rPr lang="en-US" altLang="ja-JP" dirty="0" smtClean="0"/>
              <a:t>. </a:t>
            </a:r>
          </a:p>
          <a:p>
            <a:r>
              <a:rPr lang="en-US" altLang="ja-JP" dirty="0" smtClean="0"/>
              <a:t>3.2</a:t>
            </a:r>
            <a:r>
              <a:rPr lang="en-US" altLang="ja-JP" dirty="0" smtClean="0"/>
              <a:t>. "sub" (Subject) </a:t>
            </a:r>
            <a:endParaRPr lang="en-US" altLang="ja-JP" dirty="0" smtClean="0"/>
          </a:p>
          <a:p>
            <a:pPr lvl="1"/>
            <a:r>
              <a:rPr lang="en-US" altLang="ja-JP" dirty="0" smtClean="0"/>
              <a:t>REQUIRED. The </a:t>
            </a:r>
            <a:r>
              <a:rPr lang="en-US" altLang="ja-JP" dirty="0" smtClean="0"/>
              <a:t>identifier of the entity whose claims are provided in exchange for the access token. The value of this claims needs to be shared between the authorization server and the resource server. </a:t>
            </a:r>
            <a:endParaRPr lang="en-US" altLang="ja-JP" dirty="0" smtClean="0"/>
          </a:p>
          <a:p>
            <a:r>
              <a:rPr lang="en-US" altLang="ja-JP" dirty="0" smtClean="0"/>
              <a:t>3.3</a:t>
            </a:r>
            <a:r>
              <a:rPr lang="en-US" altLang="ja-JP" dirty="0" smtClean="0"/>
              <a:t>. "</a:t>
            </a:r>
            <a:r>
              <a:rPr lang="en-US" altLang="ja-JP" dirty="0" err="1" smtClean="0"/>
              <a:t>aud</a:t>
            </a:r>
            <a:r>
              <a:rPr lang="en-US" altLang="ja-JP" dirty="0" smtClean="0"/>
              <a:t>" (Audience) </a:t>
            </a:r>
            <a:endParaRPr lang="en-US" altLang="ja-JP" dirty="0" smtClean="0"/>
          </a:p>
          <a:p>
            <a:pPr lvl="1"/>
            <a:r>
              <a:rPr lang="en-US" altLang="ja-JP" dirty="0" smtClean="0"/>
              <a:t>REQUIRED. The </a:t>
            </a:r>
            <a:r>
              <a:rPr lang="en-US" altLang="ja-JP" dirty="0" smtClean="0"/>
              <a:t>identifier of the </a:t>
            </a:r>
            <a:r>
              <a:rPr lang="en-US" altLang="ja-JP" dirty="0" smtClean="0">
                <a:solidFill>
                  <a:srgbClr val="FF0000"/>
                </a:solidFill>
              </a:rPr>
              <a:t>resource server </a:t>
            </a:r>
            <a:r>
              <a:rPr lang="en-US" altLang="ja-JP" dirty="0" smtClean="0"/>
              <a:t>that receives the access token and returns claims. </a:t>
            </a:r>
            <a:endParaRPr lang="en-US" altLang="ja-JP" dirty="0" smtClean="0"/>
          </a:p>
          <a:p>
            <a:r>
              <a:rPr lang="en-US" altLang="ja-JP" dirty="0" smtClean="0"/>
              <a:t>3.4</a:t>
            </a:r>
            <a:r>
              <a:rPr lang="en-US" altLang="ja-JP" dirty="0" smtClean="0"/>
              <a:t>. "exp" (Expiration Time) </a:t>
            </a:r>
            <a:endParaRPr lang="en-US" altLang="ja-JP" dirty="0" smtClean="0"/>
          </a:p>
          <a:p>
            <a:pPr lvl="1"/>
            <a:r>
              <a:rPr lang="en-US" altLang="ja-JP" dirty="0" smtClean="0"/>
              <a:t>REQUIRED. The </a:t>
            </a:r>
            <a:r>
              <a:rPr lang="en-US" altLang="ja-JP" dirty="0" smtClean="0"/>
              <a:t>expiration time on or after which the JWT MUST NOT be accepted. The value is an integer of seconds from 1970-01-01T00:00:00Z. </a:t>
            </a:r>
            <a:endParaRPr lang="en-US" altLang="ja-JP"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 2"/>
          <p:cNvSpPr>
            <a:spLocks noGrp="1"/>
          </p:cNvSpPr>
          <p:nvPr>
            <p:ph idx="1"/>
          </p:nvPr>
        </p:nvSpPr>
        <p:spPr/>
        <p:txBody>
          <a:bodyPr>
            <a:normAutofit fontScale="77500" lnSpcReduction="20000"/>
          </a:bodyPr>
          <a:lstStyle/>
          <a:p>
            <a:r>
              <a:rPr lang="en-US" altLang="ja-JP" dirty="0" smtClean="0"/>
              <a:t>3.5. "</a:t>
            </a:r>
            <a:r>
              <a:rPr lang="en-US" altLang="ja-JP" dirty="0" err="1" smtClean="0"/>
              <a:t>nbf</a:t>
            </a:r>
            <a:r>
              <a:rPr lang="en-US" altLang="ja-JP" dirty="0" smtClean="0"/>
              <a:t>" (Not Before) </a:t>
            </a:r>
          </a:p>
          <a:p>
            <a:pPr lvl="1"/>
            <a:r>
              <a:rPr lang="en-US" altLang="ja-JP" dirty="0" smtClean="0"/>
              <a:t>OPTIONAL. The time before which the JWT MUST NOT be </a:t>
            </a:r>
            <a:r>
              <a:rPr lang="en-US" altLang="ja-JP" dirty="0" err="1" smtClean="0"/>
              <a:t>acceppted</a:t>
            </a:r>
            <a:r>
              <a:rPr lang="en-US" altLang="ja-JP" dirty="0" smtClean="0"/>
              <a:t>. The value is an integer of seconds from 1970- 01-01T00:00:00Z </a:t>
            </a:r>
          </a:p>
          <a:p>
            <a:r>
              <a:rPr lang="en-US" altLang="ja-JP" dirty="0" smtClean="0"/>
              <a:t>3.6. "</a:t>
            </a:r>
            <a:r>
              <a:rPr lang="en-US" altLang="ja-JP" dirty="0" err="1" smtClean="0"/>
              <a:t>iat</a:t>
            </a:r>
            <a:r>
              <a:rPr lang="en-US" altLang="ja-JP" dirty="0" smtClean="0"/>
              <a:t>" (Issued At) </a:t>
            </a:r>
          </a:p>
          <a:p>
            <a:pPr lvl="1"/>
            <a:r>
              <a:rPr lang="en-US" altLang="ja-JP" dirty="0" smtClean="0"/>
              <a:t>OPTIONAL. The time at which the JWT was issued. The value is an integer of seconds from 1970-01-01T00:00:00Z. </a:t>
            </a:r>
          </a:p>
          <a:p>
            <a:r>
              <a:rPr lang="en-US" altLang="ja-JP" dirty="0" smtClean="0"/>
              <a:t>3.7. "claims" </a:t>
            </a:r>
          </a:p>
          <a:p>
            <a:pPr lvl="1"/>
            <a:r>
              <a:rPr lang="en-US" altLang="ja-JP" dirty="0" smtClean="0"/>
              <a:t>OPTIONAL. The claims about the entity identified by the "sub" claim </a:t>
            </a:r>
          </a:p>
          <a:p>
            <a:r>
              <a:rPr lang="en-US" altLang="ja-JP" dirty="0" smtClean="0"/>
              <a:t>3.8. "</a:t>
            </a:r>
            <a:r>
              <a:rPr lang="en-US" altLang="ja-JP" dirty="0" err="1" smtClean="0"/>
              <a:t>azp</a:t>
            </a:r>
            <a:r>
              <a:rPr lang="en-US" altLang="ja-JP" dirty="0" smtClean="0"/>
              <a:t>" " (Authorized Presenter)</a:t>
            </a:r>
          </a:p>
          <a:p>
            <a:pPr lvl="1"/>
            <a:r>
              <a:rPr lang="en-US" altLang="ja-JP" dirty="0" smtClean="0"/>
              <a:t>OPTIONAL the identifier of the party which is intended to use the access token and to request resources. </a:t>
            </a:r>
            <a:br>
              <a:rPr lang="en-US" altLang="ja-JP" dirty="0" smtClean="0"/>
            </a:br>
            <a:endParaRPr lang="ja-JP" altLang="en-US" dirty="0" smtClean="0"/>
          </a:p>
          <a:p>
            <a:endParaRPr kumimoji="1" lang="ja-JP"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Project Status</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I-D created</a:t>
            </a:r>
          </a:p>
          <a:p>
            <a:pPr lvl="1"/>
            <a:r>
              <a:rPr lang="en-US" altLang="ja-JP" dirty="0" smtClean="0">
                <a:hlinkClick r:id="rId2"/>
              </a:rPr>
              <a:t>http://</a:t>
            </a:r>
            <a:r>
              <a:rPr lang="en-US" altLang="ja-JP" dirty="0" smtClean="0">
                <a:hlinkClick r:id="rId2"/>
              </a:rPr>
              <a:t>tools.ietf.org/id/draft-sakimura-oidc-structured-tokenImplementation</a:t>
            </a:r>
            <a:endParaRPr lang="en-US" altLang="ja-JP" dirty="0" smtClean="0"/>
          </a:p>
          <a:p>
            <a:r>
              <a:rPr lang="en-US" altLang="ja-JP" dirty="0" smtClean="0"/>
              <a:t>Implementation</a:t>
            </a:r>
            <a:endParaRPr lang="en-US" altLang="ja-JP" dirty="0" smtClean="0"/>
          </a:p>
          <a:p>
            <a:pPr lvl="1"/>
            <a:r>
              <a:rPr kumimoji="1" lang="en-US" altLang="ja-JP" dirty="0" smtClean="0"/>
              <a:t>A sample implementation complete</a:t>
            </a:r>
            <a:endParaRPr kumimoji="1" lang="ja-JP" altLang="en-US" dirty="0"/>
          </a:p>
        </p:txBody>
      </p:sp>
    </p:spTree>
  </p:cSld>
  <p:clrMapOvr>
    <a:masterClrMapping/>
  </p:clrMapOvr>
</p:sld>
</file>

<file path=ppt/theme/theme1.xml><?xml version="1.0" encoding="utf-8"?>
<a:theme xmlns:a="http://schemas.openxmlformats.org/drawingml/2006/main" name="NRI">
  <a:themeElements>
    <a:clrScheme name="">
      <a:dk1>
        <a:srgbClr val="000000"/>
      </a:dk1>
      <a:lt1>
        <a:srgbClr val="FFFFFF"/>
      </a:lt1>
      <a:dk2>
        <a:srgbClr val="000000"/>
      </a:dk2>
      <a:lt2>
        <a:srgbClr val="808080"/>
      </a:lt2>
      <a:accent1>
        <a:srgbClr val="0066B3"/>
      </a:accent1>
      <a:accent2>
        <a:srgbClr val="CC0066"/>
      </a:accent2>
      <a:accent3>
        <a:srgbClr val="FFFFFF"/>
      </a:accent3>
      <a:accent4>
        <a:srgbClr val="000000"/>
      </a:accent4>
      <a:accent5>
        <a:srgbClr val="AAB8D6"/>
      </a:accent5>
      <a:accent6>
        <a:srgbClr val="B9005C"/>
      </a:accent6>
      <a:hlink>
        <a:srgbClr val="0066B3"/>
      </a:hlink>
      <a:folHlink>
        <a:srgbClr val="CC0066"/>
      </a:folHlink>
    </a:clrScheme>
    <a:fontScheme name="nri_temp0808">
      <a:majorFont>
        <a:latin typeface="HGP創英角ｺﾞｼｯｸUB"/>
        <a:ea typeface="HGP創英角ｺﾞｼｯｸUB"/>
        <a:cs typeface=""/>
      </a:majorFont>
      <a:minorFont>
        <a:latin typeface="HGP創英角ｺﾞｼｯｸUB"/>
        <a:ea typeface="HGP創英角ｺﾞｼｯｸUB"/>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ri_temp0808 1">
        <a:dk1>
          <a:srgbClr val="000000"/>
        </a:dk1>
        <a:lt1>
          <a:srgbClr val="FFFFFF"/>
        </a:lt1>
        <a:dk2>
          <a:srgbClr val="000000"/>
        </a:dk2>
        <a:lt2>
          <a:srgbClr val="808080"/>
        </a:lt2>
        <a:accent1>
          <a:srgbClr val="DDDDDD"/>
        </a:accent1>
        <a:accent2>
          <a:srgbClr val="C0C0C0"/>
        </a:accent2>
        <a:accent3>
          <a:srgbClr val="FFFFFF"/>
        </a:accent3>
        <a:accent4>
          <a:srgbClr val="000000"/>
        </a:accent4>
        <a:accent5>
          <a:srgbClr val="EBEBEB"/>
        </a:accent5>
        <a:accent6>
          <a:srgbClr val="AEAEAE"/>
        </a:accent6>
        <a:hlink>
          <a:srgbClr val="CC0066"/>
        </a:hlink>
        <a:folHlink>
          <a:srgbClr val="0066B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RI広報">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050120_標準テンプレート">
      <a:majorFont>
        <a:latin typeface="HGP創英角ｺﾞｼｯｸUB"/>
        <a:ea typeface="HGP創英角ｺﾞｼｯｸUB"/>
        <a:cs typeface=""/>
      </a:majorFont>
      <a:minorFont>
        <a:latin typeface="ＭＳ Ｐゴシック"/>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bg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bg1"/>
        </a:solidFill>
        <a:ln w="9525" cap="flat" cmpd="sng" algn="ctr">
          <a:solidFill>
            <a:schemeClr val="bg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050120_標準テンプレート 1">
        <a:dk1>
          <a:srgbClr val="000000"/>
        </a:dk1>
        <a:lt1>
          <a:srgbClr val="FFFFFF"/>
        </a:lt1>
        <a:dk2>
          <a:srgbClr val="000000"/>
        </a:dk2>
        <a:lt2>
          <a:srgbClr val="808080"/>
        </a:lt2>
        <a:accent1>
          <a:srgbClr val="DDDDDD"/>
        </a:accent1>
        <a:accent2>
          <a:srgbClr val="C0C0C0"/>
        </a:accent2>
        <a:accent3>
          <a:srgbClr val="FFFFFF"/>
        </a:accent3>
        <a:accent4>
          <a:srgbClr val="000000"/>
        </a:accent4>
        <a:accent5>
          <a:srgbClr val="EBEBEB"/>
        </a:accent5>
        <a:accent6>
          <a:srgbClr val="AEAEAE"/>
        </a:accent6>
        <a:hlink>
          <a:srgbClr val="CC0066"/>
        </a:hlink>
        <a:folHlink>
          <a:srgbClr val="0066B3"/>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187</TotalTime>
  <Words>410</Words>
  <Application>Microsoft Office PowerPoint</Application>
  <PresentationFormat>画面に合わせる (4:3)</PresentationFormat>
  <Paragraphs>48</Paragraphs>
  <Slides>7</Slides>
  <Notes>0</Notes>
  <HiddenSlides>0</HiddenSlides>
  <MMClips>0</MMClips>
  <ScaleCrop>false</ScaleCrop>
  <HeadingPairs>
    <vt:vector size="4" baseType="variant">
      <vt:variant>
        <vt:lpstr>テーマ</vt:lpstr>
      </vt:variant>
      <vt:variant>
        <vt:i4>2</vt:i4>
      </vt:variant>
      <vt:variant>
        <vt:lpstr>スライド タイトル</vt:lpstr>
      </vt:variant>
      <vt:variant>
        <vt:i4>7</vt:i4>
      </vt:variant>
    </vt:vector>
  </HeadingPairs>
  <TitlesOfParts>
    <vt:vector size="9" baseType="lpstr">
      <vt:lpstr>NRI</vt:lpstr>
      <vt:lpstr>NRI広報</vt:lpstr>
      <vt:lpstr>RS-AS Communication</vt:lpstr>
      <vt:lpstr>About PEOFIAMP Project</vt:lpstr>
      <vt:lpstr>Problem Statement</vt:lpstr>
      <vt:lpstr>Assumption</vt:lpstr>
      <vt:lpstr>Introduced Structure</vt:lpstr>
      <vt:lpstr>スライド 6</vt:lpstr>
      <vt:lpstr>Project Status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OpenID Connect on Non-Web environment</dc:title>
  <dc:creator>Nat</dc:creator>
  <cp:lastModifiedBy>Nat</cp:lastModifiedBy>
  <cp:revision>10</cp:revision>
  <dcterms:created xsi:type="dcterms:W3CDTF">2013-03-10T08:31:36Z</dcterms:created>
  <dcterms:modified xsi:type="dcterms:W3CDTF">2013-03-10T16:13:14Z</dcterms:modified>
</cp:coreProperties>
</file>