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Default Extension="pdf" ContentType="application/pdf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72" r:id="rId2"/>
    <p:sldMasterId id="2147483660" r:id="rId3"/>
  </p:sldMasterIdLst>
  <p:notesMasterIdLst>
    <p:notesMasterId r:id="rId14"/>
  </p:notesMasterIdLst>
  <p:handoutMasterIdLst>
    <p:handoutMasterId r:id="rId15"/>
  </p:handoutMasterIdLst>
  <p:sldIdLst>
    <p:sldId id="297" r:id="rId4"/>
    <p:sldId id="310" r:id="rId5"/>
    <p:sldId id="311" r:id="rId6"/>
    <p:sldId id="300" r:id="rId7"/>
    <p:sldId id="307" r:id="rId8"/>
    <p:sldId id="303" r:id="rId9"/>
    <p:sldId id="308" r:id="rId10"/>
    <p:sldId id="302" r:id="rId11"/>
    <p:sldId id="306" r:id="rId12"/>
    <p:sldId id="30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Eric Rickson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clrMode="gray" frameSlides="1"/>
  <p:clrMru>
    <a:srgbClr val="8E8E8E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napVertSplitter="1" vertBarState="minimized">
    <p:restoredLeft sz="15617" autoAdjust="0"/>
    <p:restoredTop sz="80179" autoAdjust="0"/>
  </p:normalViewPr>
  <p:slideViewPr>
    <p:cSldViewPr snapToGrid="0" snapToObjects="1">
      <p:cViewPr>
        <p:scale>
          <a:sx n="90" d="100"/>
          <a:sy n="90" d="100"/>
        </p:scale>
        <p:origin x="-992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FA3-E3D9-F147-9BF7-134613987BAF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7FF6F-DA90-B34A-BAA9-3CF88C1995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2891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15B82-ED3A-1C45-A5D3-4A079BD47CD9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4CE56F-2709-D849-911E-774C34173B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0909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OpenSocial, 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rust model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doesn’t necessarily trust all in the container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Backplane Exchange, the Site owner decides which widgets they trust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E56F-2709-D849-911E-774C34173B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 A ]  Message Posting to Backplane Exchange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A1 )  User Signs In to Web Site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A2 ) Identity Connector publishes Identity/Login events to Backplane Exchange Server</a:t>
            </a:r>
          </a:p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 B ]  Message Notification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B1 ) Backplane Exchange client polls Backplane Exchange Server for messages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B2 ) Backplane Exchange Server delivers message absent payload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B3 )  Backplane Exchange JavaScript (JS) distributes message to widgets that are registered for the message.</a:t>
            </a:r>
          </a:p>
          <a:p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 C ]  Message Retrieval</a:t>
            </a:r>
            <a:endParaRPr lang="en-US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C1 ) Widgets make JSONP calls to their servers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C2 ) Widgets Server calls Backplane Exchange Server for full message and payload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C3) Widget Server securely receives payload</a:t>
            </a:r>
          </a:p>
          <a:p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C4)  Widget Server returns subset of payload to Widget Application on Web Site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CE56F-2709-D849-911E-774C34173BE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5611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02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813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857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3903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aster-head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flipH="1" flipV="1">
            <a:off x="-16933" y="5947318"/>
            <a:ext cx="9199033" cy="930959"/>
          </a:xfrm>
          <a:prstGeom prst="rect">
            <a:avLst/>
          </a:prstGeom>
        </p:spPr>
      </p:pic>
      <p:pic>
        <p:nvPicPr>
          <p:cNvPr id="13" name="Picture 12" descr="janrain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41300" y="6187498"/>
            <a:ext cx="1139806" cy="334818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6662420" y="6513152"/>
            <a:ext cx="234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400" b="1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2F931A-BC8D-9A4C-B5E5-4851E9D66276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3542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362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6187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3048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78481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06687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6750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609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3131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4072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7307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07132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24876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68757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1420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2207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466528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78996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259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4377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40984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6172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02490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DC1A6B-E2B2-294E-9143-49D49580FC72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ADC9BF-61F2-B345-9EF8-02E1505F8E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85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816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1375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0293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1743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7350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6FE961-1625-7F42-B32E-4539C21A05A6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22720" y="6369050"/>
            <a:ext cx="2346960" cy="365125"/>
          </a:xfrm>
          <a:prstGeom prst="rect">
            <a:avLst/>
          </a:prstGeom>
        </p:spPr>
        <p:txBody>
          <a:bodyPr/>
          <a:lstStyle/>
          <a:p>
            <a:fld id="{9E2F931A-BC8D-9A4C-B5E5-4851E9D66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1948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-932180" y="6395316"/>
            <a:ext cx="234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Aller"/>
                <a:ea typeface="+mn-ea"/>
                <a:cs typeface="Aller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1" dirty="0" smtClean="0">
                <a:latin typeface="+mn-lt"/>
              </a:rPr>
              <a:t>confidential</a:t>
            </a:r>
            <a:endParaRPr lang="en-US" b="0" i="1" dirty="0">
              <a:latin typeface="+mn-lt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415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06700"/>
            <a:ext cx="8229600" cy="3319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janrain-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54000" y="6197035"/>
            <a:ext cx="1139806" cy="334818"/>
          </a:xfrm>
          <a:prstGeom prst="rect">
            <a:avLst/>
          </a:prstGeom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-906780" y="6367474"/>
            <a:ext cx="2346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Aller"/>
                <a:ea typeface="+mn-ea"/>
                <a:cs typeface="Aller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1" kern="1200" dirty="0" smtClean="0">
              <a:solidFill>
                <a:schemeClr val="bg1"/>
              </a:solidFill>
              <a:latin typeface="Aller"/>
              <a:ea typeface="+mn-ea"/>
              <a:cs typeface="Aller"/>
            </a:endParaRPr>
          </a:p>
          <a:p>
            <a: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kern="1200" dirty="0" smtClean="0">
                <a:solidFill>
                  <a:schemeClr val="bg1"/>
                </a:solidFill>
                <a:latin typeface="Aller"/>
                <a:ea typeface="+mn-ea"/>
                <a:cs typeface="Aller"/>
              </a:rPr>
              <a:t>©2012</a:t>
            </a:r>
            <a:endParaRPr lang="en-US" b="0" i="1" dirty="0">
              <a:latin typeface="+mn-lt"/>
            </a:endParaRPr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4049889" y="6382085"/>
            <a:ext cx="6612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400" b="1" i="0" kern="120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2F931A-BC8D-9A4C-B5E5-4851E9D66276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2" name="Picture 11" descr="OpenID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64964" y="6138141"/>
            <a:ext cx="17018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238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600" b="1" i="1" kern="1200">
          <a:solidFill>
            <a:srgbClr val="696969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rgbClr val="595959"/>
          </a:solidFill>
          <a:latin typeface="Calibri"/>
          <a:ea typeface="+mn-ea"/>
          <a:cs typeface="Calibri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b="0" i="0" kern="1200">
          <a:solidFill>
            <a:srgbClr val="595959"/>
          </a:solidFill>
          <a:latin typeface="Calibri"/>
          <a:ea typeface="+mn-ea"/>
          <a:cs typeface="Calibri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solidFill>
            <a:srgbClr val="595959"/>
          </a:solidFill>
          <a:latin typeface="Calibri"/>
          <a:ea typeface="+mn-ea"/>
          <a:cs typeface="Calibri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412AA-DD37-8E46-B421-6A3F3BC2A555}" type="datetimeFigureOut">
              <a:rPr lang="en-US" smtClean="0"/>
              <a:pPr/>
              <a:t>2/29/12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C7A42-5F2D-BF44-A806-2437F69DE8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4918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3396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ites.google.com/site/backplanespec/documentation/backplane2-0-draft08" TargetMode="External"/><Relationship Id="rId3" Type="http://schemas.openxmlformats.org/officeDocument/2006/relationships/hyperlink" Target="https://sites.google.com/site/backplanespec/documentation/identityscenario2-0-draft0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df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3909" y="2483199"/>
            <a:ext cx="6778978" cy="1470025"/>
          </a:xfrm>
        </p:spPr>
        <p:txBody>
          <a:bodyPr/>
          <a:lstStyle/>
          <a:p>
            <a:r>
              <a:rPr lang="en-US" dirty="0" smtClean="0"/>
              <a:t>Backplane Exchange 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subTitle" idx="1"/>
          </p:nvPr>
        </p:nvSpPr>
        <p:spPr>
          <a:xfrm>
            <a:off x="1371600" y="4148660"/>
            <a:ext cx="6400800" cy="1752600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en-US" dirty="0" smtClean="0"/>
              <a:t>Greg Keegstra</a:t>
            </a:r>
          </a:p>
          <a:p>
            <a:pPr algn="l">
              <a:spcBef>
                <a:spcPts val="0"/>
              </a:spcBef>
            </a:pPr>
            <a:r>
              <a:rPr lang="en-US" dirty="0" smtClean="0"/>
              <a:t>March 1,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13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42372"/>
            <a:ext cx="8229600" cy="1143000"/>
          </a:xfrm>
        </p:spPr>
        <p:txBody>
          <a:bodyPr/>
          <a:lstStyle/>
          <a:p>
            <a:r>
              <a:rPr lang="en-US" dirty="0" smtClean="0"/>
              <a:t>What is next for Backplane Exchange?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31811"/>
            <a:ext cx="8229600" cy="3319463"/>
          </a:xfrm>
        </p:spPr>
        <p:txBody>
          <a:bodyPr/>
          <a:lstStyle/>
          <a:p>
            <a:r>
              <a:rPr lang="en-US" dirty="0" smtClean="0"/>
              <a:t>Activity</a:t>
            </a:r>
            <a:r>
              <a:rPr lang="en-US" dirty="0" smtClean="0"/>
              <a:t> streams </a:t>
            </a:r>
            <a:r>
              <a:rPr lang="en-US" dirty="0" smtClean="0"/>
              <a:t>– enabling additional message </a:t>
            </a:r>
            <a:r>
              <a:rPr lang="en-US" dirty="0" smtClean="0"/>
              <a:t>types</a:t>
            </a:r>
          </a:p>
          <a:p>
            <a:r>
              <a:rPr lang="en-US" dirty="0" smtClean="0"/>
              <a:t>Setup a workgroup to broaden input and participation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0202" y="4642553"/>
            <a:ext cx="7938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Backplane 2.0 implementer's draft 08</a:t>
            </a:r>
            <a:r>
              <a:rPr lang="en-US" dirty="0" smtClean="0">
                <a:hlinkClick r:id="rId2"/>
              </a:rPr>
              <a:t>https://sites.google.com/site/backplanespec/documentation/backplane2-0-draft08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8666" y="5342846"/>
            <a:ext cx="8678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Identity Scenario 2.0 draft 01</a:t>
            </a:r>
            <a:r>
              <a:rPr lang="en-US" dirty="0" smtClean="0">
                <a:hlinkClick r:id="rId3"/>
              </a:rPr>
              <a:t>https://sites.google.com/site/backplanespec/documentation/identityscenario2-0-draft01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977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491"/>
            <a:ext cx="8229600" cy="1143000"/>
          </a:xfrm>
        </p:spPr>
        <p:txBody>
          <a:bodyPr/>
          <a:lstStyle/>
          <a:p>
            <a:r>
              <a:rPr lang="en-US" dirty="0" smtClean="0"/>
              <a:t>What is Backplane Exchange?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57594"/>
            <a:ext cx="8229600" cy="33194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Protocol </a:t>
            </a:r>
            <a:r>
              <a:rPr lang="en-US" dirty="0"/>
              <a:t>that lets trusted apps share </a:t>
            </a:r>
            <a:r>
              <a:rPr lang="en-US" dirty="0" smtClean="0"/>
              <a:t>information</a:t>
            </a:r>
            <a:endParaRPr lang="en-US" dirty="0" smtClean="0"/>
          </a:p>
          <a:p>
            <a:r>
              <a:rPr lang="en-US" dirty="0" smtClean="0"/>
              <a:t>Secure framework for interaction between multiple, independent client- and server-side parties in the context of a browser </a:t>
            </a:r>
            <a:r>
              <a:rPr lang="en-US" dirty="0" smtClean="0"/>
              <a:t>session</a:t>
            </a:r>
            <a:endParaRPr lang="en-US" dirty="0" smtClean="0"/>
          </a:p>
          <a:p>
            <a:r>
              <a:rPr lang="en-US" dirty="0" smtClean="0"/>
              <a:t>Trust model driven by the website owner, where </a:t>
            </a:r>
            <a:r>
              <a:rPr lang="en-US" dirty="0" smtClean="0"/>
              <a:t>widgets </a:t>
            </a:r>
            <a:r>
              <a:rPr lang="en-US" dirty="0"/>
              <a:t>share user identity and other information, seamlessly, regardless of their </a:t>
            </a:r>
            <a:r>
              <a:rPr lang="en-US" dirty="0" smtClean="0"/>
              <a:t>source</a:t>
            </a:r>
            <a:endParaRPr lang="en-US" dirty="0" smtClean="0"/>
          </a:p>
          <a:p>
            <a:r>
              <a:rPr lang="en-US" dirty="0" smtClean="0"/>
              <a:t>Message </a:t>
            </a:r>
            <a:r>
              <a:rPr lang="en-US" dirty="0"/>
              <a:t>distribution system where messages are delivered securely, reliably, in order, and in real </a:t>
            </a:r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13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491"/>
            <a:ext cx="8229600" cy="1143000"/>
          </a:xfrm>
        </p:spPr>
        <p:txBody>
          <a:bodyPr/>
          <a:lstStyle/>
          <a:p>
            <a:r>
              <a:rPr lang="en-US" dirty="0" smtClean="0"/>
              <a:t>Evolution of the protocol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157594"/>
            <a:ext cx="8229600" cy="3319463"/>
          </a:xfrm>
        </p:spPr>
        <p:txBody>
          <a:bodyPr>
            <a:normAutofit/>
          </a:bodyPr>
          <a:lstStyle/>
          <a:p>
            <a:r>
              <a:rPr lang="en-US" dirty="0" smtClean="0"/>
              <a:t>Echo </a:t>
            </a:r>
            <a:r>
              <a:rPr lang="en-US" dirty="0" smtClean="0"/>
              <a:t>initiated specification </a:t>
            </a:r>
            <a:r>
              <a:rPr lang="en-US" dirty="0" smtClean="0"/>
              <a:t>(</a:t>
            </a:r>
            <a:r>
              <a:rPr lang="en-US" dirty="0" smtClean="0"/>
              <a:t>Summer 2010)</a:t>
            </a:r>
            <a:endParaRPr lang="en-US" dirty="0" smtClean="0"/>
          </a:p>
          <a:p>
            <a:r>
              <a:rPr lang="en-US" dirty="0" smtClean="0"/>
              <a:t>Janrain joined effort in (early 2011)</a:t>
            </a:r>
            <a:endParaRPr lang="en-US" dirty="0" smtClean="0"/>
          </a:p>
          <a:p>
            <a:r>
              <a:rPr lang="en-US" dirty="0" smtClean="0"/>
              <a:t>Proposed 2.0 spec (IIW May 2011)</a:t>
            </a:r>
          </a:p>
          <a:p>
            <a:pPr lvl="1"/>
            <a:r>
              <a:rPr lang="en-US" dirty="0" smtClean="0"/>
              <a:t>Feedback to make all back-end server integrations and calls OAuth 2.0</a:t>
            </a:r>
          </a:p>
          <a:p>
            <a:r>
              <a:rPr lang="en-US" dirty="0" smtClean="0"/>
              <a:t>Presented spec update (IIW Fall 2011)</a:t>
            </a:r>
          </a:p>
          <a:p>
            <a:r>
              <a:rPr lang="en-US" dirty="0" smtClean="0"/>
              <a:t>2.0 spec ready to go into beta (late March 2012)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13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11865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1) </a:t>
            </a:r>
            <a:r>
              <a:rPr lang="en-US" b="1" u="sng" dirty="0" smtClean="0"/>
              <a:t>Site Owners </a:t>
            </a:r>
          </a:p>
          <a:p>
            <a:pPr marL="0" indent="0">
              <a:buNone/>
            </a:pPr>
            <a:r>
              <a:rPr lang="en-US" dirty="0" smtClean="0"/>
              <a:t>who want the apps they use on their site to speak to each other without</a:t>
            </a:r>
            <a:r>
              <a:rPr lang="en-US" dirty="0" smtClean="0"/>
              <a:t> extra integration, cost </a:t>
            </a:r>
            <a:r>
              <a:rPr lang="en-US" dirty="0" smtClean="0"/>
              <a:t>and time to deployment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11865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2) </a:t>
            </a:r>
            <a:r>
              <a:rPr lang="en-US" b="1" u="sng" dirty="0" smtClean="0"/>
              <a:t>App </a:t>
            </a:r>
            <a:r>
              <a:rPr lang="en-US" b="1" u="sng" dirty="0"/>
              <a:t>Vendors </a:t>
            </a:r>
            <a:endParaRPr lang="en-US" b="1" u="sng" dirty="0" smtClean="0"/>
          </a:p>
          <a:p>
            <a:pPr marL="0" indent="0">
              <a:buNone/>
            </a:pPr>
            <a:r>
              <a:rPr lang="en-US" dirty="0" smtClean="0"/>
              <a:t>who </a:t>
            </a:r>
            <a:r>
              <a:rPr lang="en-US" dirty="0"/>
              <a:t>want to be part of an open ecosystem where their apps easily speak with others without</a:t>
            </a:r>
            <a:r>
              <a:rPr lang="en-US" dirty="0" smtClean="0"/>
              <a:t> </a:t>
            </a:r>
            <a:r>
              <a:rPr lang="en-US" dirty="0" smtClean="0"/>
              <a:t>integrating on a </a:t>
            </a:r>
            <a:r>
              <a:rPr lang="en-US" dirty="0" smtClean="0"/>
              <a:t>publisher </a:t>
            </a:r>
            <a:r>
              <a:rPr lang="en-US" dirty="0"/>
              <a:t>by</a:t>
            </a:r>
            <a:r>
              <a:rPr lang="en-US" dirty="0" smtClean="0"/>
              <a:t> publisher basis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9491"/>
            <a:ext cx="8229600" cy="1143000"/>
          </a:xfrm>
        </p:spPr>
        <p:txBody>
          <a:bodyPr/>
          <a:lstStyle/>
          <a:p>
            <a:r>
              <a:rPr lang="en-US" dirty="0" smtClean="0"/>
              <a:t>Who </a:t>
            </a:r>
            <a:r>
              <a:rPr lang="en-US" dirty="0" smtClean="0"/>
              <a:t>would be interested in adopting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709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px-tech-diagram-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10000" t="16000" r="10000" b="16000"/>
              <a:stretch>
                <a:fillRect/>
              </a:stretch>
            </p:blipFill>
          </mc:Choice>
          <mc:Fallback>
            <p:blipFill>
              <a:blip r:embed="rId4"/>
              <a:srcRect l="10000" t="16000" r="10000" b="16000"/>
              <a:stretch>
                <a:fillRect/>
              </a:stretch>
            </p:blipFill>
          </mc:Fallback>
        </mc:AlternateContent>
        <p:spPr>
          <a:xfrm>
            <a:off x="123793" y="1481665"/>
            <a:ext cx="6158860" cy="3926280"/>
          </a:xfrm>
          <a:prstGeom prst="rect">
            <a:avLst/>
          </a:prstGeom>
        </p:spPr>
      </p:pic>
      <p:pic>
        <p:nvPicPr>
          <p:cNvPr id="5" name="Picture 4" descr="BackplaneExchang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665" y="6325739"/>
            <a:ext cx="3273778" cy="3211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37111" y="1439332"/>
            <a:ext cx="2892776" cy="4801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Message </a:t>
            </a:r>
            <a:r>
              <a:rPr lang="en-US" sz="1200" b="1" dirty="0" smtClean="0"/>
              <a:t>Posting to Backplane Exchange</a:t>
            </a:r>
          </a:p>
          <a:p>
            <a:r>
              <a:rPr lang="en-US" sz="1200" dirty="0" smtClean="0"/>
              <a:t>A1 )  User Signs</a:t>
            </a:r>
            <a:r>
              <a:rPr lang="en-US" sz="1200" dirty="0" smtClean="0"/>
              <a:t> into </a:t>
            </a:r>
            <a:r>
              <a:rPr lang="en-US" sz="1200" dirty="0" smtClean="0"/>
              <a:t>Web Site</a:t>
            </a:r>
          </a:p>
          <a:p>
            <a:r>
              <a:rPr lang="en-US" sz="1200" dirty="0" smtClean="0"/>
              <a:t>A2 )</a:t>
            </a:r>
            <a:r>
              <a:rPr lang="en-US" sz="1200" dirty="0" smtClean="0"/>
              <a:t>  Identity </a:t>
            </a:r>
            <a:r>
              <a:rPr lang="en-US" sz="1200" dirty="0" smtClean="0"/>
              <a:t>Connector publishes</a:t>
            </a:r>
            <a:r>
              <a:rPr lang="en-US" sz="1200" dirty="0" smtClean="0"/>
              <a:t> identity </a:t>
            </a:r>
            <a:r>
              <a:rPr lang="en-US" sz="1200" dirty="0" smtClean="0"/>
              <a:t>events to Backplane Exchange Server</a:t>
            </a:r>
          </a:p>
          <a:p>
            <a:endParaRPr lang="en-US" sz="1200" dirty="0" smtClean="0"/>
          </a:p>
          <a:p>
            <a:r>
              <a:rPr lang="en-US" sz="1200" b="1" dirty="0" smtClean="0"/>
              <a:t>Message </a:t>
            </a:r>
            <a:r>
              <a:rPr lang="en-US" sz="1200" b="1" dirty="0" smtClean="0"/>
              <a:t>Notification</a:t>
            </a:r>
          </a:p>
          <a:p>
            <a:r>
              <a:rPr lang="en-US" sz="1200" dirty="0" smtClean="0"/>
              <a:t>B1 ) Backplane Exchange client polls Backplane Exchange Server for messages</a:t>
            </a:r>
          </a:p>
          <a:p>
            <a:r>
              <a:rPr lang="en-US" sz="1200" dirty="0" smtClean="0"/>
              <a:t>B2 ) Backplane Exchange Server delivers message absent payload</a:t>
            </a:r>
          </a:p>
          <a:p>
            <a:r>
              <a:rPr lang="en-US" sz="1200" dirty="0" smtClean="0"/>
              <a:t>B3 )  Backplane Exchange JavaScript (JS) distributes message to widgets that are registered for the message.</a:t>
            </a:r>
            <a:endParaRPr lang="en-US" sz="1200" dirty="0" smtClean="0"/>
          </a:p>
          <a:p>
            <a:endParaRPr lang="en-US" sz="1200" dirty="0" smtClean="0"/>
          </a:p>
          <a:p>
            <a:r>
              <a:rPr lang="en-US" sz="1200" b="1" dirty="0" smtClean="0"/>
              <a:t>Message </a:t>
            </a:r>
            <a:r>
              <a:rPr lang="en-US" sz="1200" b="1" dirty="0" smtClean="0"/>
              <a:t>Retrieval</a:t>
            </a:r>
          </a:p>
          <a:p>
            <a:r>
              <a:rPr lang="en-US" sz="1200" dirty="0" smtClean="0"/>
              <a:t>C1 ) Widgets make JSONP calls to </a:t>
            </a:r>
            <a:r>
              <a:rPr lang="en-US" sz="1200" dirty="0" smtClean="0"/>
              <a:t>their servers</a:t>
            </a:r>
            <a:endParaRPr lang="en-US" sz="1200" dirty="0" smtClean="0"/>
          </a:p>
          <a:p>
            <a:r>
              <a:rPr lang="en-US" sz="1200" dirty="0" smtClean="0"/>
              <a:t>C2 ) Widgets Server calls Backplane Exchange Server for full message and payload</a:t>
            </a:r>
          </a:p>
          <a:p>
            <a:r>
              <a:rPr lang="en-US" sz="1200" dirty="0" smtClean="0"/>
              <a:t>C3) Widget Server securely receives payload</a:t>
            </a:r>
          </a:p>
          <a:p>
            <a:r>
              <a:rPr lang="en-US" sz="1200" dirty="0" smtClean="0"/>
              <a:t>C4)  Widget Server returns subset of payload to Widget Application on Web Site</a:t>
            </a:r>
          </a:p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7349" y="229491"/>
            <a:ext cx="900609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200" b="1" i="1" dirty="0" smtClean="0">
                <a:solidFill>
                  <a:srgbClr val="696969"/>
                </a:solidFill>
                <a:ea typeface="+mj-ea"/>
                <a:cs typeface="Calibri"/>
              </a:rPr>
              <a:t>Federating information around a user session</a:t>
            </a: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Calibri"/>
              <a:ea typeface="+mj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0434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Site Owner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Single sign-on between widgets enables good user experience</a:t>
            </a:r>
          </a:p>
          <a:p>
            <a:r>
              <a:rPr lang="en-US" dirty="0" smtClean="0"/>
              <a:t>Easy integration of identity between modular applications</a:t>
            </a:r>
            <a:endParaRPr lang="en-US" dirty="0" smtClean="0"/>
          </a:p>
          <a:p>
            <a:r>
              <a:rPr lang="en-US" dirty="0" smtClean="0"/>
              <a:t>S</a:t>
            </a:r>
            <a:r>
              <a:rPr lang="en-US" dirty="0" smtClean="0"/>
              <a:t>ensitive </a:t>
            </a:r>
            <a:r>
              <a:rPr lang="en-US" dirty="0" smtClean="0"/>
              <a:t>information is treated securely 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App Vendor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Standard integration reduces time and costs in</a:t>
            </a:r>
            <a:r>
              <a:rPr lang="en-US" dirty="0" smtClean="0"/>
              <a:t> deployment</a:t>
            </a:r>
          </a:p>
          <a:p>
            <a:r>
              <a:rPr lang="en-US" dirty="0" smtClean="0"/>
              <a:t>Code to standard APIs rather than</a:t>
            </a:r>
            <a:r>
              <a:rPr lang="en-US" dirty="0" smtClean="0"/>
              <a:t> custom </a:t>
            </a:r>
            <a:r>
              <a:rPr lang="en-US" dirty="0" smtClean="0"/>
              <a:t>APIs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29491"/>
            <a:ext cx="8229600" cy="1143000"/>
          </a:xfrm>
        </p:spPr>
        <p:txBody>
          <a:bodyPr/>
          <a:lstStyle/>
          <a:p>
            <a:r>
              <a:rPr lang="en-US" dirty="0" smtClean="0"/>
              <a:t>Backplane Exchange key benefits: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88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930"/>
            <a:ext cx="8229600" cy="1143000"/>
          </a:xfrm>
        </p:spPr>
        <p:txBody>
          <a:bodyPr/>
          <a:lstStyle/>
          <a:p>
            <a:r>
              <a:rPr lang="en-US" dirty="0" smtClean="0"/>
              <a:t>Who is using Backplane Exchange today?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500+ Publishers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App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Fox</a:t>
            </a:r>
          </a:p>
          <a:p>
            <a:r>
              <a:rPr lang="en-US" dirty="0" smtClean="0"/>
              <a:t>Universal Music Group</a:t>
            </a:r>
          </a:p>
          <a:p>
            <a:r>
              <a:rPr lang="en-US" dirty="0" smtClean="0"/>
              <a:t>Echo clients </a:t>
            </a:r>
            <a:endParaRPr lang="en-US" dirty="0"/>
          </a:p>
        </p:txBody>
      </p:sp>
      <p:pic>
        <p:nvPicPr>
          <p:cNvPr id="9" name="Picture 8" descr="Livefyre | Realtime Comment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1829" b="17155"/>
          <a:stretch/>
        </p:blipFill>
        <p:spPr>
          <a:xfrm>
            <a:off x="4748389" y="4868332"/>
            <a:ext cx="2009498" cy="606779"/>
          </a:xfrm>
          <a:prstGeom prst="rect">
            <a:avLst/>
          </a:prstGeom>
        </p:spPr>
      </p:pic>
      <p:pic>
        <p:nvPicPr>
          <p:cNvPr id="10" name="Picture 9" descr="Echo - Real-time Web Platfor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645025" y="2432585"/>
            <a:ext cx="2294229" cy="855604"/>
          </a:xfrm>
          <a:prstGeom prst="rect">
            <a:avLst/>
          </a:prstGeom>
        </p:spPr>
      </p:pic>
      <p:pic>
        <p:nvPicPr>
          <p:cNvPr id="11" name="Picture 10" descr="Badgevil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48389" y="4066826"/>
            <a:ext cx="2538067" cy="6061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8389" y="3352801"/>
            <a:ext cx="1905000" cy="558800"/>
          </a:xfrm>
          <a:prstGeom prst="rect">
            <a:avLst/>
          </a:prstGeom>
        </p:spPr>
      </p:pic>
      <p:pic>
        <p:nvPicPr>
          <p:cNvPr id="14" name="Picture 13" descr="The World_s Most Customizable Online Chat Software - Envolv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48389" y="5676194"/>
            <a:ext cx="2009498" cy="61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925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92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How can</a:t>
            </a:r>
            <a:r>
              <a:rPr lang="en-US" dirty="0" smtClean="0"/>
              <a:t> </a:t>
            </a:r>
            <a:r>
              <a:rPr lang="en-US" dirty="0" smtClean="0"/>
              <a:t>app </a:t>
            </a:r>
            <a:r>
              <a:rPr lang="en-US" dirty="0" smtClean="0"/>
              <a:t>vendors participate?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2589"/>
            <a:ext cx="8229600" cy="3319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Integration </a:t>
            </a:r>
            <a:r>
              <a:rPr lang="en-US" b="1" dirty="0"/>
              <a:t>steps: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Obtain a Backplane</a:t>
            </a:r>
            <a:r>
              <a:rPr lang="en-US" dirty="0" smtClean="0"/>
              <a:t> Exchange bus </a:t>
            </a:r>
            <a:r>
              <a:rPr lang="en-US" dirty="0"/>
              <a:t>name and authentication credentials from</a:t>
            </a:r>
            <a:r>
              <a:rPr lang="en-US" dirty="0" smtClean="0"/>
              <a:t> </a:t>
            </a:r>
            <a:r>
              <a:rPr lang="en-US" dirty="0" smtClean="0"/>
              <a:t>a publisher where you will serve an app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Provision your app instance with</a:t>
            </a:r>
            <a:r>
              <a:rPr lang="en-US" dirty="0" smtClean="0"/>
              <a:t> a publisher’s Backplane Exchange configuration data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Listen for Backplane</a:t>
            </a:r>
            <a:r>
              <a:rPr lang="en-US" dirty="0" smtClean="0"/>
              <a:t> Exchange events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Retrieve user profile data from the Backplane</a:t>
            </a:r>
            <a:r>
              <a:rPr lang="en-US" dirty="0" smtClean="0"/>
              <a:t> Exchange server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1165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2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does a</a:t>
            </a:r>
            <a:r>
              <a:rPr lang="en-US" dirty="0" smtClean="0"/>
              <a:t> website owner </a:t>
            </a:r>
            <a:r>
              <a:rPr lang="en-US" dirty="0" smtClean="0"/>
              <a:t>take advantage?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763"/>
            <a:ext cx="8229600" cy="42386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Implement </a:t>
            </a:r>
            <a:r>
              <a:rPr lang="en-US" b="1" dirty="0"/>
              <a:t>Backplane</a:t>
            </a:r>
            <a:r>
              <a:rPr lang="en-US" b="1" dirty="0" smtClean="0"/>
              <a:t> Exchange on </a:t>
            </a:r>
            <a:r>
              <a:rPr lang="en-US" b="1" dirty="0"/>
              <a:t>your site: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Connect your pages to Backplane</a:t>
            </a:r>
            <a:r>
              <a:rPr lang="en-US" dirty="0" smtClean="0"/>
              <a:t> Exchange by </a:t>
            </a:r>
            <a:r>
              <a:rPr lang="en-US" dirty="0"/>
              <a:t>adding backplane.js to your server and some corresponding JavaScript code to the &lt;head&gt; of each </a:t>
            </a:r>
            <a:r>
              <a:rPr lang="en-US" dirty="0" smtClean="0"/>
              <a:t>page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Initialize the Backplane</a:t>
            </a:r>
            <a:r>
              <a:rPr lang="en-US" dirty="0" smtClean="0"/>
              <a:t> Exchange Object </a:t>
            </a:r>
            <a:r>
              <a:rPr lang="en-US" dirty="0"/>
              <a:t>by adding more JavaScript to the body of the </a:t>
            </a:r>
            <a:r>
              <a:rPr lang="en-US" dirty="0" smtClean="0"/>
              <a:t>page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Initialize </a:t>
            </a:r>
            <a:r>
              <a:rPr lang="en-US" dirty="0" smtClean="0"/>
              <a:t>the</a:t>
            </a:r>
            <a:r>
              <a:rPr lang="en-US" dirty="0"/>
              <a:t> widget with code that points to the Backplane</a:t>
            </a:r>
            <a:r>
              <a:rPr lang="en-US" dirty="0" smtClean="0"/>
              <a:t> Exchange server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Implement a logout or start a new channel to close the existing channel when the user signs </a:t>
            </a:r>
            <a:r>
              <a:rPr lang="en-US" dirty="0" smtClean="0"/>
              <a:t>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9331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696969"/>
      </a:dk1>
      <a:lt1>
        <a:sysClr val="window" lastClr="FFFFFF"/>
      </a:lt1>
      <a:dk2>
        <a:srgbClr val="1F497D"/>
      </a:dk2>
      <a:lt2>
        <a:srgbClr val="EEECE1"/>
      </a:lt2>
      <a:accent1>
        <a:srgbClr val="009DDC"/>
      </a:accent1>
      <a:accent2>
        <a:srgbClr val="323232"/>
      </a:accent2>
      <a:accent3>
        <a:srgbClr val="9BBB59"/>
      </a:accent3>
      <a:accent4>
        <a:srgbClr val="E7E7E7"/>
      </a:accent4>
      <a:accent5>
        <a:srgbClr val="25408F"/>
      </a:accent5>
      <a:accent6>
        <a:srgbClr val="E27B2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26115</TotalTime>
  <Words>772</Words>
  <Application>Microsoft Macintosh PowerPoint</Application>
  <PresentationFormat>On-screen Show (4:3)</PresentationFormat>
  <Paragraphs>84</Paragraphs>
  <Slides>10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1_Custom Design</vt:lpstr>
      <vt:lpstr>Custom Design</vt:lpstr>
      <vt:lpstr>Backplane Exchange Overview</vt:lpstr>
      <vt:lpstr>What is Backplane Exchange?</vt:lpstr>
      <vt:lpstr>Evolution of the protocol</vt:lpstr>
      <vt:lpstr>Who would be interested in adopting?</vt:lpstr>
      <vt:lpstr>Slide 5</vt:lpstr>
      <vt:lpstr>Backplane Exchange key benefits:</vt:lpstr>
      <vt:lpstr>Who is using Backplane Exchange today?</vt:lpstr>
      <vt:lpstr>How can app vendors participate?</vt:lpstr>
      <vt:lpstr>How does a website owner take advantage?</vt:lpstr>
      <vt:lpstr>What is next for Backplane Exchange?</vt:lpstr>
    </vt:vector>
  </TitlesOfParts>
  <Manager/>
  <Company>OpenID Foundation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Backplane Exchange Overview</dc:title>
  <dc:subject/>
  <dc:creator/>
  <cp:keywords/>
  <dc:description/>
  <cp:lastModifiedBy>G</cp:lastModifiedBy>
  <cp:revision>243</cp:revision>
  <cp:lastPrinted>2012-01-09T16:49:16Z</cp:lastPrinted>
  <dcterms:created xsi:type="dcterms:W3CDTF">2012-02-29T18:30:49Z</dcterms:created>
  <dcterms:modified xsi:type="dcterms:W3CDTF">2012-03-01T04:21:30Z</dcterms:modified>
  <cp:category/>
</cp:coreProperties>
</file>